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3.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4"/>
  </p:sldMasterIdLst>
  <p:notesMasterIdLst>
    <p:notesMasterId r:id="rId24"/>
  </p:notesMasterIdLst>
  <p:sldIdLst>
    <p:sldId id="256" r:id="rId5"/>
    <p:sldId id="267" r:id="rId6"/>
    <p:sldId id="283" r:id="rId7"/>
    <p:sldId id="269" r:id="rId8"/>
    <p:sldId id="286" r:id="rId9"/>
    <p:sldId id="287" r:id="rId10"/>
    <p:sldId id="261" r:id="rId11"/>
    <p:sldId id="263" r:id="rId12"/>
    <p:sldId id="284" r:id="rId13"/>
    <p:sldId id="281" r:id="rId14"/>
    <p:sldId id="264" r:id="rId15"/>
    <p:sldId id="271" r:id="rId16"/>
    <p:sldId id="280" r:id="rId17"/>
    <p:sldId id="260" r:id="rId18"/>
    <p:sldId id="259" r:id="rId19"/>
    <p:sldId id="277" r:id="rId20"/>
    <p:sldId id="285" r:id="rId21"/>
    <p:sldId id="273"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3" autoAdjust="0"/>
    <p:restoredTop sz="94660"/>
  </p:normalViewPr>
  <p:slideViewPr>
    <p:cSldViewPr snapToGrid="0">
      <p:cViewPr varScale="1">
        <p:scale>
          <a:sx n="86" d="100"/>
          <a:sy n="86" d="100"/>
        </p:scale>
        <p:origin x="47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B27BAB-244B-480D-9DC3-E4FFBE16AB9E}" type="datetimeFigureOut">
              <a:rPr lang="en-US" smtClean="0"/>
              <a:t>7/25/2021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BF7920-2F6D-4651-BA16-8BD67ADAB510}" type="slidenum">
              <a:rPr lang="en-US" smtClean="0"/>
              <a:t>‹#›</a:t>
            </a:fld>
            <a:endParaRPr lang="en-US"/>
          </a:p>
        </p:txBody>
      </p:sp>
    </p:spTree>
    <p:extLst>
      <p:ext uri="{BB962C8B-B14F-4D97-AF65-F5344CB8AC3E}">
        <p14:creationId xmlns:p14="http://schemas.microsoft.com/office/powerpoint/2010/main" val="1776205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973975D5-008F-4F34-98A3-B5547C222E1B}" type="datetimeFigureOut">
              <a:rPr lang="en-US" smtClean="0"/>
              <a:t>7/25/2021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5B66F15E-857B-47B2-A451-F74BD5E0BBA2}" type="slidenum">
              <a:rPr lang="en-US" smtClean="0"/>
              <a:t>‹#›</a:t>
            </a:fld>
            <a:endParaRPr lang="en-US"/>
          </a:p>
        </p:txBody>
      </p:sp>
    </p:spTree>
    <p:extLst>
      <p:ext uri="{BB962C8B-B14F-4D97-AF65-F5344CB8AC3E}">
        <p14:creationId xmlns:p14="http://schemas.microsoft.com/office/powerpoint/2010/main" val="29270816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75D5-008F-4F34-98A3-B5547C222E1B}" type="datetimeFigureOut">
              <a:rPr lang="en-US" smtClean="0"/>
              <a:t>7/25/2021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289018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75D5-008F-4F34-98A3-B5547C222E1B}" type="datetimeFigureOut">
              <a:rPr lang="en-US" smtClean="0"/>
              <a:t>7/25/2021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300021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75D5-008F-4F34-98A3-B5547C222E1B}" type="datetimeFigureOut">
              <a:rPr lang="en-US" smtClean="0"/>
              <a:t>7/25/2021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387449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3975D5-008F-4F34-98A3-B5547C222E1B}" type="datetimeFigureOut">
              <a:rPr lang="en-US" smtClean="0"/>
              <a:t>7/25/2021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2328368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3975D5-008F-4F34-98A3-B5547C222E1B}" type="datetimeFigureOut">
              <a:rPr lang="en-US" smtClean="0"/>
              <a:t>7/25/2021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256729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3975D5-008F-4F34-98A3-B5547C222E1B}" type="datetimeFigureOut">
              <a:rPr lang="en-US" smtClean="0"/>
              <a:t>7/25/2021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399970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3975D5-008F-4F34-98A3-B5547C222E1B}" type="datetimeFigureOut">
              <a:rPr lang="en-US" smtClean="0"/>
              <a:t>7/25/2021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283790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975D5-008F-4F34-98A3-B5547C222E1B}" type="datetimeFigureOut">
              <a:rPr lang="en-US" smtClean="0"/>
              <a:t>7/25/2021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66F15E-857B-47B2-A451-F74BD5E0BBA2}" type="slidenum">
              <a:rPr lang="en-US" smtClean="0"/>
              <a:t>‹#›</a:t>
            </a:fld>
            <a:endParaRPr lang="en-US"/>
          </a:p>
        </p:txBody>
      </p:sp>
    </p:spTree>
    <p:extLst>
      <p:ext uri="{BB962C8B-B14F-4D97-AF65-F5344CB8AC3E}">
        <p14:creationId xmlns:p14="http://schemas.microsoft.com/office/powerpoint/2010/main" val="4406844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973975D5-008F-4F34-98A3-B5547C222E1B}" type="datetimeFigureOut">
              <a:rPr lang="en-US" smtClean="0"/>
              <a:t>7/25/2021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B66F15E-857B-47B2-A451-F74BD5E0BBA2}" type="slidenum">
              <a:rPr lang="en-US" smtClean="0"/>
              <a:t>‹#›</a:t>
            </a:fld>
            <a:endParaRPr lang="en-US"/>
          </a:p>
        </p:txBody>
      </p:sp>
    </p:spTree>
    <p:extLst>
      <p:ext uri="{BB962C8B-B14F-4D97-AF65-F5344CB8AC3E}">
        <p14:creationId xmlns:p14="http://schemas.microsoft.com/office/powerpoint/2010/main" val="24850173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973975D5-008F-4F34-98A3-B5547C222E1B}" type="datetimeFigureOut">
              <a:rPr lang="en-US" smtClean="0"/>
              <a:t>7/25/2021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5B66F15E-857B-47B2-A451-F74BD5E0BBA2}" type="slidenum">
              <a:rPr lang="en-US" smtClean="0"/>
              <a:t>‹#›</a:t>
            </a:fld>
            <a:endParaRPr lang="en-US"/>
          </a:p>
        </p:txBody>
      </p:sp>
    </p:spTree>
    <p:extLst>
      <p:ext uri="{BB962C8B-B14F-4D97-AF65-F5344CB8AC3E}">
        <p14:creationId xmlns:p14="http://schemas.microsoft.com/office/powerpoint/2010/main" val="49308667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973975D5-008F-4F34-98A3-B5547C222E1B}" type="datetimeFigureOut">
              <a:rPr lang="en-US" smtClean="0"/>
              <a:t>7/25/2021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5B66F15E-857B-47B2-A451-F74BD5E0BBA2}" type="slidenum">
              <a:rPr lang="en-US" smtClean="0"/>
              <a:t>‹#›</a:t>
            </a:fld>
            <a:endParaRPr lang="en-US"/>
          </a:p>
        </p:txBody>
      </p:sp>
    </p:spTree>
    <p:extLst>
      <p:ext uri="{BB962C8B-B14F-4D97-AF65-F5344CB8AC3E}">
        <p14:creationId xmlns:p14="http://schemas.microsoft.com/office/powerpoint/2010/main" val="3396202847"/>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uwb.edu/physics" TargetMode="External"/><Relationship Id="rId2" Type="http://schemas.openxmlformats.org/officeDocument/2006/relationships/hyperlink" Target="https://www.uwb.edu/chemistry/degree-requirements" TargetMode="Externa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eg"/><Relationship Id="rId4" Type="http://schemas.openxmlformats.org/officeDocument/2006/relationships/hyperlink" Target="mailto:ehickey1@uw.edu"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uwb.edu/academic-calendar/2021-2022-academic-calenda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uw.edu/uaa/advis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uwb.edu/pre-health/medicine" TargetMode="External"/><Relationship Id="rId13" Type="http://schemas.openxmlformats.org/officeDocument/2006/relationships/hyperlink" Target="https://www.uwb.edu/pre-health/pharmacy" TargetMode="External"/><Relationship Id="rId3" Type="http://schemas.openxmlformats.org/officeDocument/2006/relationships/hyperlink" Target="https://www.uwb.edu/pre-health/explore" TargetMode="External"/><Relationship Id="rId7" Type="http://schemas.openxmlformats.org/officeDocument/2006/relationships/hyperlink" Target="https://www.uwb.edu/pre-health/timeline" TargetMode="External"/><Relationship Id="rId12" Type="http://schemas.openxmlformats.org/officeDocument/2006/relationships/hyperlink" Target="https://www.uwb.edu/pre-health/optometry" TargetMode="External"/><Relationship Id="rId2" Type="http://schemas.openxmlformats.org/officeDocument/2006/relationships/hyperlink" Target="https://www.uwb.edu/pre-health" TargetMode="External"/><Relationship Id="rId16" Type="http://schemas.openxmlformats.org/officeDocument/2006/relationships/hyperlink" Target="https://www.uwb.edu/pre-health/veterinary" TargetMode="External"/><Relationship Id="rId1" Type="http://schemas.openxmlformats.org/officeDocument/2006/relationships/slideLayout" Target="../slideLayouts/slideLayout2.xml"/><Relationship Id="rId6" Type="http://schemas.openxmlformats.org/officeDocument/2006/relationships/hyperlink" Target="https://www.uwb.edu/pre-health/events" TargetMode="External"/><Relationship Id="rId11" Type="http://schemas.openxmlformats.org/officeDocument/2006/relationships/hyperlink" Target="https://www.uwb.edu/pre-health/occupational-therapy" TargetMode="External"/><Relationship Id="rId5" Type="http://schemas.openxmlformats.org/officeDocument/2006/relationships/hyperlink" Target="https://www.uwb.edu/pre-health/getting-experience" TargetMode="External"/><Relationship Id="rId15" Type="http://schemas.openxmlformats.org/officeDocument/2006/relationships/hyperlink" Target="https://www.uwb.edu/pre-health/physician-assistant" TargetMode="External"/><Relationship Id="rId10" Type="http://schemas.openxmlformats.org/officeDocument/2006/relationships/hyperlink" Target="https://www.uwb.edu/pre-health/nursing" TargetMode="External"/><Relationship Id="rId4" Type="http://schemas.openxmlformats.org/officeDocument/2006/relationships/hyperlink" Target="https://www.uwb.edu/pre-health/prepare" TargetMode="External"/><Relationship Id="rId9" Type="http://schemas.openxmlformats.org/officeDocument/2006/relationships/hyperlink" Target="https://www.uwb.edu/pre-health/dentistry" TargetMode="External"/><Relationship Id="rId14" Type="http://schemas.openxmlformats.org/officeDocument/2006/relationships/hyperlink" Target="https://www.uwb.edu/pre-health/physical-therapy"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uwb.edu/physics" TargetMode="External"/><Relationship Id="rId2" Type="http://schemas.openxmlformats.org/officeDocument/2006/relationships/hyperlink" Target="http://www.uwb.edu/CHEMIST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uw.edu/uaa/advising" TargetMode="External"/><Relationship Id="rId2" Type="http://schemas.openxmlformats.org/officeDocument/2006/relationships/hyperlink" Target="http://www.uwb.edu/sea/clubs" TargetMode="External"/><Relationship Id="rId1" Type="http://schemas.openxmlformats.org/officeDocument/2006/relationships/slideLayout" Target="../slideLayouts/slideLayout2.xml"/><Relationship Id="rId6" Type="http://schemas.openxmlformats.org/officeDocument/2006/relationships/hyperlink" Target="https://www.uwb.edu/biological-sciences/bioclub" TargetMode="External"/><Relationship Id="rId5" Type="http://schemas.openxmlformats.org/officeDocument/2006/relationships/hyperlink" Target="https://www.uwb.edu/physics/physics-club" TargetMode="External"/><Relationship Id="rId4" Type="http://schemas.openxmlformats.org/officeDocument/2006/relationships/hyperlink" Target="https://www.facebook.com/bothellwis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sciadv@uw.edu" TargetMode="External"/><Relationship Id="rId2" Type="http://schemas.openxmlformats.org/officeDocument/2006/relationships/hyperlink" Target="http://www.uwb.edu/care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yplan.uw.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wb.edu/getattachment/chemistry/degree-requirements/Degree-Checklist-CHEM-(BS).pdf?lang=en-US" TargetMode="External"/><Relationship Id="rId2" Type="http://schemas.openxmlformats.org/officeDocument/2006/relationships/hyperlink" Target="https://www.uwb.edu/getattachment/physical-sciences/student-forms-and-resources/Degree-Checklist-CHEM-(BA).pdf?lang=en-US" TargetMode="External"/><Relationship Id="rId1" Type="http://schemas.openxmlformats.org/officeDocument/2006/relationships/slideLayout" Target="../slideLayouts/slideLayout2.xml"/><Relationship Id="rId4" Type="http://schemas.openxmlformats.org/officeDocument/2006/relationships/hyperlink" Target="https://www.uwb.edu/getattachment/chemistry/degree-requirements/Degree-Checklist-CHEM-(BIOCHEM).pdf?lang=en-US"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yplan.uw.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wb.edu/registration/ti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jor-CHEM/SPR2020%20and%20forward/checklists/Degree%20Checklist%20CHEM%20(BS).pdf" TargetMode="External"/><Relationship Id="rId2" Type="http://schemas.openxmlformats.org/officeDocument/2006/relationships/hyperlink" Target="https://www.uwb.edu/chemistry" TargetMode="External"/><Relationship Id="rId1" Type="http://schemas.openxmlformats.org/officeDocument/2006/relationships/slideLayout" Target="../slideLayouts/slideLayout2.xml"/><Relationship Id="rId6" Type="http://schemas.openxmlformats.org/officeDocument/2006/relationships/hyperlink" Target="https://www.washington.edu/students/crscatb/bchem.html" TargetMode="External"/><Relationship Id="rId5" Type="http://schemas.openxmlformats.org/officeDocument/2006/relationships/hyperlink" Target="../Major-CHEM/SPR2020%20and%20forward/checklists/Degree%20Checklist%20CHEM%20(BA).pdf" TargetMode="External"/><Relationship Id="rId4" Type="http://schemas.openxmlformats.org/officeDocument/2006/relationships/hyperlink" Target="../Major-CHEM/SPR2020%20and%20forward/checklists/Degree%20Checklist%20CHEM%20(BIOCHEM).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uwb.edu/" TargetMode="External"/><Relationship Id="rId2" Type="http://schemas.openxmlformats.org/officeDocument/2006/relationships/hyperlink" Target="https://www.uwb.edu/registration/time" TargetMode="External"/><Relationship Id="rId1" Type="http://schemas.openxmlformats.org/officeDocument/2006/relationships/slideLayout" Target="../slideLayouts/slideLayout2.xml"/><Relationship Id="rId6" Type="http://schemas.openxmlformats.org/officeDocument/2006/relationships/hyperlink" Target="http://www.myplan.uw.edu/" TargetMode="External"/><Relationship Id="rId5" Type="http://schemas.openxmlformats.org/officeDocument/2006/relationships/hyperlink" Target="https://myplan.uw.edu/home/#/" TargetMode="External"/><Relationship Id="rId4" Type="http://schemas.openxmlformats.org/officeDocument/2006/relationships/hyperlink" Target="http://www.uwb.edu/registration/tim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uwb.edu/chemistry/research" TargetMode="External"/><Relationship Id="rId2" Type="http://schemas.openxmlformats.org/officeDocument/2006/relationships/hyperlink" Target="https://www.uwb.edu/ocl/undergraduate-research/student-research-opportuniti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868" y="480154"/>
            <a:ext cx="10465870" cy="2147125"/>
          </a:xfrm>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a:normAutofit fontScale="90000"/>
          </a:bodyPr>
          <a:lstStyle/>
          <a:p>
            <a:br>
              <a:rPr lang="en-US" sz="7200" dirty="0"/>
            </a:br>
            <a:br>
              <a:rPr lang="en-US" sz="7200" dirty="0"/>
            </a:br>
            <a:br>
              <a:rPr lang="en-US" sz="7200" dirty="0"/>
            </a:br>
            <a:br>
              <a:rPr lang="en-US" sz="7200" dirty="0"/>
            </a:br>
            <a:br>
              <a:rPr lang="en-US" sz="7200" dirty="0"/>
            </a:br>
            <a:br>
              <a:rPr lang="en-US" sz="7200" dirty="0"/>
            </a:br>
            <a:br>
              <a:rPr lang="en-US" sz="7200" dirty="0"/>
            </a:br>
            <a:r>
              <a:rPr lang="en-US" sz="7200" dirty="0"/>
              <a:t>Welcome to UWB </a:t>
            </a:r>
            <a:br>
              <a:rPr lang="en-US" sz="7200" dirty="0"/>
            </a:br>
            <a:r>
              <a:rPr lang="en-US" sz="7200" dirty="0"/>
              <a:t>Physical Sciences!</a:t>
            </a:r>
            <a:br>
              <a:rPr lang="en-US" sz="7200" dirty="0"/>
            </a:br>
            <a:endParaRPr lang="en-US" sz="7200" dirty="0"/>
          </a:p>
        </p:txBody>
      </p:sp>
      <p:sp>
        <p:nvSpPr>
          <p:cNvPr id="4" name="TextBox 3"/>
          <p:cNvSpPr txBox="1"/>
          <p:nvPr/>
        </p:nvSpPr>
        <p:spPr>
          <a:xfrm>
            <a:off x="3323303" y="6287776"/>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
        <p:nvSpPr>
          <p:cNvPr id="5" name="Title 1">
            <a:extLst>
              <a:ext uri="{FF2B5EF4-FFF2-40B4-BE49-F238E27FC236}">
                <a16:creationId xmlns:a16="http://schemas.microsoft.com/office/drawing/2014/main" id="{9F60D1FF-A07F-4814-ACEF-6EB68987663A}"/>
              </a:ext>
            </a:extLst>
          </p:cNvPr>
          <p:cNvSpPr txBox="1">
            <a:spLocks/>
          </p:cNvSpPr>
          <p:nvPr/>
        </p:nvSpPr>
        <p:spPr>
          <a:xfrm>
            <a:off x="8967831" y="6263934"/>
            <a:ext cx="3224169" cy="594066"/>
          </a:xfrm>
          <a:prstGeom prst="rect">
            <a:avLst/>
          </a:prstGeom>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t>7/6/21</a:t>
            </a:r>
          </a:p>
        </p:txBody>
      </p:sp>
      <p:sp>
        <p:nvSpPr>
          <p:cNvPr id="3" name="TextBox 2">
            <a:extLst>
              <a:ext uri="{FF2B5EF4-FFF2-40B4-BE49-F238E27FC236}">
                <a16:creationId xmlns:a16="http://schemas.microsoft.com/office/drawing/2014/main" id="{9DBC9F40-9D37-45F2-88AE-4FED76AD2425}"/>
              </a:ext>
            </a:extLst>
          </p:cNvPr>
          <p:cNvSpPr txBox="1"/>
          <p:nvPr/>
        </p:nvSpPr>
        <p:spPr>
          <a:xfrm>
            <a:off x="393243" y="2093083"/>
            <a:ext cx="5752324" cy="4585871"/>
          </a:xfrm>
          <a:prstGeom prst="rect">
            <a:avLst/>
          </a:prstGeom>
          <a:noFill/>
        </p:spPr>
        <p:txBody>
          <a:bodyPr wrap="square" rtlCol="0">
            <a:spAutoFit/>
          </a:bodyPr>
          <a:lstStyle/>
          <a:p>
            <a:r>
              <a:rPr lang="en-US" sz="3200" b="1" dirty="0">
                <a:solidFill>
                  <a:schemeClr val="bg1"/>
                </a:solidFill>
                <a:hlinkClick r:id="rId2">
                  <a:extLst>
                    <a:ext uri="{A12FA001-AC4F-418D-AE19-62706E023703}">
                      <ahyp:hlinkClr xmlns:ahyp="http://schemas.microsoft.com/office/drawing/2018/hyperlinkcolor" val="tx"/>
                    </a:ext>
                  </a:extLst>
                </a:hlinkClick>
              </a:rPr>
              <a:t>Chemistry</a:t>
            </a:r>
            <a:endParaRPr lang="en-US" sz="3200" b="1" dirty="0">
              <a:solidFill>
                <a:schemeClr val="bg1"/>
              </a:solidFill>
            </a:endParaRPr>
          </a:p>
          <a:p>
            <a:r>
              <a:rPr lang="en-US" sz="3200" b="1" dirty="0">
                <a:solidFill>
                  <a:schemeClr val="bg1"/>
                </a:solidFill>
              </a:rPr>
              <a:t>BA, BS (general), BS (</a:t>
            </a:r>
            <a:r>
              <a:rPr lang="en-US" sz="3200" b="1" dirty="0" err="1">
                <a:solidFill>
                  <a:schemeClr val="bg1"/>
                </a:solidFill>
              </a:rPr>
              <a:t>Biochem</a:t>
            </a:r>
            <a:r>
              <a:rPr lang="en-US" sz="3200" b="1" dirty="0">
                <a:solidFill>
                  <a:schemeClr val="bg1"/>
                </a:solidFill>
              </a:rPr>
              <a:t>)</a:t>
            </a:r>
            <a:endParaRPr lang="en-US" sz="3200" dirty="0">
              <a:solidFill>
                <a:schemeClr val="bg1"/>
              </a:solidFill>
            </a:endParaRPr>
          </a:p>
          <a:p>
            <a:endParaRPr lang="en-US" sz="3200" b="1" dirty="0">
              <a:solidFill>
                <a:schemeClr val="bg1"/>
              </a:solidFill>
              <a:hlinkClick r:id="rId3">
                <a:extLst>
                  <a:ext uri="{A12FA001-AC4F-418D-AE19-62706E023703}">
                    <ahyp:hlinkClr xmlns:ahyp="http://schemas.microsoft.com/office/drawing/2018/hyperlinkcolor" val="tx"/>
                  </a:ext>
                </a:extLst>
              </a:hlinkClick>
            </a:endParaRPr>
          </a:p>
          <a:p>
            <a:r>
              <a:rPr lang="en-US" sz="3200" b="1" dirty="0">
                <a:solidFill>
                  <a:schemeClr val="bg1"/>
                </a:solidFill>
                <a:hlinkClick r:id="rId3">
                  <a:extLst>
                    <a:ext uri="{A12FA001-AC4F-418D-AE19-62706E023703}">
                      <ahyp:hlinkClr xmlns:ahyp="http://schemas.microsoft.com/office/drawing/2018/hyperlinkcolor" val="tx"/>
                    </a:ext>
                  </a:extLst>
                </a:hlinkClick>
              </a:rPr>
              <a:t>Physics</a:t>
            </a:r>
            <a:r>
              <a:rPr lang="en-US" sz="3200" b="1" dirty="0">
                <a:solidFill>
                  <a:schemeClr val="bg1"/>
                </a:solidFill>
              </a:rPr>
              <a:t> (</a:t>
            </a:r>
            <a:r>
              <a:rPr lang="en-US" sz="3200" b="1" dirty="0">
                <a:solidFill>
                  <a:schemeClr val="bg1"/>
                </a:solidFill>
                <a:hlinkClick r:id="rId4"/>
              </a:rPr>
              <a:t>Evinn Hickey</a:t>
            </a:r>
            <a:r>
              <a:rPr lang="en-US" sz="3200" b="1" dirty="0">
                <a:solidFill>
                  <a:schemeClr val="bg1"/>
                </a:solidFill>
              </a:rPr>
              <a:t>, advisor)</a:t>
            </a:r>
          </a:p>
          <a:p>
            <a:pPr marL="571500" indent="-571500">
              <a:buFont typeface="Arial" panose="020B0604020202020204" pitchFamily="34" charset="0"/>
              <a:buChar char="•"/>
            </a:pPr>
            <a:r>
              <a:rPr lang="en-US" sz="3200" b="1" dirty="0">
                <a:solidFill>
                  <a:schemeClr val="bg1"/>
                </a:solidFill>
              </a:rPr>
              <a:t>BA, BS</a:t>
            </a:r>
          </a:p>
          <a:p>
            <a:endParaRPr lang="en-US" sz="3200" dirty="0">
              <a:solidFill>
                <a:schemeClr val="bg1"/>
              </a:solidFill>
            </a:endParaRPr>
          </a:p>
          <a:p>
            <a:r>
              <a:rPr lang="en-US" sz="3200" u="sng" dirty="0">
                <a:solidFill>
                  <a:schemeClr val="bg1"/>
                </a:solidFill>
              </a:rPr>
              <a:t>Earth Systems Science</a:t>
            </a:r>
          </a:p>
          <a:p>
            <a:pPr marL="571500" indent="-571500">
              <a:buFont typeface="Arial" panose="020B0604020202020204" pitchFamily="34" charset="0"/>
              <a:buChar char="•"/>
            </a:pPr>
            <a:r>
              <a:rPr lang="en-US" sz="3200" b="1" dirty="0">
                <a:solidFill>
                  <a:schemeClr val="bg1"/>
                </a:solidFill>
              </a:rPr>
              <a:t>BS (contact IAS advisers)</a:t>
            </a:r>
          </a:p>
          <a:p>
            <a:endParaRPr lang="en-US" sz="3600" dirty="0">
              <a:solidFill>
                <a:schemeClr val="bg1"/>
              </a:solidFill>
            </a:endParaRPr>
          </a:p>
        </p:txBody>
      </p:sp>
      <p:pic>
        <p:nvPicPr>
          <p:cNvPr id="7" name="Picture 6">
            <a:extLst>
              <a:ext uri="{FF2B5EF4-FFF2-40B4-BE49-F238E27FC236}">
                <a16:creationId xmlns:a16="http://schemas.microsoft.com/office/drawing/2014/main" id="{78044C8B-390B-4990-83BF-C43BFF929D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80477" y="3056416"/>
            <a:ext cx="4681728" cy="292608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9" name="Picture 8">
            <a:extLst>
              <a:ext uri="{FF2B5EF4-FFF2-40B4-BE49-F238E27FC236}">
                <a16:creationId xmlns:a16="http://schemas.microsoft.com/office/drawing/2014/main" id="{60680C0B-448F-4C03-B332-E96BECA164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89083" y="308612"/>
            <a:ext cx="3739049" cy="249020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561570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D3319-CC1A-484D-B35C-5C78E4E0DCD2}"/>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Graduation Applications</a:t>
            </a:r>
          </a:p>
        </p:txBody>
      </p:sp>
      <p:sp>
        <p:nvSpPr>
          <p:cNvPr id="3" name="Content Placeholder 2">
            <a:extLst>
              <a:ext uri="{FF2B5EF4-FFF2-40B4-BE49-F238E27FC236}">
                <a16:creationId xmlns:a16="http://schemas.microsoft.com/office/drawing/2014/main" id="{5B8EEE1A-E62E-43E8-8717-7748441B27FF}"/>
              </a:ext>
            </a:extLst>
          </p:cNvPr>
          <p:cNvSpPr>
            <a:spLocks noGrp="1"/>
          </p:cNvSpPr>
          <p:nvPr>
            <p:ph idx="1"/>
          </p:nvPr>
        </p:nvSpPr>
        <p:spPr/>
        <p:txBody>
          <a:bodyPr>
            <a:normAutofit/>
          </a:bodyPr>
          <a:lstStyle/>
          <a:p>
            <a:r>
              <a:rPr lang="en-US" dirty="0"/>
              <a:t>Students should file for their graduation up to two quarters in advance.  Example: If graduating in SPR22, file by first few weeks of AUT21 (before WIN22 registration).  </a:t>
            </a:r>
          </a:p>
          <a:p>
            <a:endParaRPr lang="en-US" dirty="0"/>
          </a:p>
          <a:p>
            <a:r>
              <a:rPr lang="en-US" dirty="0"/>
              <a:t>Students must make appointments with their academic advisors to file for graduation. </a:t>
            </a:r>
          </a:p>
          <a:p>
            <a:endParaRPr lang="en-US" dirty="0"/>
          </a:p>
          <a:p>
            <a:r>
              <a:rPr lang="en-US" dirty="0"/>
              <a:t>Students will receive Graduation Senior Priority (GSP) in the last two quarters. This allows them to register at 6 am on the first day of registration for a particular quarter.  You must track the </a:t>
            </a:r>
            <a:r>
              <a:rPr lang="en-US" dirty="0">
                <a:hlinkClick r:id="rId2"/>
              </a:rPr>
              <a:t>UWB Academic Calendar </a:t>
            </a:r>
            <a:r>
              <a:rPr lang="en-US" dirty="0"/>
              <a:t>for registration dates. It is your responsibility to follow the UWB Academic Calendar.</a:t>
            </a:r>
          </a:p>
        </p:txBody>
      </p:sp>
    </p:spTree>
    <p:extLst>
      <p:ext uri="{BB962C8B-B14F-4D97-AF65-F5344CB8AC3E}">
        <p14:creationId xmlns:p14="http://schemas.microsoft.com/office/powerpoint/2010/main" val="313451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754" y="-240753"/>
            <a:ext cx="10772775" cy="1658198"/>
          </a:xfrm>
          <a:effectLst>
            <a:outerShdw blurRad="50800" dist="38100" dir="2700000" algn="tl" rotWithShape="0">
              <a:prstClr val="black">
                <a:alpha val="40000"/>
              </a:prstClr>
            </a:outerShdw>
          </a:effectLst>
        </p:spPr>
        <p:txBody>
          <a:bodyPr/>
          <a:lstStyle/>
          <a:p>
            <a:r>
              <a:rPr lang="en-US" b="1" dirty="0"/>
              <a:t>Petitioning Requirements</a:t>
            </a:r>
          </a:p>
        </p:txBody>
      </p:sp>
      <p:sp>
        <p:nvSpPr>
          <p:cNvPr id="3" name="Content Placeholder 2"/>
          <p:cNvSpPr>
            <a:spLocks noGrp="1"/>
          </p:cNvSpPr>
          <p:nvPr>
            <p:ph idx="1"/>
          </p:nvPr>
        </p:nvSpPr>
        <p:spPr>
          <a:xfrm>
            <a:off x="838199" y="924232"/>
            <a:ext cx="10515600" cy="5345422"/>
          </a:xfrm>
          <a:effectLst>
            <a:outerShdw blurRad="50800" dist="38100" dir="2700000" algn="tl" rotWithShape="0">
              <a:prstClr val="black">
                <a:alpha val="40000"/>
              </a:prstClr>
            </a:outerShdw>
          </a:effectLst>
        </p:spPr>
        <p:txBody>
          <a:bodyPr>
            <a:normAutofit lnSpcReduction="10000"/>
          </a:bodyPr>
          <a:lstStyle/>
          <a:p>
            <a:endParaRPr lang="en-US" dirty="0"/>
          </a:p>
          <a:p>
            <a:r>
              <a:rPr lang="en-US" dirty="0"/>
              <a:t>You might want to take a course that is not on the standard list of options. </a:t>
            </a:r>
          </a:p>
          <a:p>
            <a:r>
              <a:rPr lang="en-US" dirty="0"/>
              <a:t>(</a:t>
            </a:r>
            <a:r>
              <a:rPr lang="en-US" b="1" dirty="0"/>
              <a:t>Example:</a:t>
            </a:r>
            <a:r>
              <a:rPr lang="en-US" dirty="0"/>
              <a:t>  A Seattle campus chemistry or physics upper division level elective)</a:t>
            </a:r>
            <a:endParaRPr lang="en-US" dirty="0">
              <a:sym typeface="Wingdings" panose="05000000000000000000" pitchFamily="2" charset="2"/>
            </a:endParaRPr>
          </a:p>
          <a:p>
            <a:endParaRPr lang="en-US" dirty="0">
              <a:sym typeface="Wingdings" panose="05000000000000000000" pitchFamily="2" charset="2"/>
            </a:endParaRPr>
          </a:p>
          <a:p>
            <a:r>
              <a:rPr lang="en-US" dirty="0">
                <a:sym typeface="Wingdings" panose="05000000000000000000" pitchFamily="2" charset="2"/>
              </a:rPr>
              <a:t>You must petition any courses not on your degree audit!</a:t>
            </a:r>
          </a:p>
          <a:p>
            <a:endParaRPr lang="en-US" dirty="0">
              <a:sym typeface="Wingdings" panose="05000000000000000000" pitchFamily="2" charset="2"/>
            </a:endParaRPr>
          </a:p>
          <a:p>
            <a:r>
              <a:rPr lang="en-US" dirty="0">
                <a:sym typeface="Wingdings" panose="05000000000000000000" pitchFamily="2" charset="2"/>
              </a:rPr>
              <a:t>Run your degree audit and compare your transcript:</a:t>
            </a:r>
          </a:p>
          <a:p>
            <a:pPr lvl="1"/>
            <a:r>
              <a:rPr lang="en-US" dirty="0">
                <a:sym typeface="Wingdings" panose="05000000000000000000" pitchFamily="2" charset="2"/>
              </a:rPr>
              <a:t>1) What requirements might not be fulfilled that should be?</a:t>
            </a:r>
          </a:p>
          <a:p>
            <a:pPr lvl="1"/>
            <a:r>
              <a:rPr lang="en-US" dirty="0">
                <a:sym typeface="Wingdings" panose="05000000000000000000" pitchFamily="2" charset="2"/>
              </a:rPr>
              <a:t>2) Are there any courses at the bottom of the audit (“Other Courses”) that are not counting towards anything that might?</a:t>
            </a:r>
          </a:p>
          <a:p>
            <a:endParaRPr lang="en-US" b="1" dirty="0">
              <a:sym typeface="Wingdings" panose="05000000000000000000" pitchFamily="2" charset="2"/>
            </a:endParaRPr>
          </a:p>
          <a:p>
            <a:r>
              <a:rPr lang="en-US" b="1" dirty="0">
                <a:sym typeface="Wingdings" panose="05000000000000000000" pitchFamily="2" charset="2"/>
              </a:rPr>
              <a:t>Petitions: </a:t>
            </a:r>
            <a:r>
              <a:rPr lang="en-US" dirty="0">
                <a:sym typeface="Wingdings" panose="05000000000000000000" pitchFamily="2" charset="2"/>
              </a:rPr>
              <a:t>Visit the Chemistry or Physics website and click the “Student Forms &amp; Resources” tab if you think a course should count!</a:t>
            </a:r>
          </a:p>
        </p:txBody>
      </p:sp>
      <p:sp>
        <p:nvSpPr>
          <p:cNvPr id="5" name="TextBox 4"/>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1757743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66329" y="19685"/>
            <a:ext cx="11775141" cy="1325563"/>
          </a:xfrm>
          <a:prstGeom prst="rect">
            <a:avLst/>
          </a:prstGeom>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1"/>
                </a:solidFill>
                <a:effectLst>
                  <a:outerShdw blurRad="38100" dist="38100" dir="2700000" algn="tl">
                    <a:srgbClr val="000000">
                      <a:alpha val="43137"/>
                    </a:srgbClr>
                  </a:outerShdw>
                </a:effectLst>
              </a:rPr>
              <a:t>Minors (You must OFFICIALLY declare with advisor)</a:t>
            </a:r>
          </a:p>
        </p:txBody>
      </p:sp>
      <p:sp>
        <p:nvSpPr>
          <p:cNvPr id="9" name="Content Placeholder 2"/>
          <p:cNvSpPr>
            <a:spLocks noGrp="1"/>
          </p:cNvSpPr>
          <p:nvPr>
            <p:ph idx="1"/>
          </p:nvPr>
        </p:nvSpPr>
        <p:spPr>
          <a:xfrm>
            <a:off x="150531" y="1300481"/>
            <a:ext cx="12041470" cy="5068254"/>
          </a:xfrm>
          <a:effectLst>
            <a:outerShdw blurRad="50800" dist="38100" dir="2700000" algn="tl" rotWithShape="0">
              <a:prstClr val="black">
                <a:alpha val="40000"/>
              </a:prstClr>
            </a:outerShdw>
          </a:effectLst>
        </p:spPr>
        <p:txBody>
          <a:bodyPr>
            <a:normAutofit/>
          </a:bodyPr>
          <a:lstStyle/>
          <a:p>
            <a:r>
              <a:rPr lang="en-US" dirty="0"/>
              <a:t>You can take any minor at any campus!</a:t>
            </a:r>
          </a:p>
          <a:p>
            <a:pPr lvl="1"/>
            <a:r>
              <a:rPr lang="en-US" dirty="0">
                <a:hlinkClick r:id="rId2"/>
              </a:rPr>
              <a:t>www.uw.edu/uaa/advising</a:t>
            </a:r>
            <a:endParaRPr lang="en-US" dirty="0"/>
          </a:p>
          <a:p>
            <a:pPr marL="457200" lvl="1" indent="0">
              <a:buNone/>
            </a:pPr>
            <a:r>
              <a:rPr lang="en-US" dirty="0"/>
              <a:t>	→ Academic Planning → Majors &amp; Minors → Undergraduate Minors</a:t>
            </a:r>
          </a:p>
          <a:p>
            <a:r>
              <a:rPr lang="en-US" dirty="0"/>
              <a:t>Some common choices for UWB Chemistry or Physics Majors</a:t>
            </a:r>
          </a:p>
          <a:p>
            <a:pPr lvl="1"/>
            <a:r>
              <a:rPr lang="en-US" dirty="0"/>
              <a:t>Business</a:t>
            </a:r>
          </a:p>
          <a:p>
            <a:pPr lvl="1"/>
            <a:r>
              <a:rPr lang="en-US" dirty="0"/>
              <a:t>Mathematics</a:t>
            </a:r>
          </a:p>
          <a:p>
            <a:pPr lvl="1"/>
            <a:r>
              <a:rPr lang="en-US" dirty="0"/>
              <a:t>Biology (Biochemistry Majors, it’s easy to get a UWB biology minor!) </a:t>
            </a:r>
          </a:p>
          <a:p>
            <a:pPr lvl="1"/>
            <a:r>
              <a:rPr lang="en-US" dirty="0"/>
              <a:t>Computer science &amp; software engineering </a:t>
            </a:r>
          </a:p>
          <a:p>
            <a:pPr lvl="1"/>
            <a:r>
              <a:rPr lang="en-US" dirty="0"/>
              <a:t>Information Technology</a:t>
            </a:r>
          </a:p>
          <a:p>
            <a:pPr lvl="1"/>
            <a:endParaRPr lang="en-US" dirty="0"/>
          </a:p>
          <a:p>
            <a:pPr lvl="1"/>
            <a:r>
              <a:rPr lang="en-US" dirty="0"/>
              <a:t>So many choices!</a:t>
            </a:r>
          </a:p>
          <a:p>
            <a:pPr marL="457200" lvl="1" indent="0">
              <a:buNone/>
            </a:pPr>
            <a:endParaRPr lang="en-US" dirty="0"/>
          </a:p>
        </p:txBody>
      </p:sp>
      <p:sp>
        <p:nvSpPr>
          <p:cNvPr id="4" name="TextBox 3"/>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
        <p:nvSpPr>
          <p:cNvPr id="3" name="TextBox 2">
            <a:extLst>
              <a:ext uri="{FF2B5EF4-FFF2-40B4-BE49-F238E27FC236}">
                <a16:creationId xmlns:a16="http://schemas.microsoft.com/office/drawing/2014/main" id="{D4269350-3DE9-4170-967E-B6481A1D54CD}"/>
              </a:ext>
            </a:extLst>
          </p:cNvPr>
          <p:cNvSpPr txBox="1"/>
          <p:nvPr/>
        </p:nvSpPr>
        <p:spPr>
          <a:xfrm>
            <a:off x="4014254" y="5367646"/>
            <a:ext cx="7496215" cy="523220"/>
          </a:xfrm>
          <a:prstGeom prst="rect">
            <a:avLst/>
          </a:prstGeom>
          <a:noFill/>
        </p:spPr>
        <p:txBody>
          <a:bodyPr wrap="square" rtlCol="0">
            <a:spAutoFit/>
          </a:bodyPr>
          <a:lstStyle/>
          <a:p>
            <a:pPr lvl="1"/>
            <a:r>
              <a:rPr lang="en-US" sz="2800" b="1" dirty="0"/>
              <a:t>RUN DEGREE AUDITS TO SEE REQUIREMENTS!</a:t>
            </a:r>
          </a:p>
        </p:txBody>
      </p:sp>
    </p:spTree>
    <p:extLst>
      <p:ext uri="{BB962C8B-B14F-4D97-AF65-F5344CB8AC3E}">
        <p14:creationId xmlns:p14="http://schemas.microsoft.com/office/powerpoint/2010/main" val="230462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3913-8B74-4BFE-BF17-33956BF74AF9}"/>
              </a:ext>
            </a:extLst>
          </p:cNvPr>
          <p:cNvSpPr>
            <a:spLocks noGrp="1"/>
          </p:cNvSpPr>
          <p:nvPr>
            <p:ph type="title"/>
          </p:nvPr>
        </p:nvSpPr>
        <p:spPr>
          <a:xfrm>
            <a:off x="838200" y="0"/>
            <a:ext cx="10772775" cy="1658198"/>
          </a:xfrm>
        </p:spPr>
        <p:txBody>
          <a:bodyPr/>
          <a:lstStyle/>
          <a:p>
            <a:r>
              <a:rPr lang="en-US" b="1" dirty="0">
                <a:effectLst>
                  <a:outerShdw blurRad="38100" dist="38100" dir="2700000" algn="tl">
                    <a:srgbClr val="000000">
                      <a:alpha val="43137"/>
                    </a:srgbClr>
                  </a:outerShdw>
                </a:effectLst>
              </a:rPr>
              <a:t>PRE-ALLIED HEALTH </a:t>
            </a:r>
          </a:p>
        </p:txBody>
      </p:sp>
      <p:sp>
        <p:nvSpPr>
          <p:cNvPr id="3" name="Content Placeholder 2">
            <a:extLst>
              <a:ext uri="{FF2B5EF4-FFF2-40B4-BE49-F238E27FC236}">
                <a16:creationId xmlns:a16="http://schemas.microsoft.com/office/drawing/2014/main" id="{32C5F647-6FC3-47FA-ABCD-9C22C86AD6A3}"/>
              </a:ext>
            </a:extLst>
          </p:cNvPr>
          <p:cNvSpPr>
            <a:spLocks noGrp="1"/>
          </p:cNvSpPr>
          <p:nvPr>
            <p:ph idx="1"/>
          </p:nvPr>
        </p:nvSpPr>
        <p:spPr>
          <a:xfrm>
            <a:off x="838200" y="1278384"/>
            <a:ext cx="10515600" cy="5362113"/>
          </a:xfrm>
        </p:spPr>
        <p:txBody>
          <a:bodyPr>
            <a:normAutofit fontScale="92500" lnSpcReduction="20000"/>
          </a:bodyPr>
          <a:lstStyle/>
          <a:p>
            <a:r>
              <a:rPr lang="en-US" dirty="0"/>
              <a:t> </a:t>
            </a:r>
            <a:r>
              <a:rPr lang="en-US" dirty="0">
                <a:hlinkClick r:id="rId2"/>
              </a:rPr>
              <a:t>https://www.uwb.edu/pre-health</a:t>
            </a:r>
            <a:endParaRPr lang="en-US" dirty="0"/>
          </a:p>
          <a:p>
            <a:endParaRPr lang="en-US" dirty="0"/>
          </a:p>
          <a:p>
            <a:pPr marL="0" lvl="0" indent="0" eaLnBrk="0" fontAlgn="base" hangingPunct="0">
              <a:lnSpc>
                <a:spcPct val="100000"/>
              </a:lnSpc>
              <a:spcBef>
                <a:spcPct val="0"/>
              </a:spcBef>
              <a:spcAft>
                <a:spcPct val="0"/>
              </a:spcAft>
              <a:buNone/>
            </a:pPr>
            <a:r>
              <a:rPr lang="en-US" altLang="en-US" sz="4800" dirty="0">
                <a:solidFill>
                  <a:srgbClr val="363636"/>
                </a:solidFill>
                <a:latin typeface="Open Sans" panose="020B0606030504020204" pitchFamily="34" charset="0"/>
                <a:cs typeface="Open Sans" panose="020B0606030504020204" pitchFamily="34" charset="0"/>
                <a:hlinkClick r:id="rId2"/>
              </a:rPr>
              <a:t>Pre-Health Advising</a:t>
            </a:r>
            <a:endParaRPr lang="en-US" altLang="en-US" sz="4800" dirty="0">
              <a:solidFill>
                <a:srgbClr val="111111"/>
              </a:solidFill>
              <a:latin typeface="Open Sans" panose="020B0606030504020204" pitchFamily="34" charset="0"/>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3"/>
              </a:rPr>
              <a:t>Explore</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4"/>
              </a:rPr>
              <a:t>Prepare</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5"/>
              </a:rPr>
              <a:t>Getting Experience</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6"/>
              </a:rPr>
              <a:t>Events</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7"/>
              </a:rPr>
              <a:t>Timeline</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8"/>
              </a:rPr>
              <a:t>Medicine</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9"/>
              </a:rPr>
              <a:t>Dentistry</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0"/>
              </a:rPr>
              <a:t>Nursing</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1"/>
              </a:rPr>
              <a:t>Occupational Therapy</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2"/>
              </a:rPr>
              <a:t>Optometry</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3"/>
              </a:rPr>
              <a:t>Pharmacy</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4"/>
              </a:rPr>
              <a:t>Physical Therapy</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5"/>
              </a:rPr>
              <a:t>Physician Assistant</a:t>
            </a:r>
            <a:endParaRPr lang="en-US" altLang="en-US" dirty="0">
              <a:solidFill>
                <a:srgbClr val="444444"/>
              </a:solidFill>
              <a:latin typeface="inherit"/>
              <a:cs typeface="Open Sans" panose="020B0606030504020204" pitchFamily="34" charset="0"/>
            </a:endParaRPr>
          </a:p>
          <a:p>
            <a:pPr marL="0" lvl="0" indent="0" eaLnBrk="0" fontAlgn="base" hangingPunct="0">
              <a:lnSpc>
                <a:spcPct val="100000"/>
              </a:lnSpc>
              <a:spcBef>
                <a:spcPct val="0"/>
              </a:spcBef>
              <a:spcAft>
                <a:spcPct val="0"/>
              </a:spcAft>
              <a:buFontTx/>
              <a:buChar char="•"/>
            </a:pPr>
            <a:r>
              <a:rPr lang="en-US" altLang="en-US" dirty="0">
                <a:solidFill>
                  <a:srgbClr val="787878"/>
                </a:solidFill>
                <a:latin typeface="inherit"/>
                <a:cs typeface="Open Sans" panose="020B0606030504020204" pitchFamily="34" charset="0"/>
                <a:hlinkClick r:id="rId16"/>
              </a:rPr>
              <a:t>Veterinary Medicine</a:t>
            </a:r>
            <a:endParaRPr lang="en-US" altLang="en-US" sz="3200" dirty="0">
              <a:solidFill>
                <a:srgbClr val="444444"/>
              </a:solidFill>
              <a:latin typeface="Open Sans" panose="020B0606030504020204" pitchFamily="34" charset="0"/>
              <a:cs typeface="Open Sans" panose="020B0606030504020204" pitchFamily="34" charset="0"/>
            </a:endParaRPr>
          </a:p>
          <a:p>
            <a:endParaRPr lang="en-US" dirty="0"/>
          </a:p>
        </p:txBody>
      </p:sp>
      <p:sp>
        <p:nvSpPr>
          <p:cNvPr id="4" name="Rectangle 1">
            <a:extLst>
              <a:ext uri="{FF2B5EF4-FFF2-40B4-BE49-F238E27FC236}">
                <a16:creationId xmlns:a16="http://schemas.microsoft.com/office/drawing/2014/main" id="{82BF4143-B00F-476A-B842-D28125B2C28E}"/>
              </a:ext>
            </a:extLst>
          </p:cNvPr>
          <p:cNvSpPr>
            <a:spLocks noChangeArrowheads="1"/>
          </p:cNvSpPr>
          <p:nvPr/>
        </p:nvSpPr>
        <p:spPr bwMode="auto">
          <a:xfrm>
            <a:off x="0" y="-2232"/>
            <a:ext cx="160314"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5870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rgbClr val="363636"/>
                </a:solidFill>
                <a:effectLst/>
                <a:latin typeface="Open Sans" panose="020B0606030504020204" pitchFamily="34" charset="0"/>
                <a:cs typeface="Open Sans" panose="020B0606030504020204" pitchFamily="34" charset="0"/>
                <a:hlinkClick r:id="rId2"/>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1335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077"/>
            <a:ext cx="10515600" cy="1842765"/>
          </a:xfrm>
          <a:effectLst>
            <a:outerShdw blurRad="50800" dist="38100" dir="2700000" algn="tl" rotWithShape="0">
              <a:prstClr val="black">
                <a:alpha val="40000"/>
              </a:prstClr>
            </a:outerShdw>
          </a:effectLst>
        </p:spPr>
        <p:txBody>
          <a:bodyPr/>
          <a:lstStyle/>
          <a:p>
            <a:r>
              <a:rPr lang="en-US" b="1" dirty="0"/>
              <a:t>Academic Advising</a:t>
            </a:r>
          </a:p>
        </p:txBody>
      </p:sp>
      <p:sp>
        <p:nvSpPr>
          <p:cNvPr id="3" name="Content Placeholder 2"/>
          <p:cNvSpPr>
            <a:spLocks noGrp="1"/>
          </p:cNvSpPr>
          <p:nvPr>
            <p:ph idx="1"/>
          </p:nvPr>
        </p:nvSpPr>
        <p:spPr>
          <a:xfrm>
            <a:off x="838200" y="1443789"/>
            <a:ext cx="10515600" cy="4825865"/>
          </a:xfrm>
          <a:effectLst>
            <a:outerShdw blurRad="50800" dist="38100" dir="2700000" algn="tl" rotWithShape="0">
              <a:prstClr val="black">
                <a:alpha val="40000"/>
              </a:prstClr>
            </a:outerShdw>
          </a:effectLst>
        </p:spPr>
        <p:txBody>
          <a:bodyPr>
            <a:normAutofit fontScale="92500" lnSpcReduction="10000"/>
          </a:bodyPr>
          <a:lstStyle/>
          <a:p>
            <a:r>
              <a:rPr lang="en-US" dirty="0"/>
              <a:t>We’re here to help </a:t>
            </a:r>
            <a:r>
              <a:rPr lang="en-US" u="sng" dirty="0"/>
              <a:t>YOU</a:t>
            </a:r>
            <a:r>
              <a:rPr lang="en-US" dirty="0"/>
              <a:t>!</a:t>
            </a:r>
          </a:p>
          <a:p>
            <a:endParaRPr lang="en-US" dirty="0"/>
          </a:p>
          <a:p>
            <a:r>
              <a:rPr lang="en-US" dirty="0"/>
              <a:t>Navigating policies and procedures</a:t>
            </a:r>
          </a:p>
          <a:p>
            <a:endParaRPr lang="en-US" dirty="0"/>
          </a:p>
          <a:p>
            <a:r>
              <a:rPr lang="en-US" dirty="0"/>
              <a:t>Finding campus resources and information</a:t>
            </a:r>
          </a:p>
          <a:p>
            <a:endParaRPr lang="en-US" dirty="0"/>
          </a:p>
          <a:p>
            <a:r>
              <a:rPr lang="en-US" dirty="0"/>
              <a:t>Course planning and registration assistance</a:t>
            </a:r>
          </a:p>
          <a:p>
            <a:endParaRPr lang="en-US" dirty="0"/>
          </a:p>
          <a:p>
            <a:r>
              <a:rPr lang="en-US" dirty="0"/>
              <a:t>Exploring careers and graduate school possibilities</a:t>
            </a:r>
          </a:p>
          <a:p>
            <a:endParaRPr lang="en-US" dirty="0"/>
          </a:p>
          <a:p>
            <a:r>
              <a:rPr lang="en-US" dirty="0"/>
              <a:t>Moral and administrative support in the face of difficulties</a:t>
            </a:r>
          </a:p>
          <a:p>
            <a:endParaRPr lang="en-US" dirty="0"/>
          </a:p>
        </p:txBody>
      </p:sp>
      <p:sp>
        <p:nvSpPr>
          <p:cNvPr id="5" name="TextBox 4"/>
          <p:cNvSpPr txBox="1"/>
          <p:nvPr/>
        </p:nvSpPr>
        <p:spPr>
          <a:xfrm>
            <a:off x="6567948" y="802029"/>
            <a:ext cx="5344919" cy="2339102"/>
          </a:xfrm>
          <a:prstGeom prst="rect">
            <a:avLst/>
          </a:prstGeom>
          <a:noFill/>
        </p:spPr>
        <p:txBody>
          <a:bodyPr wrap="square" rtlCol="0">
            <a:spAutoFit/>
          </a:bodyPr>
          <a:lstStyle/>
          <a:p>
            <a:r>
              <a:rPr lang="en-US" sz="2000" b="1" dirty="0"/>
              <a:t>Set up an appointment online at:</a:t>
            </a:r>
            <a:endParaRPr lang="en-US" dirty="0">
              <a:highlight>
                <a:srgbClr val="FFFF00"/>
              </a:highlight>
            </a:endParaRPr>
          </a:p>
          <a:p>
            <a:r>
              <a:rPr lang="en-US" sz="3600" dirty="0">
                <a:hlinkClick r:id="rId2"/>
              </a:rPr>
              <a:t>www.uwb.edu/CHEMISTRY</a:t>
            </a:r>
            <a:r>
              <a:rPr lang="en-US" sz="3600" dirty="0"/>
              <a:t> OR </a:t>
            </a:r>
          </a:p>
          <a:p>
            <a:r>
              <a:rPr lang="en-US" sz="3600" dirty="0">
                <a:hlinkClick r:id="rId3"/>
              </a:rPr>
              <a:t>www.uwb.edu/physics</a:t>
            </a:r>
            <a:endParaRPr lang="en-US" sz="3600" dirty="0"/>
          </a:p>
          <a:p>
            <a:r>
              <a:rPr lang="en-US" dirty="0"/>
              <a:t>(click the scheduling button on the right side)</a:t>
            </a:r>
          </a:p>
        </p:txBody>
      </p:sp>
      <p:sp>
        <p:nvSpPr>
          <p:cNvPr id="7" name="Rectangle 6"/>
          <p:cNvSpPr/>
          <p:nvPr/>
        </p:nvSpPr>
        <p:spPr>
          <a:xfrm>
            <a:off x="6567948" y="4059061"/>
            <a:ext cx="5404236" cy="646331"/>
          </a:xfrm>
          <a:prstGeom prst="rect">
            <a:avLst/>
          </a:prstGeom>
        </p:spPr>
        <p:txBody>
          <a:bodyPr wrap="none">
            <a:spAutoFit/>
          </a:bodyPr>
          <a:lstStyle/>
          <a:p>
            <a:r>
              <a:rPr lang="en-US" sz="3600" dirty="0"/>
              <a:t>Try to visit </a:t>
            </a:r>
            <a:r>
              <a:rPr lang="en-US" sz="3600" b="1" u="sng" dirty="0"/>
              <a:t>once per quarter</a:t>
            </a:r>
            <a:r>
              <a:rPr lang="en-US" sz="3600" dirty="0"/>
              <a:t>!</a:t>
            </a:r>
          </a:p>
        </p:txBody>
      </p:sp>
      <p:sp>
        <p:nvSpPr>
          <p:cNvPr id="8" name="TextBox 7"/>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221286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324711"/>
            <a:ext cx="10772775" cy="1658198"/>
          </a:xfrm>
          <a:effectLst>
            <a:outerShdw blurRad="50800" dist="38100" dir="2700000" algn="tl" rotWithShape="0">
              <a:prstClr val="black">
                <a:alpha val="40000"/>
              </a:prstClr>
            </a:outerShdw>
          </a:effectLst>
        </p:spPr>
        <p:txBody>
          <a:bodyPr/>
          <a:lstStyle/>
          <a:p>
            <a:r>
              <a:rPr lang="en-US" b="1" dirty="0"/>
              <a:t>Student Clubs &amp; Student Groups</a:t>
            </a:r>
          </a:p>
        </p:txBody>
      </p:sp>
      <p:sp>
        <p:nvSpPr>
          <p:cNvPr id="3" name="Content Placeholder 2"/>
          <p:cNvSpPr>
            <a:spLocks noGrp="1"/>
          </p:cNvSpPr>
          <p:nvPr>
            <p:ph idx="1"/>
          </p:nvPr>
        </p:nvSpPr>
        <p:spPr>
          <a:xfrm>
            <a:off x="390617" y="943897"/>
            <a:ext cx="11523215" cy="5565057"/>
          </a:xfrm>
          <a:effectLst>
            <a:outerShdw blurRad="50800" dist="38100" dir="2700000" algn="tl" rotWithShape="0">
              <a:prstClr val="black">
                <a:alpha val="40000"/>
              </a:prstClr>
            </a:outerShdw>
          </a:effectLst>
        </p:spPr>
        <p:txBody>
          <a:bodyPr>
            <a:normAutofit fontScale="47500" lnSpcReduction="20000"/>
          </a:bodyPr>
          <a:lstStyle/>
          <a:p>
            <a:r>
              <a:rPr lang="en-US" sz="6000" dirty="0"/>
              <a:t>Browse our clubs at </a:t>
            </a:r>
            <a:r>
              <a:rPr lang="en-US" sz="6000" dirty="0">
                <a:hlinkClick r:id="rId2"/>
              </a:rPr>
              <a:t>www.uwb.edu/sea/clubs</a:t>
            </a:r>
            <a:endParaRPr lang="en-US" sz="6000" dirty="0"/>
          </a:p>
          <a:p>
            <a:endParaRPr lang="en-US" sz="6000" dirty="0"/>
          </a:p>
          <a:p>
            <a:r>
              <a:rPr lang="en-US" sz="6000" dirty="0"/>
              <a:t>You can complete any minor at any campus!</a:t>
            </a:r>
          </a:p>
          <a:p>
            <a:pPr lvl="1"/>
            <a:r>
              <a:rPr lang="en-US" sz="6000" dirty="0">
                <a:hlinkClick r:id="rId3"/>
              </a:rPr>
              <a:t>www.uw.edu/uaa/advising</a:t>
            </a:r>
            <a:endParaRPr lang="en-US" sz="6000" dirty="0"/>
          </a:p>
          <a:p>
            <a:pPr marL="457200" lvl="1" indent="0">
              <a:buNone/>
            </a:pPr>
            <a:r>
              <a:rPr lang="en-US" sz="6000" dirty="0"/>
              <a:t>	→ Academic Planning → Majors &amp; Minors → Undergraduate Minors</a:t>
            </a:r>
          </a:p>
          <a:p>
            <a:pPr lvl="1"/>
            <a:endParaRPr lang="en-US" sz="6000" dirty="0"/>
          </a:p>
          <a:p>
            <a:pPr marL="4572" lvl="1" indent="0">
              <a:buNone/>
            </a:pPr>
            <a:r>
              <a:rPr lang="en-US" sz="6000" dirty="0">
                <a:hlinkClick r:id="rId4"/>
              </a:rPr>
              <a:t>BWISE</a:t>
            </a:r>
            <a:r>
              <a:rPr lang="en-US" sz="6000" dirty="0"/>
              <a:t>: Women in Science and Engineering UWB Chapter</a:t>
            </a:r>
          </a:p>
          <a:p>
            <a:pPr marL="4572" lvl="1" indent="0">
              <a:buNone/>
            </a:pPr>
            <a:r>
              <a:rPr lang="en-US" sz="6000" dirty="0"/>
              <a:t>Chemistry Club!</a:t>
            </a:r>
          </a:p>
          <a:p>
            <a:pPr marL="4572" lvl="1" indent="0">
              <a:buNone/>
            </a:pPr>
            <a:r>
              <a:rPr lang="en-US" sz="6000" dirty="0">
                <a:hlinkClick r:id="rId5"/>
              </a:rPr>
              <a:t>Physics</a:t>
            </a:r>
            <a:r>
              <a:rPr lang="en-US" sz="6000" dirty="0"/>
              <a:t> </a:t>
            </a:r>
          </a:p>
          <a:p>
            <a:pPr marL="4572" lvl="1" indent="0">
              <a:buNone/>
            </a:pPr>
            <a:r>
              <a:rPr lang="en-US" sz="6000" dirty="0">
                <a:hlinkClick r:id="rId6"/>
              </a:rPr>
              <a:t>Biology</a:t>
            </a:r>
            <a:endParaRPr lang="en-US" sz="6000" dirty="0"/>
          </a:p>
          <a:p>
            <a:pPr marL="4572" lvl="1" indent="0">
              <a:buNone/>
            </a:pPr>
            <a:r>
              <a:rPr lang="en-US" sz="5800" b="1" dirty="0" err="1"/>
              <a:t>TrickFire</a:t>
            </a:r>
            <a:r>
              <a:rPr lang="en-US" sz="5800" b="1" dirty="0"/>
              <a:t> Robotics</a:t>
            </a:r>
            <a:endParaRPr lang="en-US" sz="5800" dirty="0"/>
          </a:p>
          <a:p>
            <a:pPr lvl="1"/>
            <a:endParaRPr lang="en-US" sz="6000" dirty="0"/>
          </a:p>
          <a:p>
            <a:pPr lvl="1"/>
            <a:r>
              <a:rPr lang="en-US" sz="6000" dirty="0"/>
              <a:t>Don’t see a group you want to join? — Make one!</a:t>
            </a:r>
          </a:p>
          <a:p>
            <a:endParaRPr lang="en-US" dirty="0"/>
          </a:p>
        </p:txBody>
      </p:sp>
      <p:sp>
        <p:nvSpPr>
          <p:cNvPr id="5" name="TextBox 4"/>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2031811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F994E27-ACD7-4F7E-AC93-BD62F52CA26D}"/>
              </a:ext>
            </a:extLst>
          </p:cNvPr>
          <p:cNvSpPr>
            <a:spLocks noGrp="1"/>
          </p:cNvSpPr>
          <p:nvPr>
            <p:ph type="title"/>
          </p:nvPr>
        </p:nvSpPr>
        <p:spPr>
          <a:xfrm>
            <a:off x="709612" y="194733"/>
            <a:ext cx="10772775" cy="1658198"/>
          </a:xfrm>
          <a:effectLst>
            <a:outerShdw blurRad="50800" dist="38100" dir="2700000" algn="tl" rotWithShape="0">
              <a:prstClr val="black">
                <a:alpha val="40000"/>
              </a:prstClr>
            </a:outerShdw>
          </a:effectLst>
        </p:spPr>
        <p:txBody>
          <a:bodyPr/>
          <a:lstStyle/>
          <a:p>
            <a:r>
              <a:rPr lang="en-US" b="1" dirty="0"/>
              <a:t>Jobs or Internships?</a:t>
            </a:r>
          </a:p>
        </p:txBody>
      </p:sp>
      <p:sp>
        <p:nvSpPr>
          <p:cNvPr id="11" name="Content Placeholder 2">
            <a:extLst>
              <a:ext uri="{FF2B5EF4-FFF2-40B4-BE49-F238E27FC236}">
                <a16:creationId xmlns:a16="http://schemas.microsoft.com/office/drawing/2014/main" id="{D51F4B1C-5A38-41C3-A39B-D12224C11D8E}"/>
              </a:ext>
            </a:extLst>
          </p:cNvPr>
          <p:cNvSpPr>
            <a:spLocks noGrp="1"/>
          </p:cNvSpPr>
          <p:nvPr>
            <p:ph idx="1"/>
          </p:nvPr>
        </p:nvSpPr>
        <p:spPr>
          <a:xfrm>
            <a:off x="1554480" y="1385163"/>
            <a:ext cx="9658004" cy="4675422"/>
          </a:xfrm>
          <a:effectLst>
            <a:outerShdw blurRad="50800" dist="38100" dir="2700000" algn="tl" rotWithShape="0">
              <a:prstClr val="black">
                <a:alpha val="40000"/>
              </a:prstClr>
            </a:outerShdw>
          </a:effectLst>
        </p:spPr>
        <p:txBody>
          <a:bodyPr>
            <a:normAutofit/>
          </a:bodyPr>
          <a:lstStyle/>
          <a:p>
            <a:endParaRPr lang="en-US" dirty="0"/>
          </a:p>
          <a:p>
            <a:pPr marL="0" indent="0">
              <a:buNone/>
            </a:pPr>
            <a:r>
              <a:rPr lang="en-US" sz="4000" b="1" dirty="0"/>
              <a:t>Visit </a:t>
            </a:r>
            <a:r>
              <a:rPr lang="en-US" sz="4000" b="1" dirty="0">
                <a:hlinkClick r:id="rId2"/>
              </a:rPr>
              <a:t>www.uwb.edu/careers</a:t>
            </a:r>
            <a:r>
              <a:rPr lang="en-US" sz="4000" b="1" dirty="0"/>
              <a:t> for resources on how to build your professional network and develop an internship or job search strategy.</a:t>
            </a:r>
          </a:p>
          <a:p>
            <a:pPr marL="0" indent="0">
              <a:buNone/>
            </a:pPr>
            <a:endParaRPr lang="en-US" sz="4000" b="1" dirty="0"/>
          </a:p>
          <a:p>
            <a:pPr marL="0" indent="0">
              <a:buNone/>
            </a:pPr>
            <a:r>
              <a:rPr lang="en-US" sz="4000" b="1" dirty="0"/>
              <a:t>Start planning now! Think like a professional!</a:t>
            </a:r>
          </a:p>
        </p:txBody>
      </p:sp>
      <p:sp>
        <p:nvSpPr>
          <p:cNvPr id="12" name="TextBox 11">
            <a:extLst>
              <a:ext uri="{FF2B5EF4-FFF2-40B4-BE49-F238E27FC236}">
                <a16:creationId xmlns:a16="http://schemas.microsoft.com/office/drawing/2014/main" id="{46BAAD57-CC89-4DD7-BB58-A7E167E2F65A}"/>
              </a:ext>
            </a:extLst>
          </p:cNvPr>
          <p:cNvSpPr txBox="1"/>
          <p:nvPr/>
        </p:nvSpPr>
        <p:spPr>
          <a:xfrm>
            <a:off x="0" y="6269654"/>
            <a:ext cx="9709265" cy="95410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t>
            </a:r>
            <a:r>
              <a:rPr lang="en-US" sz="2800" dirty="0">
                <a:hlinkClick r:id="rId3"/>
              </a:rPr>
              <a:t>afeldman@uw.edu</a:t>
            </a:r>
            <a:endParaRPr lang="en-US" sz="2800" dirty="0"/>
          </a:p>
          <a:p>
            <a:endParaRPr lang="en-US" sz="2800" dirty="0"/>
          </a:p>
        </p:txBody>
      </p:sp>
    </p:spTree>
    <p:extLst>
      <p:ext uri="{BB962C8B-B14F-4D97-AF65-F5344CB8AC3E}">
        <p14:creationId xmlns:p14="http://schemas.microsoft.com/office/powerpoint/2010/main" val="3228972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0"/>
            <a:ext cx="10772775" cy="1658198"/>
          </a:xfrm>
          <a:effectLst>
            <a:outerShdw blurRad="50800" dist="38100" dir="2700000" algn="tl" rotWithShape="0">
              <a:prstClr val="black">
                <a:alpha val="40000"/>
              </a:prstClr>
            </a:outerShdw>
          </a:effectLst>
        </p:spPr>
        <p:txBody>
          <a:bodyPr/>
          <a:lstStyle/>
          <a:p>
            <a:r>
              <a:rPr lang="en-US" b="1" dirty="0"/>
              <a:t>Jobs?</a:t>
            </a:r>
          </a:p>
        </p:txBody>
      </p:sp>
      <p:sp>
        <p:nvSpPr>
          <p:cNvPr id="3" name="Content Placeholder 2"/>
          <p:cNvSpPr>
            <a:spLocks noGrp="1"/>
          </p:cNvSpPr>
          <p:nvPr>
            <p:ph idx="1"/>
          </p:nvPr>
        </p:nvSpPr>
        <p:spPr>
          <a:xfrm>
            <a:off x="1691711" y="1554480"/>
            <a:ext cx="4181785" cy="5065776"/>
          </a:xfrm>
          <a:effectLst>
            <a:outerShdw blurRad="50800" dist="38100" dir="2700000" algn="tl" rotWithShape="0">
              <a:prstClr val="black">
                <a:alpha val="40000"/>
              </a:prstClr>
            </a:outerShdw>
          </a:effectLst>
        </p:spPr>
        <p:txBody>
          <a:bodyPr>
            <a:noAutofit/>
          </a:bodyPr>
          <a:lstStyle/>
          <a:p>
            <a:pPr>
              <a:buFont typeface="Wingdings" panose="05000000000000000000" pitchFamily="2" charset="2"/>
              <a:buChar char="§"/>
            </a:pPr>
            <a:r>
              <a:rPr lang="en-US" sz="3600" dirty="0"/>
              <a:t>  Science research</a:t>
            </a:r>
          </a:p>
          <a:p>
            <a:pPr>
              <a:buFont typeface="Wingdings" panose="05000000000000000000" pitchFamily="2" charset="2"/>
              <a:buChar char="§"/>
            </a:pPr>
            <a:r>
              <a:rPr lang="en-US" sz="3600" dirty="0"/>
              <a:t>  Teaching sciences</a:t>
            </a:r>
          </a:p>
          <a:p>
            <a:pPr>
              <a:buFont typeface="Wingdings" panose="05000000000000000000" pitchFamily="2" charset="2"/>
              <a:buChar char="§"/>
            </a:pPr>
            <a:r>
              <a:rPr lang="en-US" sz="3600" dirty="0"/>
              <a:t>  Healthcare</a:t>
            </a:r>
          </a:p>
          <a:p>
            <a:pPr>
              <a:buFont typeface="Wingdings" panose="05000000000000000000" pitchFamily="2" charset="2"/>
              <a:buChar char="§"/>
            </a:pPr>
            <a:r>
              <a:rPr lang="en-US" sz="3600" dirty="0"/>
              <a:t>  Forensics</a:t>
            </a:r>
          </a:p>
          <a:p>
            <a:pPr>
              <a:buFont typeface="Wingdings" panose="05000000000000000000" pitchFamily="2" charset="2"/>
              <a:buChar char="§"/>
            </a:pPr>
            <a:r>
              <a:rPr lang="en-US" sz="3600" dirty="0"/>
              <a:t>  Engineering</a:t>
            </a:r>
          </a:p>
          <a:p>
            <a:pPr>
              <a:buFont typeface="Wingdings" panose="05000000000000000000" pitchFamily="2" charset="2"/>
              <a:buChar char="§"/>
            </a:pPr>
            <a:r>
              <a:rPr lang="en-US" sz="3600" dirty="0"/>
              <a:t>  Energy production</a:t>
            </a:r>
          </a:p>
          <a:p>
            <a:endParaRPr lang="en-US" sz="3600" dirty="0"/>
          </a:p>
        </p:txBody>
      </p:sp>
      <p:sp>
        <p:nvSpPr>
          <p:cNvPr id="5" name="TextBox 4"/>
          <p:cNvSpPr txBox="1"/>
          <p:nvPr/>
        </p:nvSpPr>
        <p:spPr>
          <a:xfrm>
            <a:off x="8966446" y="206205"/>
            <a:ext cx="9709265" cy="954107"/>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afeldman@uw.edu</a:t>
            </a:r>
          </a:p>
          <a:p>
            <a:endParaRPr lang="en-US" sz="2800" dirty="0"/>
          </a:p>
        </p:txBody>
      </p:sp>
      <p:sp>
        <p:nvSpPr>
          <p:cNvPr id="4" name="TextBox 3">
            <a:extLst>
              <a:ext uri="{FF2B5EF4-FFF2-40B4-BE49-F238E27FC236}">
                <a16:creationId xmlns:a16="http://schemas.microsoft.com/office/drawing/2014/main" id="{709BF768-2DA0-41FD-BD0E-F2601D06E6C7}"/>
              </a:ext>
            </a:extLst>
          </p:cNvPr>
          <p:cNvSpPr txBox="1"/>
          <p:nvPr/>
        </p:nvSpPr>
        <p:spPr>
          <a:xfrm>
            <a:off x="6318504" y="1554480"/>
            <a:ext cx="5873496" cy="3970318"/>
          </a:xfrm>
          <a:prstGeom prst="rect">
            <a:avLst/>
          </a:prstGeom>
          <a:noFill/>
        </p:spPr>
        <p:txBody>
          <a:bodyPr wrap="square" rtlCol="0">
            <a:spAutoFit/>
          </a:bodyPr>
          <a:lstStyle/>
          <a:p>
            <a:pPr marL="571500" indent="-571500">
              <a:buFont typeface="Wingdings" panose="05000000000000000000" pitchFamily="2" charset="2"/>
              <a:buChar char="§"/>
            </a:pPr>
            <a:r>
              <a:rPr lang="en-US" sz="3600" dirty="0"/>
              <a:t>Pharmacology</a:t>
            </a:r>
          </a:p>
          <a:p>
            <a:pPr marL="571500" indent="-571500">
              <a:buFont typeface="Wingdings" panose="05000000000000000000" pitchFamily="2" charset="2"/>
              <a:buChar char="§"/>
            </a:pPr>
            <a:r>
              <a:rPr lang="en-US" sz="3600" dirty="0"/>
              <a:t>Medicine</a:t>
            </a:r>
          </a:p>
          <a:p>
            <a:pPr marL="571500" indent="-571500">
              <a:buFont typeface="Wingdings" panose="05000000000000000000" pitchFamily="2" charset="2"/>
              <a:buChar char="§"/>
            </a:pPr>
            <a:r>
              <a:rPr lang="en-US" sz="3600" dirty="0"/>
              <a:t>Dentistry</a:t>
            </a:r>
          </a:p>
          <a:p>
            <a:pPr marL="571500" indent="-571500">
              <a:buFont typeface="Wingdings" panose="05000000000000000000" pitchFamily="2" charset="2"/>
              <a:buChar char="§"/>
            </a:pPr>
            <a:r>
              <a:rPr lang="en-US" sz="3600" dirty="0"/>
              <a:t>Manufacturing</a:t>
            </a:r>
          </a:p>
          <a:p>
            <a:pPr marL="571500" indent="-571500">
              <a:buFont typeface="Wingdings" panose="05000000000000000000" pitchFamily="2" charset="2"/>
              <a:buChar char="§"/>
            </a:pPr>
            <a:r>
              <a:rPr lang="en-US" sz="3600" dirty="0"/>
              <a:t>Quality Assurance</a:t>
            </a:r>
          </a:p>
          <a:p>
            <a:pPr marL="571500" indent="-571500">
              <a:buFont typeface="Wingdings" panose="05000000000000000000" pitchFamily="2" charset="2"/>
              <a:buChar char="§"/>
            </a:pPr>
            <a:r>
              <a:rPr lang="en-US" sz="3600" dirty="0"/>
              <a:t>Technology development</a:t>
            </a:r>
          </a:p>
          <a:p>
            <a:pPr marL="571500" indent="-571500">
              <a:buFont typeface="Wingdings" panose="05000000000000000000" pitchFamily="2" charset="2"/>
              <a:buChar char="§"/>
            </a:pPr>
            <a:r>
              <a:rPr lang="en-US" sz="3600" dirty="0"/>
              <a:t>Much more!</a:t>
            </a:r>
          </a:p>
        </p:txBody>
      </p:sp>
    </p:spTree>
    <p:extLst>
      <p:ext uri="{BB962C8B-B14F-4D97-AF65-F5344CB8AC3E}">
        <p14:creationId xmlns:p14="http://schemas.microsoft.com/office/powerpoint/2010/main" val="44345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195138"/>
            <a:ext cx="10772775" cy="1658198"/>
          </a:xfrm>
          <a:effectLst>
            <a:outerShdw blurRad="50800" dist="38100" dir="2700000" algn="tl" rotWithShape="0">
              <a:prstClr val="black">
                <a:alpha val="40000"/>
              </a:prstClr>
            </a:outerShdw>
          </a:effectLst>
        </p:spPr>
        <p:txBody>
          <a:bodyPr/>
          <a:lstStyle/>
          <a:p>
            <a:r>
              <a:rPr lang="en-US" b="1" dirty="0"/>
              <a:t>Summary</a:t>
            </a:r>
          </a:p>
        </p:txBody>
      </p:sp>
      <p:sp>
        <p:nvSpPr>
          <p:cNvPr id="3" name="Content Placeholder 2"/>
          <p:cNvSpPr>
            <a:spLocks noGrp="1"/>
          </p:cNvSpPr>
          <p:nvPr>
            <p:ph idx="1"/>
          </p:nvPr>
        </p:nvSpPr>
        <p:spPr>
          <a:xfrm>
            <a:off x="838200" y="1690688"/>
            <a:ext cx="10835640" cy="4351338"/>
          </a:xfrm>
          <a:effectLst>
            <a:outerShdw blurRad="50800" dist="38100" dir="2700000" algn="tl" rotWithShape="0">
              <a:prstClr val="black">
                <a:alpha val="40000"/>
              </a:prstClr>
            </a:outerShdw>
          </a:effectLst>
        </p:spPr>
        <p:txBody>
          <a:bodyPr>
            <a:normAutofit/>
          </a:bodyPr>
          <a:lstStyle/>
          <a:p>
            <a:pPr marL="514350" indent="-514350">
              <a:buAutoNum type="arabicParenR"/>
            </a:pPr>
            <a:r>
              <a:rPr lang="en-US" sz="2800" b="1" u="sng" dirty="0">
                <a:sym typeface="Wingdings" panose="05000000000000000000" pitchFamily="2" charset="2"/>
              </a:rPr>
              <a:t>DEGREE AUDIT! (YOUR RESPONSIBILITY to meet all requirements)</a:t>
            </a:r>
            <a:endParaRPr lang="en-US" sz="2800" dirty="0">
              <a:sym typeface="Wingdings" panose="05000000000000000000" pitchFamily="2" charset="2"/>
            </a:endParaRPr>
          </a:p>
          <a:p>
            <a:pPr marL="514350" indent="-514350">
              <a:buAutoNum type="arabicParenR"/>
            </a:pPr>
            <a:r>
              <a:rPr lang="en-US" sz="2800" b="1" u="sng" dirty="0">
                <a:sym typeface="Wingdings" panose="05000000000000000000" pitchFamily="2" charset="2"/>
              </a:rPr>
              <a:t>Get involved on campus.</a:t>
            </a:r>
            <a:r>
              <a:rPr lang="en-US" sz="2800" dirty="0">
                <a:sym typeface="Wingdings" panose="05000000000000000000" pitchFamily="2" charset="2"/>
              </a:rPr>
              <a:t> It will help you succeed and have more fun.</a:t>
            </a:r>
          </a:p>
          <a:p>
            <a:pPr marL="514350" indent="-514350">
              <a:buAutoNum type="arabicParenR"/>
            </a:pPr>
            <a:r>
              <a:rPr lang="en-US" sz="2800" b="1" u="sng" dirty="0">
                <a:sym typeface="Wingdings" panose="05000000000000000000" pitchFamily="2" charset="2"/>
              </a:rPr>
              <a:t>Consider a minor.</a:t>
            </a:r>
            <a:r>
              <a:rPr lang="en-US" sz="2800" dirty="0">
                <a:sym typeface="Wingdings" panose="05000000000000000000" pitchFamily="2" charset="2"/>
              </a:rPr>
              <a:t> It is a good way of diversifying your skills.</a:t>
            </a:r>
          </a:p>
          <a:p>
            <a:pPr marL="514350" indent="-514350">
              <a:buAutoNum type="arabicParenR"/>
            </a:pPr>
            <a:r>
              <a:rPr lang="en-US" sz="2800" b="1" u="sng" dirty="0">
                <a:sym typeface="Wingdings" panose="05000000000000000000" pitchFamily="2" charset="2"/>
              </a:rPr>
              <a:t>Make sure you understand your degree requirements.</a:t>
            </a:r>
            <a:r>
              <a:rPr lang="en-US" sz="2800" dirty="0">
                <a:sym typeface="Wingdings" panose="05000000000000000000" pitchFamily="2" charset="2"/>
              </a:rPr>
              <a:t> You are responsible for ensuring their completion. Check your audit often!</a:t>
            </a:r>
          </a:p>
          <a:p>
            <a:pPr marL="514350" indent="-514350">
              <a:buAutoNum type="arabicParenR"/>
            </a:pPr>
            <a:r>
              <a:rPr lang="en-US" sz="2800" b="1" u="sng" dirty="0">
                <a:sym typeface="Wingdings" panose="05000000000000000000" pitchFamily="2" charset="2"/>
              </a:rPr>
              <a:t>Plan for Experiences .</a:t>
            </a:r>
            <a:r>
              <a:rPr lang="en-US" sz="2800" dirty="0">
                <a:sym typeface="Wingdings" panose="05000000000000000000" pitchFamily="2" charset="2"/>
              </a:rPr>
              <a:t> Research and other “experiential learning” like internships, volunteering, and studying abroad are valuable experiences. Planning early ensures you get experiences that are relevant to you.</a:t>
            </a:r>
          </a:p>
          <a:p>
            <a:pPr marL="514350" indent="-514350">
              <a:buAutoNum type="arabicParenR"/>
            </a:pPr>
            <a:endParaRPr lang="en-US" dirty="0">
              <a:sym typeface="Wingdings" panose="05000000000000000000" pitchFamily="2" charset="2"/>
            </a:endParaRPr>
          </a:p>
          <a:p>
            <a:pPr marL="514350" indent="-514350">
              <a:buAutoNum type="arabicParenR"/>
            </a:pPr>
            <a:endParaRPr lang="en-US" dirty="0">
              <a:sym typeface="Wingdings" panose="05000000000000000000" pitchFamily="2" charset="2"/>
            </a:endParaRPr>
          </a:p>
          <a:p>
            <a:pPr marL="514350" indent="-514350">
              <a:buAutoNum type="arabicParenR"/>
            </a:pPr>
            <a:endParaRPr lang="en-US" dirty="0">
              <a:sym typeface="Wingdings" panose="05000000000000000000" pitchFamily="2" charset="2"/>
            </a:endParaRPr>
          </a:p>
          <a:p>
            <a:pPr marL="514350" indent="-514350">
              <a:buAutoNum type="arabicParenR"/>
            </a:pPr>
            <a:endParaRPr lang="en-US" dirty="0">
              <a:sym typeface="Wingdings" panose="05000000000000000000" pitchFamily="2" charset="2"/>
            </a:endParaRPr>
          </a:p>
          <a:p>
            <a:pPr marL="514350" indent="-514350">
              <a:buAutoNum type="arabicParenR"/>
            </a:pPr>
            <a:endParaRPr lang="en-US" dirty="0">
              <a:sym typeface="Wingdings" panose="05000000000000000000" pitchFamily="2" charset="2"/>
            </a:endParaRPr>
          </a:p>
          <a:p>
            <a:pPr marL="0" indent="0">
              <a:buNone/>
            </a:pPr>
            <a:endParaRPr lang="en-US" dirty="0">
              <a:sym typeface="Wingdings" panose="05000000000000000000" pitchFamily="2" charset="2"/>
            </a:endParaRPr>
          </a:p>
        </p:txBody>
      </p:sp>
      <p:sp>
        <p:nvSpPr>
          <p:cNvPr id="5" name="TextBox 4"/>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3376279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8806"/>
            <a:ext cx="12059920" cy="5675273"/>
          </a:xfrm>
          <a:effectLst>
            <a:outerShdw blurRad="50800" dist="38100" dir="2700000" algn="tl" rotWithShape="0">
              <a:prstClr val="black">
                <a:alpha val="40000"/>
              </a:prstClr>
            </a:outerShdw>
          </a:effectLst>
        </p:spPr>
        <p:txBody>
          <a:bodyPr>
            <a:normAutofit/>
          </a:bodyPr>
          <a:lstStyle/>
          <a:p>
            <a:r>
              <a:rPr lang="en-US" sz="3600" b="1" dirty="0"/>
              <a:t>Orientation Complete!</a:t>
            </a:r>
            <a:br>
              <a:rPr lang="en-US" sz="3600" b="1" dirty="0"/>
            </a:br>
            <a:br>
              <a:rPr lang="en-US" sz="3600" b="1" dirty="0"/>
            </a:br>
            <a:r>
              <a:rPr lang="en-US" sz="3600" b="1" dirty="0"/>
              <a:t>Next Steps:</a:t>
            </a:r>
            <a:br>
              <a:rPr lang="en-US" sz="3600" dirty="0"/>
            </a:br>
            <a:r>
              <a:rPr lang="en-US" sz="3600" dirty="0"/>
              <a:t>		1) Online zoom appointments for those that need immediate assistance with registration due to CHEM 2XX issues.</a:t>
            </a:r>
            <a:br>
              <a:rPr lang="en-US" sz="3600" dirty="0"/>
            </a:br>
            <a:r>
              <a:rPr lang="en-US" sz="3600" dirty="0"/>
              <a:t>	</a:t>
            </a:r>
            <a:br>
              <a:rPr lang="en-US" sz="3600" dirty="0"/>
            </a:br>
            <a:r>
              <a:rPr lang="en-US" sz="3600" dirty="0"/>
              <a:t>		2) Set up one-on-one advising appointment in SUM 2021 or AUT 2021 quarter for long-term planning. </a:t>
            </a:r>
            <a:endParaRPr lang="en-US" sz="3100" dirty="0"/>
          </a:p>
        </p:txBody>
      </p:sp>
      <p:sp>
        <p:nvSpPr>
          <p:cNvPr id="10" name="TextBox 9"/>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Amy Feldman-Bawarshi| afeldman@uw.edu</a:t>
            </a:r>
            <a:endParaRPr kumimoji="0" lang="en-US" sz="2800" b="0" i="0" u="sng" strike="noStrike" kern="1200" cap="none" spc="0" normalizeH="0" baseline="0" noProof="0" dirty="0">
              <a:ln>
                <a:noFill/>
              </a:ln>
              <a:solidFill>
                <a:srgbClr val="0066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689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126"/>
            <a:ext cx="10515600" cy="1044583"/>
          </a:xfrm>
          <a:effectLst>
            <a:outerShdw blurRad="50800" dist="38100" dir="2700000" algn="tl" rotWithShape="0">
              <a:prstClr val="black">
                <a:alpha val="40000"/>
              </a:prstClr>
            </a:outerShdw>
          </a:effectLst>
        </p:spPr>
        <p:txBody>
          <a:bodyPr/>
          <a:lstStyle/>
          <a:p>
            <a:r>
              <a:rPr lang="en-US" b="1" dirty="0"/>
              <a:t>Today we will talk about…</a:t>
            </a:r>
          </a:p>
        </p:txBody>
      </p:sp>
      <p:sp>
        <p:nvSpPr>
          <p:cNvPr id="3" name="Content Placeholder 2"/>
          <p:cNvSpPr>
            <a:spLocks noGrp="1"/>
          </p:cNvSpPr>
          <p:nvPr>
            <p:ph idx="1"/>
          </p:nvPr>
        </p:nvSpPr>
        <p:spPr>
          <a:xfrm>
            <a:off x="838200" y="1351970"/>
            <a:ext cx="10515600" cy="4675422"/>
          </a:xfrm>
          <a:effectLst>
            <a:outerShdw blurRad="50800" dist="38100" dir="2700000" algn="tl" rotWithShape="0">
              <a:prstClr val="black">
                <a:alpha val="40000"/>
              </a:prstClr>
            </a:outerShdw>
          </a:effectLst>
        </p:spPr>
        <p:txBody>
          <a:bodyPr>
            <a:normAutofit/>
          </a:bodyPr>
          <a:lstStyle/>
          <a:p>
            <a:pPr marL="514350" indent="-514350">
              <a:buAutoNum type="arabicParenR"/>
            </a:pPr>
            <a:r>
              <a:rPr lang="en-US" sz="3200" dirty="0"/>
              <a:t>DEGREE AUDITS! Degree Requirements</a:t>
            </a:r>
          </a:p>
          <a:p>
            <a:pPr marL="514350" indent="-514350">
              <a:buAutoNum type="arabicParenR"/>
            </a:pPr>
            <a:r>
              <a:rPr lang="en-US" sz="3200" dirty="0"/>
              <a:t>Planning out your coursework</a:t>
            </a:r>
          </a:p>
          <a:p>
            <a:pPr marL="514350" indent="-514350">
              <a:buAutoNum type="arabicParenR"/>
            </a:pPr>
            <a:r>
              <a:rPr lang="en-US" sz="3200" dirty="0"/>
              <a:t>Graduation Applications </a:t>
            </a:r>
          </a:p>
          <a:p>
            <a:pPr marL="514350" indent="-514350">
              <a:buFont typeface="Arial" panose="020B0604020202020204" pitchFamily="34" charset="0"/>
              <a:buAutoNum type="arabicParenR"/>
            </a:pPr>
            <a:r>
              <a:rPr lang="en-US" sz="3200" dirty="0"/>
              <a:t>Petitioning Requirements</a:t>
            </a:r>
          </a:p>
          <a:p>
            <a:pPr marL="514350" indent="-514350">
              <a:buFont typeface="Arial" panose="020B0604020202020204" pitchFamily="34" charset="0"/>
              <a:buAutoNum type="arabicParenR"/>
            </a:pPr>
            <a:r>
              <a:rPr lang="en-US" sz="3200" dirty="0"/>
              <a:t>Related Minors</a:t>
            </a:r>
          </a:p>
          <a:p>
            <a:pPr marL="514350" indent="-514350">
              <a:buFont typeface="Arial" panose="020B0604020202020204" pitchFamily="34" charset="0"/>
              <a:buAutoNum type="arabicParenR"/>
            </a:pPr>
            <a:r>
              <a:rPr lang="en-US" sz="3200" dirty="0"/>
              <a:t>Pre Health Options</a:t>
            </a:r>
          </a:p>
          <a:p>
            <a:pPr marL="514350" indent="-514350">
              <a:buFont typeface="Arial" panose="020B0604020202020204" pitchFamily="34" charset="0"/>
              <a:buAutoNum type="arabicParenR"/>
            </a:pPr>
            <a:r>
              <a:rPr lang="en-US" sz="3200" dirty="0"/>
              <a:t>Academic Advising</a:t>
            </a:r>
          </a:p>
          <a:p>
            <a:pPr marL="514350" indent="-514350">
              <a:buAutoNum type="arabicParenR"/>
            </a:pPr>
            <a:r>
              <a:rPr lang="en-US" sz="3200" dirty="0"/>
              <a:t>Getting involved on campus</a:t>
            </a:r>
          </a:p>
          <a:p>
            <a:pPr marL="514350" indent="-514350">
              <a:buFont typeface="Arial" panose="020B0604020202020204" pitchFamily="34" charset="0"/>
              <a:buAutoNum type="arabicParenR"/>
            </a:pPr>
            <a:endParaRPr lang="en-US" dirty="0"/>
          </a:p>
          <a:p>
            <a:pPr marL="514350" indent="-514350">
              <a:buAutoNum type="arabicParenR"/>
            </a:pPr>
            <a:endParaRPr lang="en-US" dirty="0"/>
          </a:p>
          <a:p>
            <a:endParaRPr lang="en-US" dirty="0"/>
          </a:p>
        </p:txBody>
      </p:sp>
      <p:sp>
        <p:nvSpPr>
          <p:cNvPr id="6" name="TextBox 5"/>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Amy Feldman-Bawarshi| afeldman@uw.edu</a:t>
            </a:r>
            <a:endParaRPr lang="en-US" sz="2800" u="sng" dirty="0">
              <a:solidFill>
                <a:srgbClr val="0066FF"/>
              </a:solidFill>
            </a:endParaRPr>
          </a:p>
        </p:txBody>
      </p:sp>
    </p:spTree>
    <p:extLst>
      <p:ext uri="{BB962C8B-B14F-4D97-AF65-F5344CB8AC3E}">
        <p14:creationId xmlns:p14="http://schemas.microsoft.com/office/powerpoint/2010/main" val="3284016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39B65-BDE2-48FF-AE03-999A25B009A2}"/>
              </a:ext>
            </a:extLst>
          </p:cNvPr>
          <p:cNvSpPr txBox="1">
            <a:spLocks noGrp="1"/>
          </p:cNvSpPr>
          <p:nvPr>
            <p:ph type="title"/>
          </p:nvPr>
        </p:nvSpPr>
        <p:spPr>
          <a:xfrm>
            <a:off x="353910" y="552927"/>
            <a:ext cx="11174412" cy="725711"/>
          </a:xfrm>
          <a:prstGeom prst="rect">
            <a:avLst/>
          </a:prstGeom>
          <a:solidFill>
            <a:schemeClr val="accent1">
              <a:lumMod val="60000"/>
              <a:lumOff val="40000"/>
            </a:schemeClr>
          </a:solidFill>
        </p:spPr>
        <p:txBody>
          <a:bodyPr wrap="square" rtlCol="0">
            <a:spAutoFit/>
          </a:bodyPr>
          <a:lstStyle/>
          <a:p>
            <a:pPr algn="ctr"/>
            <a:r>
              <a:rPr lang="en-US" sz="4800" dirty="0">
                <a:solidFill>
                  <a:schemeClr val="tx1"/>
                </a:solidFill>
                <a:latin typeface="Calibri" panose="020F0502020204030204" pitchFamily="34" charset="0"/>
                <a:cs typeface="Calibri" panose="020F0502020204030204" pitchFamily="34" charset="0"/>
              </a:rPr>
              <a:t>Course Planning Resource: Degree Audits</a:t>
            </a:r>
          </a:p>
        </p:txBody>
      </p:sp>
      <p:sp>
        <p:nvSpPr>
          <p:cNvPr id="7" name="Content Placeholder 6">
            <a:extLst>
              <a:ext uri="{FF2B5EF4-FFF2-40B4-BE49-F238E27FC236}">
                <a16:creationId xmlns:a16="http://schemas.microsoft.com/office/drawing/2014/main" id="{272A259C-285B-4DB8-B5AA-1EC1E2F4751B}"/>
              </a:ext>
            </a:extLst>
          </p:cNvPr>
          <p:cNvSpPr>
            <a:spLocks noGrp="1"/>
          </p:cNvSpPr>
          <p:nvPr>
            <p:ph idx="1"/>
          </p:nvPr>
        </p:nvSpPr>
        <p:spPr>
          <a:xfrm>
            <a:off x="676656" y="1643402"/>
            <a:ext cx="10753725" cy="4134464"/>
          </a:xfrm>
        </p:spPr>
        <p:txBody>
          <a:bodyPr>
            <a:normAutofit/>
          </a:bodyPr>
          <a:lstStyle/>
          <a:p>
            <a:r>
              <a:rPr lang="en-US" sz="4000" dirty="0"/>
              <a:t>You can access your degree audit through </a:t>
            </a:r>
            <a:r>
              <a:rPr lang="en-US" sz="4000" dirty="0" err="1">
                <a:hlinkClick r:id="rId2"/>
              </a:rPr>
              <a:t>myPlan</a:t>
            </a:r>
            <a:r>
              <a:rPr lang="en-US" sz="4000" dirty="0"/>
              <a:t>!</a:t>
            </a:r>
          </a:p>
          <a:p>
            <a:r>
              <a:rPr lang="en-US" sz="4000" dirty="0"/>
              <a:t>Check once per quarter!</a:t>
            </a:r>
          </a:p>
        </p:txBody>
      </p:sp>
      <p:pic>
        <p:nvPicPr>
          <p:cNvPr id="9" name="Picture 8">
            <a:extLst>
              <a:ext uri="{FF2B5EF4-FFF2-40B4-BE49-F238E27FC236}">
                <a16:creationId xmlns:a16="http://schemas.microsoft.com/office/drawing/2014/main" id="{C3DFDBA1-72A0-4006-B6D5-4B59546EFD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6148" y="2477729"/>
            <a:ext cx="3264098" cy="4134465"/>
          </a:xfrm>
          <a:prstGeom prst="rect">
            <a:avLst/>
          </a:prstGeom>
        </p:spPr>
      </p:pic>
      <p:sp>
        <p:nvSpPr>
          <p:cNvPr id="10" name="TextBox 9">
            <a:extLst>
              <a:ext uri="{FF2B5EF4-FFF2-40B4-BE49-F238E27FC236}">
                <a16:creationId xmlns:a16="http://schemas.microsoft.com/office/drawing/2014/main" id="{FF2B3A1E-43E4-4154-A4AA-48DE5480C295}"/>
              </a:ext>
            </a:extLst>
          </p:cNvPr>
          <p:cNvSpPr txBox="1"/>
          <p:nvPr/>
        </p:nvSpPr>
        <p:spPr>
          <a:xfrm>
            <a:off x="855406" y="3333135"/>
            <a:ext cx="5348749" cy="3046988"/>
          </a:xfrm>
          <a:prstGeom prst="rect">
            <a:avLst/>
          </a:prstGeom>
          <a:noFill/>
        </p:spPr>
        <p:txBody>
          <a:bodyPr wrap="square" rtlCol="0">
            <a:spAutoFit/>
          </a:bodyPr>
          <a:lstStyle/>
          <a:p>
            <a:r>
              <a:rPr lang="en-US" sz="3200" dirty="0"/>
              <a:t>You must fulfill all requirements as listed on degree audit; students </a:t>
            </a:r>
            <a:r>
              <a:rPr lang="en-US" sz="3200" b="1" dirty="0"/>
              <a:t>cannot</a:t>
            </a:r>
            <a:r>
              <a:rPr lang="en-US" sz="3200" dirty="0"/>
              <a:t> graduate with any </a:t>
            </a:r>
            <a:r>
              <a:rPr lang="en-US" sz="3200" b="1" dirty="0">
                <a:solidFill>
                  <a:srgbClr val="FF0000"/>
                </a:solidFill>
              </a:rPr>
              <a:t>incomplete (RED)</a:t>
            </a:r>
            <a:r>
              <a:rPr lang="en-US" sz="3200" dirty="0"/>
              <a:t> requirements on their degree audits.</a:t>
            </a:r>
          </a:p>
        </p:txBody>
      </p:sp>
    </p:spTree>
    <p:extLst>
      <p:ext uri="{BB962C8B-B14F-4D97-AF65-F5344CB8AC3E}">
        <p14:creationId xmlns:p14="http://schemas.microsoft.com/office/powerpoint/2010/main" val="255270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135" y="1872930"/>
            <a:ext cx="6060080" cy="4616389"/>
          </a:xfrm>
          <a:effectLst>
            <a:outerShdw blurRad="50800" dist="38100" dir="2700000" algn="tl" rotWithShape="0">
              <a:prstClr val="black">
                <a:alpha val="40000"/>
              </a:prstClr>
            </a:outerShdw>
          </a:effectLst>
        </p:spPr>
        <p:txBody>
          <a:bodyPr>
            <a:normAutofit/>
          </a:bodyPr>
          <a:lstStyle/>
          <a:p>
            <a:r>
              <a:rPr lang="en-US" sz="4000" b="1" dirty="0">
                <a:solidFill>
                  <a:schemeClr val="tx1"/>
                </a:solidFill>
              </a:rPr>
              <a:t>Chemistry Degree Checklists</a:t>
            </a:r>
            <a:br>
              <a:rPr lang="en-US" sz="4000" b="1" dirty="0"/>
            </a:br>
            <a:r>
              <a:rPr lang="en-US" sz="3600" b="1" dirty="0">
                <a:hlinkClick r:id="rId2"/>
              </a:rPr>
              <a:t>Bachelor of Arts</a:t>
            </a:r>
            <a:r>
              <a:rPr lang="en-US" sz="3600" b="1" dirty="0"/>
              <a:t> </a:t>
            </a:r>
            <a:br>
              <a:rPr lang="en-US" sz="3600" b="1" dirty="0"/>
            </a:br>
            <a:r>
              <a:rPr lang="en-US" sz="3600" b="1" dirty="0">
                <a:hlinkClick r:id="rId3"/>
              </a:rPr>
              <a:t>Bachelor of Science (general)</a:t>
            </a:r>
            <a:br>
              <a:rPr lang="en-US" sz="3600" b="1" dirty="0"/>
            </a:br>
            <a:r>
              <a:rPr lang="en-US" sz="3600" b="1" dirty="0">
                <a:hlinkClick r:id="rId4"/>
              </a:rPr>
              <a:t>Bachelor of Science (biochemistry)</a:t>
            </a:r>
            <a:br>
              <a:rPr lang="en-US" sz="4000" b="1" dirty="0"/>
            </a:br>
            <a:br>
              <a:rPr lang="en-US" sz="4000" b="1" dirty="0"/>
            </a:br>
            <a:br>
              <a:rPr lang="en-US" sz="4000" b="1" dirty="0"/>
            </a:br>
            <a:endParaRPr lang="en-US" sz="4000" b="1" dirty="0"/>
          </a:p>
        </p:txBody>
      </p:sp>
      <p:sp>
        <p:nvSpPr>
          <p:cNvPr id="10" name="TextBox 9"/>
          <p:cNvSpPr txBox="1"/>
          <p:nvPr/>
        </p:nvSpPr>
        <p:spPr>
          <a:xfrm>
            <a:off x="-107561" y="6227709"/>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
        <p:nvSpPr>
          <p:cNvPr id="3" name="TextBox 2">
            <a:extLst>
              <a:ext uri="{FF2B5EF4-FFF2-40B4-BE49-F238E27FC236}">
                <a16:creationId xmlns:a16="http://schemas.microsoft.com/office/drawing/2014/main" id="{F1041B32-6330-4DA0-B226-A4582DFEEBCC}"/>
              </a:ext>
            </a:extLst>
          </p:cNvPr>
          <p:cNvSpPr txBox="1"/>
          <p:nvPr/>
        </p:nvSpPr>
        <p:spPr>
          <a:xfrm>
            <a:off x="471949" y="432619"/>
            <a:ext cx="11370452" cy="830997"/>
          </a:xfrm>
          <a:prstGeom prst="rect">
            <a:avLst/>
          </a:prstGeom>
          <a:solidFill>
            <a:schemeClr val="accent1">
              <a:lumMod val="60000"/>
              <a:lumOff val="40000"/>
            </a:schemeClr>
          </a:solidFill>
        </p:spPr>
        <p:txBody>
          <a:bodyPr wrap="square" rtlCol="0">
            <a:spAutoFit/>
          </a:bodyPr>
          <a:lstStyle/>
          <a:p>
            <a:pPr algn="ctr"/>
            <a:r>
              <a:rPr lang="en-US" sz="4800" dirty="0">
                <a:latin typeface="Calibri" panose="020F0502020204030204" pitchFamily="34" charset="0"/>
                <a:cs typeface="Calibri" panose="020F0502020204030204" pitchFamily="34" charset="0"/>
              </a:rPr>
              <a:t>Course Planning Resource: Degree Checklists</a:t>
            </a:r>
          </a:p>
        </p:txBody>
      </p:sp>
    </p:spTree>
    <p:extLst>
      <p:ext uri="{BB962C8B-B14F-4D97-AF65-F5344CB8AC3E}">
        <p14:creationId xmlns:p14="http://schemas.microsoft.com/office/powerpoint/2010/main" val="416103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39B65-BDE2-48FF-AE03-999A25B009A2}"/>
              </a:ext>
            </a:extLst>
          </p:cNvPr>
          <p:cNvSpPr txBox="1">
            <a:spLocks noGrp="1"/>
          </p:cNvSpPr>
          <p:nvPr>
            <p:ph type="title"/>
          </p:nvPr>
        </p:nvSpPr>
        <p:spPr>
          <a:xfrm>
            <a:off x="353910" y="552927"/>
            <a:ext cx="11174412" cy="725711"/>
          </a:xfrm>
          <a:prstGeom prst="rect">
            <a:avLst/>
          </a:prstGeom>
          <a:solidFill>
            <a:schemeClr val="accent1">
              <a:lumMod val="60000"/>
              <a:lumOff val="40000"/>
            </a:schemeClr>
          </a:solidFill>
        </p:spPr>
        <p:txBody>
          <a:bodyPr wrap="square" rtlCol="0">
            <a:spAutoFit/>
          </a:bodyPr>
          <a:lstStyle/>
          <a:p>
            <a:pPr algn="ctr"/>
            <a:r>
              <a:rPr lang="en-US" sz="4800" dirty="0">
                <a:solidFill>
                  <a:schemeClr val="tx1"/>
                </a:solidFill>
                <a:latin typeface="Calibri" panose="020F0502020204030204" pitchFamily="34" charset="0"/>
                <a:cs typeface="Calibri" panose="020F0502020204030204" pitchFamily="34" charset="0"/>
              </a:rPr>
              <a:t>Course Planning Resource: </a:t>
            </a:r>
            <a:r>
              <a:rPr lang="en-US" sz="4800" dirty="0" err="1">
                <a:solidFill>
                  <a:schemeClr val="tx1"/>
                </a:solidFill>
                <a:latin typeface="Calibri" panose="020F0502020204030204" pitchFamily="34" charset="0"/>
                <a:cs typeface="Calibri" panose="020F0502020204030204" pitchFamily="34" charset="0"/>
              </a:rPr>
              <a:t>MyPlan</a:t>
            </a:r>
            <a:endParaRPr lang="en-US" sz="4800" dirty="0">
              <a:solidFill>
                <a:schemeClr val="tx1"/>
              </a:solidFill>
              <a:latin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272A259C-285B-4DB8-B5AA-1EC1E2F4751B}"/>
              </a:ext>
            </a:extLst>
          </p:cNvPr>
          <p:cNvSpPr>
            <a:spLocks noGrp="1"/>
          </p:cNvSpPr>
          <p:nvPr>
            <p:ph idx="1"/>
          </p:nvPr>
        </p:nvSpPr>
        <p:spPr>
          <a:xfrm>
            <a:off x="676656" y="1643402"/>
            <a:ext cx="10753725" cy="4134464"/>
          </a:xfrm>
        </p:spPr>
        <p:txBody>
          <a:bodyPr>
            <a:normAutofit/>
          </a:bodyPr>
          <a:lstStyle/>
          <a:p>
            <a:r>
              <a:rPr lang="en-US" sz="4000" dirty="0"/>
              <a:t>Utilize </a:t>
            </a:r>
            <a:r>
              <a:rPr lang="en-US" sz="4000" dirty="0" err="1">
                <a:hlinkClick r:id="rId2"/>
              </a:rPr>
              <a:t>MyPlan</a:t>
            </a:r>
            <a:r>
              <a:rPr lang="en-US" sz="4000" dirty="0"/>
              <a:t>!</a:t>
            </a:r>
          </a:p>
          <a:p>
            <a:endParaRPr lang="en-US" sz="4000" dirty="0"/>
          </a:p>
          <a:p>
            <a:r>
              <a:rPr lang="en-US" sz="4000" dirty="0"/>
              <a:t>Map your courses listed on your degree audit onto your </a:t>
            </a:r>
            <a:r>
              <a:rPr lang="en-US" sz="4000" dirty="0" err="1"/>
              <a:t>MyPlan</a:t>
            </a:r>
            <a:r>
              <a:rPr lang="en-US" sz="4000" dirty="0"/>
              <a:t> (using the degree checklist and other tools such as time-schedule)</a:t>
            </a:r>
          </a:p>
        </p:txBody>
      </p:sp>
    </p:spTree>
    <p:extLst>
      <p:ext uri="{BB962C8B-B14F-4D97-AF65-F5344CB8AC3E}">
        <p14:creationId xmlns:p14="http://schemas.microsoft.com/office/powerpoint/2010/main" val="175640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39B65-BDE2-48FF-AE03-999A25B009A2}"/>
              </a:ext>
            </a:extLst>
          </p:cNvPr>
          <p:cNvSpPr txBox="1">
            <a:spLocks noGrp="1"/>
          </p:cNvSpPr>
          <p:nvPr>
            <p:ph type="title"/>
          </p:nvPr>
        </p:nvSpPr>
        <p:spPr>
          <a:xfrm>
            <a:off x="353910" y="552927"/>
            <a:ext cx="11174412" cy="725711"/>
          </a:xfrm>
          <a:prstGeom prst="rect">
            <a:avLst/>
          </a:prstGeom>
          <a:solidFill>
            <a:schemeClr val="accent1">
              <a:lumMod val="60000"/>
              <a:lumOff val="40000"/>
            </a:schemeClr>
          </a:solidFill>
        </p:spPr>
        <p:txBody>
          <a:bodyPr wrap="square" rtlCol="0">
            <a:spAutoFit/>
          </a:bodyPr>
          <a:lstStyle/>
          <a:p>
            <a:pPr algn="ctr"/>
            <a:r>
              <a:rPr lang="en-US" sz="4800" dirty="0">
                <a:solidFill>
                  <a:schemeClr val="tx1"/>
                </a:solidFill>
                <a:latin typeface="Calibri" panose="020F0502020204030204" pitchFamily="34" charset="0"/>
                <a:cs typeface="Calibri" panose="020F0502020204030204" pitchFamily="34" charset="0"/>
              </a:rPr>
              <a:t>Course Planning Resource: Time Schedule</a:t>
            </a:r>
          </a:p>
        </p:txBody>
      </p:sp>
      <p:sp>
        <p:nvSpPr>
          <p:cNvPr id="7" name="Content Placeholder 6">
            <a:extLst>
              <a:ext uri="{FF2B5EF4-FFF2-40B4-BE49-F238E27FC236}">
                <a16:creationId xmlns:a16="http://schemas.microsoft.com/office/drawing/2014/main" id="{272A259C-285B-4DB8-B5AA-1EC1E2F4751B}"/>
              </a:ext>
            </a:extLst>
          </p:cNvPr>
          <p:cNvSpPr>
            <a:spLocks noGrp="1"/>
          </p:cNvSpPr>
          <p:nvPr>
            <p:ph idx="1"/>
          </p:nvPr>
        </p:nvSpPr>
        <p:spPr>
          <a:xfrm>
            <a:off x="676656" y="1643402"/>
            <a:ext cx="10753725" cy="4134464"/>
          </a:xfrm>
        </p:spPr>
        <p:txBody>
          <a:bodyPr>
            <a:normAutofit fontScale="92500" lnSpcReduction="20000"/>
          </a:bodyPr>
          <a:lstStyle/>
          <a:p>
            <a:r>
              <a:rPr lang="en-US" sz="4000" dirty="0"/>
              <a:t>Utilize UWB’s </a:t>
            </a:r>
            <a:r>
              <a:rPr lang="en-US" sz="4000" dirty="0">
                <a:hlinkClick r:id="rId2"/>
              </a:rPr>
              <a:t>Time Schedule</a:t>
            </a:r>
            <a:r>
              <a:rPr lang="en-US" sz="4000" dirty="0"/>
              <a:t>!</a:t>
            </a:r>
          </a:p>
          <a:p>
            <a:endParaRPr lang="en-US" sz="4000" dirty="0"/>
          </a:p>
          <a:p>
            <a:r>
              <a:rPr lang="en-US" sz="4000" dirty="0"/>
              <a:t>You can use the current quarter time schedule (for accurate information on courses offered in a given quarter), but also past quarter time schedules (to see what courses have been offered in which quarters in the past—this doesn’t mean they will be offered in future quarters, but it’s possible (also check with your adviser). </a:t>
            </a:r>
          </a:p>
        </p:txBody>
      </p:sp>
    </p:spTree>
    <p:extLst>
      <p:ext uri="{BB962C8B-B14F-4D97-AF65-F5344CB8AC3E}">
        <p14:creationId xmlns:p14="http://schemas.microsoft.com/office/powerpoint/2010/main" val="309921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3137"/>
            <a:ext cx="10515600" cy="1560601"/>
          </a:xfrm>
          <a:effectLst>
            <a:outerShdw blurRad="50800" dist="38100" dir="2700000" algn="tl" rotWithShape="0">
              <a:prstClr val="black">
                <a:alpha val="40000"/>
              </a:prstClr>
            </a:outerShdw>
          </a:effectLst>
        </p:spPr>
        <p:txBody>
          <a:bodyPr/>
          <a:lstStyle/>
          <a:p>
            <a:r>
              <a:rPr lang="en-US" b="1" dirty="0"/>
              <a:t>Degree Requirements</a:t>
            </a:r>
          </a:p>
        </p:txBody>
      </p:sp>
      <p:sp>
        <p:nvSpPr>
          <p:cNvPr id="3" name="Content Placeholder 2"/>
          <p:cNvSpPr>
            <a:spLocks noGrp="1"/>
          </p:cNvSpPr>
          <p:nvPr>
            <p:ph idx="1"/>
          </p:nvPr>
        </p:nvSpPr>
        <p:spPr>
          <a:xfrm>
            <a:off x="230819" y="730188"/>
            <a:ext cx="11558628" cy="5397623"/>
          </a:xfrm>
          <a:effectLst>
            <a:outerShdw blurRad="50800" dist="38100" dir="2700000" algn="tl" rotWithShape="0">
              <a:prstClr val="black">
                <a:alpha val="40000"/>
              </a:prstClr>
            </a:outerShdw>
          </a:effectLst>
        </p:spPr>
        <p:txBody>
          <a:bodyPr>
            <a:normAutofit fontScale="70000" lnSpcReduction="20000"/>
          </a:bodyPr>
          <a:lstStyle/>
          <a:p>
            <a:pPr marL="0" indent="0">
              <a:buNone/>
            </a:pPr>
            <a:r>
              <a:rPr lang="en-US" sz="3900" b="1" dirty="0"/>
              <a:t>You are responsible for ensuring the completion of all degree requirements.</a:t>
            </a:r>
          </a:p>
          <a:p>
            <a:endParaRPr lang="en-US" dirty="0"/>
          </a:p>
          <a:p>
            <a:r>
              <a:rPr lang="en-US" dirty="0"/>
              <a:t>Visit </a:t>
            </a:r>
            <a:r>
              <a:rPr lang="en-US" dirty="0">
                <a:hlinkClick r:id="rId2"/>
              </a:rPr>
              <a:t>CHEMISTRY</a:t>
            </a:r>
            <a:r>
              <a:rPr lang="en-US" dirty="0"/>
              <a:t> Websites→ DEGREE REQUIREMENTS tab</a:t>
            </a:r>
          </a:p>
          <a:p>
            <a:endParaRPr lang="en-US" dirty="0"/>
          </a:p>
          <a:p>
            <a:r>
              <a:rPr lang="en-US" dirty="0"/>
              <a:t>Always use web for current information (DON’T Bookmark!): </a:t>
            </a:r>
          </a:p>
          <a:p>
            <a:r>
              <a:rPr lang="en-US" dirty="0"/>
              <a:t>A. </a:t>
            </a:r>
            <a:r>
              <a:rPr lang="en-US" b="1" u="sng" dirty="0">
                <a:hlinkClick r:id="rId3" action="ppaction://hlinkfile"/>
              </a:rPr>
              <a:t>Chemistry Degree Checklist</a:t>
            </a:r>
            <a:endParaRPr lang="en-US" b="1" u="sng" dirty="0"/>
          </a:p>
          <a:p>
            <a:r>
              <a:rPr lang="en-US" dirty="0"/>
              <a:t>B. </a:t>
            </a:r>
            <a:r>
              <a:rPr lang="en-US" b="1" dirty="0">
                <a:hlinkClick r:id="rId4" action="ppaction://hlinkfile"/>
              </a:rPr>
              <a:t>Biochemistry Degree Checklist</a:t>
            </a:r>
            <a:endParaRPr lang="en-US" b="1" dirty="0"/>
          </a:p>
          <a:p>
            <a:r>
              <a:rPr lang="en-US" dirty="0"/>
              <a:t>C. </a:t>
            </a:r>
            <a:r>
              <a:rPr lang="en-US" b="1" dirty="0">
                <a:hlinkClick r:id="rId5" action="ppaction://hlinkfile"/>
              </a:rPr>
              <a:t>BA Chemistry Degree Checklist</a:t>
            </a:r>
            <a:endParaRPr lang="en-US" b="1" dirty="0"/>
          </a:p>
          <a:p>
            <a:endParaRPr lang="en-US" dirty="0"/>
          </a:p>
          <a:p>
            <a:r>
              <a:rPr lang="en-US" dirty="0"/>
              <a:t>BOOKMARK the </a:t>
            </a:r>
            <a:r>
              <a:rPr lang="en-US" b="1" dirty="0">
                <a:hlinkClick r:id="rId6"/>
              </a:rPr>
              <a:t>Chemistry Course Descriptions </a:t>
            </a:r>
            <a:r>
              <a:rPr lang="en-US" dirty="0"/>
              <a:t>website</a:t>
            </a:r>
          </a:p>
          <a:p>
            <a:pPr marL="0" indent="0">
              <a:buNone/>
            </a:pPr>
            <a:endParaRPr lang="en-US" dirty="0"/>
          </a:p>
          <a:p>
            <a:r>
              <a:rPr lang="en-US" dirty="0"/>
              <a:t>Check your </a:t>
            </a:r>
            <a:r>
              <a:rPr lang="en-US" b="1" u="sng" dirty="0"/>
              <a:t>Degree Audit</a:t>
            </a:r>
            <a:r>
              <a:rPr lang="en-US" dirty="0"/>
              <a:t> once per quarter on </a:t>
            </a:r>
            <a:r>
              <a:rPr lang="en-US" dirty="0" err="1"/>
              <a:t>MyPlan</a:t>
            </a:r>
            <a:r>
              <a:rPr lang="en-US" dirty="0"/>
              <a:t>!</a:t>
            </a:r>
          </a:p>
          <a:p>
            <a:pPr lvl="1"/>
            <a:r>
              <a:rPr lang="en-US" dirty="0"/>
              <a:t>This decides whether or not you can graduate. </a:t>
            </a:r>
            <a:r>
              <a:rPr lang="en-US" b="1" u="sng" dirty="0"/>
              <a:t>Make sure it is correct.</a:t>
            </a:r>
            <a:endParaRPr lang="en-US" dirty="0"/>
          </a:p>
          <a:p>
            <a:pPr lvl="1"/>
            <a:r>
              <a:rPr lang="en-US" dirty="0"/>
              <a:t>If you think a requirement should be marked as complete, but it is not:</a:t>
            </a:r>
          </a:p>
          <a:p>
            <a:pPr marL="457200" lvl="1" indent="0">
              <a:buNone/>
            </a:pPr>
            <a:r>
              <a:rPr lang="en-US" dirty="0"/>
              <a:t>	1) Reload your audit.</a:t>
            </a:r>
          </a:p>
          <a:p>
            <a:pPr marL="457200" lvl="1" indent="0">
              <a:buNone/>
            </a:pPr>
            <a:r>
              <a:rPr lang="en-US" dirty="0"/>
              <a:t>	2) Send your advisor an email if you have a question.</a:t>
            </a:r>
          </a:p>
          <a:p>
            <a:pPr marL="457200" lvl="1" indent="0">
              <a:buNone/>
            </a:pPr>
            <a:r>
              <a:rPr lang="en-US" dirty="0"/>
              <a:t>	(include your </a:t>
            </a:r>
            <a:r>
              <a:rPr lang="en-US" b="1" u="sng" dirty="0"/>
              <a:t>full name</a:t>
            </a:r>
            <a:r>
              <a:rPr lang="en-US" dirty="0"/>
              <a:t> and </a:t>
            </a:r>
            <a:r>
              <a:rPr lang="en-US" b="1" u="sng" dirty="0"/>
              <a:t>student ID number</a:t>
            </a:r>
            <a:r>
              <a:rPr lang="en-US" dirty="0"/>
              <a:t>)</a:t>
            </a:r>
          </a:p>
        </p:txBody>
      </p:sp>
      <p:sp>
        <p:nvSpPr>
          <p:cNvPr id="5" name="TextBox 4"/>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2729164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b="1" dirty="0"/>
              <a:t>Planning Your Coursework</a:t>
            </a:r>
          </a:p>
        </p:txBody>
      </p:sp>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normAutofit/>
          </a:bodyPr>
          <a:lstStyle/>
          <a:p>
            <a:r>
              <a:rPr lang="en-US" dirty="0"/>
              <a:t>Get familiar with the </a:t>
            </a:r>
            <a:r>
              <a:rPr lang="en-US" b="1" u="sng" dirty="0">
                <a:hlinkClick r:id="rId2"/>
              </a:rPr>
              <a:t>Time Schedule</a:t>
            </a:r>
            <a:r>
              <a:rPr lang="en-US" dirty="0"/>
              <a:t>.</a:t>
            </a:r>
          </a:p>
          <a:p>
            <a:pPr lvl="1"/>
            <a:r>
              <a:rPr lang="en-US" dirty="0"/>
              <a:t>Visit </a:t>
            </a:r>
            <a:r>
              <a:rPr lang="en-US" dirty="0">
                <a:hlinkClick r:id="rId3"/>
              </a:rPr>
              <a:t>www.uwb.edu</a:t>
            </a:r>
            <a:r>
              <a:rPr lang="en-US" dirty="0"/>
              <a:t> </a:t>
            </a:r>
            <a:r>
              <a:rPr lang="en-US" dirty="0">
                <a:sym typeface="Wingdings" panose="05000000000000000000" pitchFamily="2" charset="2"/>
              </a:rPr>
              <a:t> Current Students  Resources  Time Schedule</a:t>
            </a:r>
          </a:p>
          <a:p>
            <a:pPr marL="457200" lvl="1" indent="0">
              <a:buNone/>
            </a:pPr>
            <a:r>
              <a:rPr lang="en-US" dirty="0">
                <a:sym typeface="Wingdings" panose="05000000000000000000" pitchFamily="2" charset="2"/>
              </a:rPr>
              <a:t>   (</a:t>
            </a:r>
            <a:r>
              <a:rPr lang="en-US" dirty="0">
                <a:sym typeface="Wingdings" panose="05000000000000000000" pitchFamily="2" charset="2"/>
                <a:hlinkClick r:id="rId4"/>
              </a:rPr>
              <a:t>www.uwb.edu/registration/time</a:t>
            </a:r>
            <a:r>
              <a:rPr lang="en-US" dirty="0">
                <a:sym typeface="Wingdings" panose="05000000000000000000" pitchFamily="2" charset="2"/>
              </a:rPr>
              <a:t>.)</a:t>
            </a:r>
            <a:br>
              <a:rPr lang="en-US" dirty="0">
                <a:sym typeface="Wingdings" panose="05000000000000000000" pitchFamily="2" charset="2"/>
              </a:rPr>
            </a:br>
            <a:endParaRPr lang="en-US" dirty="0">
              <a:sym typeface="Wingdings" panose="05000000000000000000" pitchFamily="2" charset="2"/>
            </a:endParaRPr>
          </a:p>
          <a:p>
            <a:r>
              <a:rPr lang="en-US" dirty="0">
                <a:sym typeface="Wingdings" panose="05000000000000000000" pitchFamily="2" charset="2"/>
              </a:rPr>
              <a:t>Plan out a tentative schedule on your </a:t>
            </a:r>
            <a:r>
              <a:rPr lang="en-US" b="1" u="sng" dirty="0" err="1">
                <a:sym typeface="Wingdings" panose="05000000000000000000" pitchFamily="2" charset="2"/>
                <a:hlinkClick r:id="rId5"/>
              </a:rPr>
              <a:t>MyPlan</a:t>
            </a:r>
            <a:r>
              <a:rPr lang="en-US" b="1" u="sng" dirty="0">
                <a:sym typeface="Wingdings" panose="05000000000000000000" pitchFamily="2" charset="2"/>
                <a:hlinkClick r:id="rId5"/>
              </a:rPr>
              <a:t> App</a:t>
            </a:r>
            <a:r>
              <a:rPr lang="en-US" dirty="0">
                <a:sym typeface="Wingdings" panose="05000000000000000000" pitchFamily="2" charset="2"/>
              </a:rPr>
              <a:t>.</a:t>
            </a:r>
          </a:p>
          <a:p>
            <a:pPr lvl="1"/>
            <a:r>
              <a:rPr lang="en-US" dirty="0">
                <a:sym typeface="Wingdings" panose="05000000000000000000" pitchFamily="2" charset="2"/>
              </a:rPr>
              <a:t>Visit </a:t>
            </a:r>
            <a:r>
              <a:rPr lang="en-US" dirty="0">
                <a:sym typeface="Wingdings" panose="05000000000000000000" pitchFamily="2" charset="2"/>
                <a:hlinkClick r:id="rId6"/>
              </a:rPr>
              <a:t>www.myplan.uw.edu</a:t>
            </a:r>
            <a:endParaRPr lang="en-US" dirty="0">
              <a:sym typeface="Wingdings" panose="05000000000000000000" pitchFamily="2" charset="2"/>
            </a:endParaRPr>
          </a:p>
          <a:p>
            <a:pPr lvl="1"/>
            <a:r>
              <a:rPr lang="en-US" dirty="0">
                <a:sym typeface="Wingdings" panose="05000000000000000000" pitchFamily="2" charset="2"/>
              </a:rPr>
              <a:t>Run your degree audit!</a:t>
            </a:r>
          </a:p>
          <a:p>
            <a:pPr lvl="1"/>
            <a:r>
              <a:rPr lang="en-US" dirty="0">
                <a:sym typeface="Wingdings" panose="05000000000000000000" pitchFamily="2" charset="2"/>
              </a:rPr>
              <a:t>Search for courses!</a:t>
            </a:r>
          </a:p>
          <a:p>
            <a:pPr lvl="1"/>
            <a:r>
              <a:rPr lang="en-US" dirty="0">
                <a:sym typeface="Wingdings" panose="05000000000000000000" pitchFamily="2" charset="2"/>
              </a:rPr>
              <a:t>Make a plan!</a:t>
            </a:r>
          </a:p>
          <a:p>
            <a:pPr marL="457200" lvl="1" indent="0">
              <a:buNone/>
            </a:pPr>
            <a:endParaRPr lang="en-US" dirty="0">
              <a:sym typeface="Wingdings" panose="05000000000000000000" pitchFamily="2" charset="2"/>
            </a:endParaRPr>
          </a:p>
        </p:txBody>
      </p:sp>
      <p:sp>
        <p:nvSpPr>
          <p:cNvPr id="5" name="TextBox 4"/>
          <p:cNvSpPr txBox="1"/>
          <p:nvPr/>
        </p:nvSpPr>
        <p:spPr>
          <a:xfrm>
            <a:off x="5086417" y="4912113"/>
            <a:ext cx="6776185" cy="738664"/>
          </a:xfrm>
          <a:prstGeom prst="rect">
            <a:avLst/>
          </a:prstGeom>
          <a:noFill/>
        </p:spPr>
        <p:txBody>
          <a:bodyPr wrap="square" rtlCol="0">
            <a:spAutoFit/>
          </a:bodyPr>
          <a:lstStyle/>
          <a:p>
            <a:r>
              <a:rPr lang="en-US" sz="2400" b="1" dirty="0"/>
              <a:t>Note: Planning coursework does not register you!</a:t>
            </a:r>
            <a:br>
              <a:rPr lang="en-US" dirty="0"/>
            </a:br>
            <a:r>
              <a:rPr lang="en-US" dirty="0"/>
              <a:t>You must click the “Registration” button in the upper right</a:t>
            </a:r>
          </a:p>
        </p:txBody>
      </p:sp>
      <p:sp>
        <p:nvSpPr>
          <p:cNvPr id="6" name="TextBox 5"/>
          <p:cNvSpPr txBox="1"/>
          <p:nvPr/>
        </p:nvSpPr>
        <p:spPr>
          <a:xfrm>
            <a:off x="0" y="6269654"/>
            <a:ext cx="7838902"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a:t> Amy Feldman-Bawarshi| afeldman@uw.edu</a:t>
            </a:r>
            <a:endParaRPr lang="en-US" sz="2800" u="sng" dirty="0">
              <a:solidFill>
                <a:srgbClr val="0066FF"/>
              </a:solidFill>
            </a:endParaRPr>
          </a:p>
        </p:txBody>
      </p:sp>
    </p:spTree>
    <p:extLst>
      <p:ext uri="{BB962C8B-B14F-4D97-AF65-F5344CB8AC3E}">
        <p14:creationId xmlns:p14="http://schemas.microsoft.com/office/powerpoint/2010/main" val="411282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326270"/>
            <a:ext cx="10772775" cy="1658198"/>
          </a:xfrm>
          <a:effectLst>
            <a:outerShdw blurRad="50800" dist="38100" dir="2700000" algn="tl" rotWithShape="0">
              <a:prstClr val="black">
                <a:alpha val="40000"/>
              </a:prstClr>
            </a:outerShdw>
          </a:effectLst>
        </p:spPr>
        <p:txBody>
          <a:bodyPr/>
          <a:lstStyle/>
          <a:p>
            <a:r>
              <a:rPr lang="en-US" b="1" dirty="0"/>
              <a:t>Research</a:t>
            </a:r>
          </a:p>
        </p:txBody>
      </p:sp>
      <p:sp>
        <p:nvSpPr>
          <p:cNvPr id="3" name="Content Placeholder 2"/>
          <p:cNvSpPr>
            <a:spLocks noGrp="1"/>
          </p:cNvSpPr>
          <p:nvPr>
            <p:ph idx="1"/>
          </p:nvPr>
        </p:nvSpPr>
        <p:spPr>
          <a:xfrm>
            <a:off x="591847" y="270769"/>
            <a:ext cx="10515600" cy="3780264"/>
          </a:xfrm>
          <a:effectLst>
            <a:outerShdw blurRad="50800" dist="38100" dir="2700000" algn="tl" rotWithShape="0">
              <a:prstClr val="black">
                <a:alpha val="40000"/>
              </a:prstClr>
            </a:outerShdw>
          </a:effectLst>
        </p:spPr>
        <p:txBody>
          <a:bodyPr>
            <a:normAutofit/>
          </a:bodyPr>
          <a:lstStyle/>
          <a:p>
            <a:pPr marL="0" indent="0">
              <a:buNone/>
            </a:pPr>
            <a:r>
              <a:rPr lang="en-US" sz="3800" dirty="0"/>
              <a:t>                        </a:t>
            </a:r>
            <a:r>
              <a:rPr lang="en-US" sz="4000" b="1" dirty="0"/>
              <a:t> </a:t>
            </a:r>
          </a:p>
          <a:p>
            <a:pPr marL="0" indent="0">
              <a:buNone/>
            </a:pPr>
            <a:endParaRPr lang="en-US" sz="4000" dirty="0"/>
          </a:p>
          <a:p>
            <a:r>
              <a:rPr lang="en-US" sz="4000" dirty="0"/>
              <a:t>How to find a research opportunity:</a:t>
            </a:r>
          </a:p>
        </p:txBody>
      </p:sp>
      <p:sp>
        <p:nvSpPr>
          <p:cNvPr id="5" name="Title 1">
            <a:extLst>
              <a:ext uri="{FF2B5EF4-FFF2-40B4-BE49-F238E27FC236}">
                <a16:creationId xmlns:a16="http://schemas.microsoft.com/office/drawing/2014/main" id="{425D6C72-552E-44AE-A3FC-F8311678640C}"/>
              </a:ext>
            </a:extLst>
          </p:cNvPr>
          <p:cNvSpPr txBox="1">
            <a:spLocks/>
          </p:cNvSpPr>
          <p:nvPr/>
        </p:nvSpPr>
        <p:spPr>
          <a:xfrm>
            <a:off x="838199" y="2766218"/>
            <a:ext cx="10515600" cy="1325563"/>
          </a:xfrm>
          <a:prstGeom prst="rect">
            <a:avLst/>
          </a:prstGeom>
          <a:effectLst>
            <a:outerShdw blurRad="50800" dist="38100" dir="2700000" algn="tl" rotWithShape="0">
              <a:prstClr val="black">
                <a:alpha val="40000"/>
              </a:prstClr>
            </a:outerShdw>
          </a:effectLst>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AutoNum type="arabicPeriod"/>
            </a:pPr>
            <a:r>
              <a:rPr lang="en-US" b="1" dirty="0"/>
              <a:t>View chemistry website</a:t>
            </a:r>
          </a:p>
          <a:p>
            <a:pPr marL="742950" indent="-742950">
              <a:buAutoNum type="arabicPeriod"/>
            </a:pPr>
            <a:r>
              <a:rPr lang="en-US" b="1" dirty="0"/>
              <a:t>Inquire with your faculty</a:t>
            </a:r>
          </a:p>
          <a:p>
            <a:pPr marL="742950" indent="-742950">
              <a:buAutoNum type="arabicPeriod"/>
            </a:pPr>
            <a:r>
              <a:rPr lang="en-US" b="1" dirty="0">
                <a:hlinkClick r:id="rId2"/>
              </a:rPr>
              <a:t>UWB Undergrad Research</a:t>
            </a:r>
            <a:r>
              <a:rPr lang="en-US" b="1" dirty="0"/>
              <a:t> Website</a:t>
            </a:r>
          </a:p>
          <a:p>
            <a:pPr marL="742950" indent="-742950">
              <a:buAutoNum type="arabicPeriod"/>
            </a:pPr>
            <a:endParaRPr lang="en-US" b="1" dirty="0"/>
          </a:p>
          <a:p>
            <a:pPr marL="742950" indent="-742950">
              <a:buAutoNum type="arabicPeriod"/>
            </a:pPr>
            <a:endParaRPr lang="en-US" b="1" dirty="0"/>
          </a:p>
          <a:p>
            <a:pPr marL="742950" indent="-742950">
              <a:buAutoNum type="arabicPeriod"/>
            </a:pPr>
            <a:endParaRPr lang="en-US" b="1" dirty="0"/>
          </a:p>
        </p:txBody>
      </p:sp>
      <p:sp>
        <p:nvSpPr>
          <p:cNvPr id="6" name="Content Placeholder 2">
            <a:extLst>
              <a:ext uri="{FF2B5EF4-FFF2-40B4-BE49-F238E27FC236}">
                <a16:creationId xmlns:a16="http://schemas.microsoft.com/office/drawing/2014/main" id="{0DCCD49A-2F57-4618-8AB3-541F2F54A463}"/>
              </a:ext>
            </a:extLst>
          </p:cNvPr>
          <p:cNvSpPr txBox="1">
            <a:spLocks/>
          </p:cNvSpPr>
          <p:nvPr/>
        </p:nvSpPr>
        <p:spPr>
          <a:xfrm>
            <a:off x="966787" y="4091781"/>
            <a:ext cx="10515600" cy="2495450"/>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dirty="0"/>
              <a:t>BCHEM 498/499 </a:t>
            </a:r>
            <a:r>
              <a:rPr lang="en-US" sz="4400" dirty="0">
                <a:hlinkClick r:id="rId3"/>
              </a:rPr>
              <a:t>https://www.uwb.edu/chemistry/research</a:t>
            </a:r>
            <a:endParaRPr lang="en-US" sz="4400" dirty="0"/>
          </a:p>
          <a:p>
            <a:pPr marL="0" indent="0">
              <a:buNone/>
            </a:pPr>
            <a:endParaRPr lang="en-US" dirty="0"/>
          </a:p>
          <a:p>
            <a:pPr marL="0" indent="0">
              <a:buFont typeface="Arial" panose="020B0604020202020204" pitchFamily="34" charset="0"/>
              <a:buNone/>
            </a:pPr>
            <a:endParaRPr lang="en-US" dirty="0"/>
          </a:p>
          <a:p>
            <a:endParaRPr lang="en-US" dirty="0"/>
          </a:p>
        </p:txBody>
      </p:sp>
    </p:spTree>
    <p:extLst>
      <p:ext uri="{BB962C8B-B14F-4D97-AF65-F5344CB8AC3E}">
        <p14:creationId xmlns:p14="http://schemas.microsoft.com/office/powerpoint/2010/main" val="338717269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D9AD0B1934A2449622D983708D0CCE" ma:contentTypeVersion="7" ma:contentTypeDescription="Create a new document." ma:contentTypeScope="" ma:versionID="1dfaff03bce73e03db336500543ff9d7">
  <xsd:schema xmlns:xsd="http://www.w3.org/2001/XMLSchema" xmlns:xs="http://www.w3.org/2001/XMLSchema" xmlns:p="http://schemas.microsoft.com/office/2006/metadata/properties" xmlns:ns3="53581d0a-0dfb-4cac-b8dd-afdd16af66da" xmlns:ns4="b3ede3a6-d795-4e7a-866b-769449bc9bf4" targetNamespace="http://schemas.microsoft.com/office/2006/metadata/properties" ma:root="true" ma:fieldsID="a89ce8cd924a7057a6c4cda0fcd1760e" ns3:_="" ns4:_="">
    <xsd:import namespace="53581d0a-0dfb-4cac-b8dd-afdd16af66da"/>
    <xsd:import namespace="b3ede3a6-d795-4e7a-866b-769449bc9bf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581d0a-0dfb-4cac-b8dd-afdd16af66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ede3a6-d795-4e7a-866b-769449bc9bf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4348A1-9E78-4CB8-BB77-22E1ED50EC9B}">
  <ds:schemaRefs>
    <ds:schemaRef ds:uri="http://purl.org/dc/terms/"/>
    <ds:schemaRef ds:uri="http://schemas.microsoft.com/office/2006/documentManagement/types"/>
    <ds:schemaRef ds:uri="http://purl.org/dc/dcmitype/"/>
    <ds:schemaRef ds:uri="http://purl.org/dc/elements/1.1/"/>
    <ds:schemaRef ds:uri="http://schemas.microsoft.com/office/2006/metadata/properties"/>
    <ds:schemaRef ds:uri="53581d0a-0dfb-4cac-b8dd-afdd16af66da"/>
    <ds:schemaRef ds:uri="http://schemas.microsoft.com/office/infopath/2007/PartnerControls"/>
    <ds:schemaRef ds:uri="http://schemas.openxmlformats.org/package/2006/metadata/core-properties"/>
    <ds:schemaRef ds:uri="b3ede3a6-d795-4e7a-866b-769449bc9bf4"/>
    <ds:schemaRef ds:uri="http://www.w3.org/XML/1998/namespace"/>
  </ds:schemaRefs>
</ds:datastoreItem>
</file>

<file path=customXml/itemProps2.xml><?xml version="1.0" encoding="utf-8"?>
<ds:datastoreItem xmlns:ds="http://schemas.openxmlformats.org/officeDocument/2006/customXml" ds:itemID="{886D13A9-4FF7-4547-8D4B-89BD6FCD53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581d0a-0dfb-4cac-b8dd-afdd16af66da"/>
    <ds:schemaRef ds:uri="b3ede3a6-d795-4e7a-866b-769449bc9b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24BB8C-16AF-4D0C-AFEF-24BE4CCB9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3127</TotalTime>
  <Words>1317</Words>
  <Application>Microsoft Office PowerPoint</Application>
  <PresentationFormat>Widescreen</PresentationFormat>
  <Paragraphs>196</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inherit</vt:lpstr>
      <vt:lpstr>Open Sans</vt:lpstr>
      <vt:lpstr>Wingdings</vt:lpstr>
      <vt:lpstr>Metropolitan</vt:lpstr>
      <vt:lpstr>       Welcome to UWB  Physical Sciences! </vt:lpstr>
      <vt:lpstr>Today we will talk about…</vt:lpstr>
      <vt:lpstr>Course Planning Resource: Degree Audits</vt:lpstr>
      <vt:lpstr>Chemistry Degree Checklists Bachelor of Arts  Bachelor of Science (general) Bachelor of Science (biochemistry)   </vt:lpstr>
      <vt:lpstr>Course Planning Resource: MyPlan</vt:lpstr>
      <vt:lpstr>Course Planning Resource: Time Schedule</vt:lpstr>
      <vt:lpstr>Degree Requirements</vt:lpstr>
      <vt:lpstr>Planning Your Coursework</vt:lpstr>
      <vt:lpstr>Research</vt:lpstr>
      <vt:lpstr>Graduation Applications</vt:lpstr>
      <vt:lpstr>Petitioning Requirements</vt:lpstr>
      <vt:lpstr>PowerPoint Presentation</vt:lpstr>
      <vt:lpstr>PRE-ALLIED HEALTH </vt:lpstr>
      <vt:lpstr>Academic Advising</vt:lpstr>
      <vt:lpstr>Student Clubs &amp; Student Groups</vt:lpstr>
      <vt:lpstr>Jobs or Internships?</vt:lpstr>
      <vt:lpstr>Jobs?</vt:lpstr>
      <vt:lpstr>Summary</vt:lpstr>
      <vt:lpstr>Orientation Complete!  Next Steps:   1) Online zoom appointments for those that need immediate assistance with registration due to CHEM 2XX issues.     2) Set up one-on-one advising appointment in SUM 2021 or AUT 2021 quarter for long-term planning. </vt:lpstr>
    </vt:vector>
  </TitlesOfParts>
  <Company>UWB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UWB Biology!</dc:title>
  <dc:creator>Christopher Shaeffer</dc:creator>
  <cp:lastModifiedBy>Amy Feldman-Bawarshi</cp:lastModifiedBy>
  <cp:revision>84</cp:revision>
  <dcterms:created xsi:type="dcterms:W3CDTF">2018-03-09T18:37:53Z</dcterms:created>
  <dcterms:modified xsi:type="dcterms:W3CDTF">2021-07-25T14:21:04Z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0x01010098D9AD0B1934A2449622D983708D0CCE</vt:lpwstr>
  </property>
</Properties>
</file>