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Encode Sans Expanded"/>
      <p:regular r:id="rId18"/>
      <p:bold r:id="rId19"/>
    </p:embeddedFont>
    <p:embeddedFont>
      <p:font typeface="Encode Sans"/>
      <p:regular r:id="rId20"/>
      <p:bold r:id="rId21"/>
    </p:embeddedFont>
    <p:embeddedFont>
      <p:font typeface="Encode Sans Black"/>
      <p:bold r:id="rId22"/>
    </p:embeddedFont>
    <p:embeddedFont>
      <p:font typeface="Open Sans Light"/>
      <p:regular r:id="rId23"/>
      <p:bold r:id="rId24"/>
      <p:italic r:id="rId25"/>
      <p:boldItalic r:id="rId26"/>
    </p:embeddedFont>
    <p:embeddedFont>
      <p:font typeface="Open Sans"/>
      <p:regular r:id="rId27"/>
      <p:bold r:id="rId28"/>
      <p:italic r:id="rId29"/>
      <p:boldItalic r:id="rId30"/>
    </p:embeddedFont>
    <p:embeddedFont>
      <p:font typeface="Encode Sans Condensed Thin"/>
      <p:regular r:id="rId31"/>
      <p:bold r:id="rId32"/>
    </p:embeddedFont>
    <p:embeddedFont>
      <p:font typeface="Encode Sans Condense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EncodeSans-regular.fntdata"/><Relationship Id="rId22" Type="http://schemas.openxmlformats.org/officeDocument/2006/relationships/font" Target="fonts/EncodeSansBlack-bold.fntdata"/><Relationship Id="rId21" Type="http://schemas.openxmlformats.org/officeDocument/2006/relationships/font" Target="fonts/EncodeSans-bold.fntdata"/><Relationship Id="rId24" Type="http://schemas.openxmlformats.org/officeDocument/2006/relationships/font" Target="fonts/OpenSansLight-bold.fntdata"/><Relationship Id="rId23" Type="http://schemas.openxmlformats.org/officeDocument/2006/relationships/font" Target="fonts/OpenSans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Light-boldItalic.fntdata"/><Relationship Id="rId25" Type="http://schemas.openxmlformats.org/officeDocument/2006/relationships/font" Target="fonts/OpenSansLight-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EncodeSansCondensedThin-regular.fntdata"/><Relationship Id="rId30" Type="http://schemas.openxmlformats.org/officeDocument/2006/relationships/font" Target="fonts/OpenSans-boldItalic.fntdata"/><Relationship Id="rId11" Type="http://schemas.openxmlformats.org/officeDocument/2006/relationships/slide" Target="slides/slide7.xml"/><Relationship Id="rId33" Type="http://schemas.openxmlformats.org/officeDocument/2006/relationships/font" Target="fonts/EncodeSansCondensed-regular.fntdata"/><Relationship Id="rId10" Type="http://schemas.openxmlformats.org/officeDocument/2006/relationships/slide" Target="slides/slide6.xml"/><Relationship Id="rId32" Type="http://schemas.openxmlformats.org/officeDocument/2006/relationships/font" Target="fonts/EncodeSansCondensedThin-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EncodeSansCondensed-bold.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EncodeSansExpanded-bold.fntdata"/><Relationship Id="rId18" Type="http://schemas.openxmlformats.org/officeDocument/2006/relationships/font" Target="fonts/EncodeSansExpande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97" name="Google Shape;9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SzPts val="1400"/>
              <a:buAutoNum type="arabicPeriod"/>
            </a:pPr>
            <a:r>
              <a:rPr lang="en-US"/>
              <a:t>This year the focus is more narrowly defined for research to address climate change (adaptation or mitigation). Examples (but not limited to) </a:t>
            </a:r>
            <a:r>
              <a:rPr lang="en-US"/>
              <a:t>strategies</a:t>
            </a:r>
            <a:r>
              <a:rPr lang="en-US"/>
              <a:t> to mitigate or adapt to climate change, impacts of climate change on people: food insecurity, health &amp; safety risks associated with extreme heat, displacement due to sea level rise, </a:t>
            </a:r>
            <a:r>
              <a:rPr lang="en-US"/>
              <a:t>economic</a:t>
            </a:r>
            <a:r>
              <a:rPr lang="en-US"/>
              <a:t> impacts of climate change; policy innovations that center community perspectives</a:t>
            </a:r>
            <a:endParaRPr/>
          </a:p>
          <a:p>
            <a:pPr indent="-317500" lvl="0" marL="457200" rtl="0" algn="l">
              <a:spcBef>
                <a:spcPts val="0"/>
              </a:spcBef>
              <a:spcAft>
                <a:spcPts val="0"/>
              </a:spcAft>
              <a:buSzPts val="1400"/>
              <a:buAutoNum type="arabicPeriod"/>
            </a:pPr>
            <a:r>
              <a:rPr lang="en-US"/>
              <a:t>Past projects funded include projects in Seatac, Alaska, Peru, and Madagascar.</a:t>
            </a:r>
            <a:endParaRPr/>
          </a:p>
          <a:p>
            <a:pPr indent="-317500" lvl="0" marL="457200" rtl="0" algn="l">
              <a:spcBef>
                <a:spcPts val="0"/>
              </a:spcBef>
              <a:spcAft>
                <a:spcPts val="0"/>
              </a:spcAft>
              <a:buSzPts val="1400"/>
              <a:buAutoNum type="arabicPeriod"/>
            </a:pPr>
            <a:r>
              <a:rPr lang="en-US"/>
              <a:t>Team composition. PI responsible for ensuring compliance with all applicable federal, state, and institutional requirements. </a:t>
            </a:r>
            <a:r>
              <a:rPr lang="en-US"/>
              <a:t>(Not under the Office of Sponsored Programs)</a:t>
            </a:r>
            <a:endParaRPr/>
          </a:p>
          <a:p>
            <a:pPr indent="-317500" lvl="0" marL="457200" rtl="0" algn="l">
              <a:spcBef>
                <a:spcPts val="0"/>
              </a:spcBef>
              <a:spcAft>
                <a:spcPts val="0"/>
              </a:spcAft>
              <a:buSzPts val="1400"/>
              <a:buAutoNum type="arabicPeriod"/>
            </a:pPr>
            <a:r>
              <a:rPr lang="en-US"/>
              <a:t>Must follow UW policies. </a:t>
            </a:r>
            <a:endParaRPr/>
          </a:p>
          <a:p>
            <a:pPr indent="-317500" lvl="0" marL="457200" rtl="0" algn="l">
              <a:spcBef>
                <a:spcPts val="0"/>
              </a:spcBef>
              <a:spcAft>
                <a:spcPts val="0"/>
              </a:spcAft>
              <a:buSzPts val="1400"/>
              <a:buAutoNum type="arabicPeriod"/>
            </a:pPr>
            <a:r>
              <a:rPr lang="en-US"/>
              <a:t>At least 3 meetings.  Opportunity to network, skills </a:t>
            </a:r>
            <a:r>
              <a:rPr lang="en-US"/>
              <a:t>development, provide project updates</a:t>
            </a:r>
            <a:r>
              <a:rPr lang="en-US"/>
              <a:t>. Final report (no more than 2 pages)  </a:t>
            </a:r>
            <a:endParaRPr/>
          </a:p>
          <a:p>
            <a:pPr indent="0" lvl="0" marL="457200" rtl="0" algn="l">
              <a:spcBef>
                <a:spcPts val="0"/>
              </a:spcBef>
              <a:spcAft>
                <a:spcPts val="0"/>
              </a:spcAft>
              <a:buNone/>
            </a:pPr>
            <a:r>
              <a:t/>
            </a:r>
            <a:endParaRPr/>
          </a:p>
        </p:txBody>
      </p:sp>
      <p:sp>
        <p:nvSpPr>
          <p:cNvPr id="172" name="Google Shape;17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Proposals will be evaluated on the following criteria: </a:t>
            </a:r>
            <a:endParaRPr/>
          </a:p>
          <a:p>
            <a:pPr indent="0" lvl="0" marL="0" rtl="0" algn="l">
              <a:spcBef>
                <a:spcPts val="0"/>
              </a:spcBef>
              <a:spcAft>
                <a:spcPts val="0"/>
              </a:spcAft>
              <a:buNone/>
            </a:pPr>
            <a:r>
              <a:rPr lang="en-US"/>
              <a:t>4. For example art, ecology, policy, engineering and health</a:t>
            </a:r>
            <a:endParaRPr/>
          </a:p>
          <a:p>
            <a:pPr indent="0" lvl="0" marL="0" rtl="0" algn="l">
              <a:spcBef>
                <a:spcPts val="0"/>
              </a:spcBef>
              <a:spcAft>
                <a:spcPts val="0"/>
              </a:spcAft>
              <a:buNone/>
            </a:pPr>
            <a:r>
              <a:rPr lang="en-US"/>
              <a:t>6. Deliverables: Immediate impact for community or non-academic partners. Examples: report/interactive website/podcast to share findings, community workshops </a:t>
            </a:r>
            <a:endParaRPr/>
          </a:p>
          <a:p>
            <a:pPr indent="0" lvl="0" marL="0" rtl="0" algn="l">
              <a:spcBef>
                <a:spcPts val="0"/>
              </a:spcBef>
              <a:spcAft>
                <a:spcPts val="0"/>
              </a:spcAft>
              <a:buNone/>
            </a:pPr>
            <a:r>
              <a:rPr lang="en-US"/>
              <a:t>7. Sustainability: potential to persist and grow? Commitment to the partnership beyond the scope of this grant? Potential to obtain external funding to sustain the work? Project </a:t>
            </a:r>
            <a:r>
              <a:rPr lang="en-US"/>
              <a:t>visible</a:t>
            </a:r>
            <a:r>
              <a:rPr lang="en-US"/>
              <a:t> and understandable to various stakeholders? Relevant for multiple communities globally? </a:t>
            </a:r>
            <a:endParaRPr/>
          </a:p>
          <a:p>
            <a:pPr indent="0" lvl="0" marL="0" rtl="0" algn="l">
              <a:lnSpc>
                <a:spcPct val="115000"/>
              </a:lnSpc>
              <a:spcBef>
                <a:spcPts val="0"/>
              </a:spcBef>
              <a:spcAft>
                <a:spcPts val="0"/>
              </a:spcAft>
              <a:buClr>
                <a:schemeClr val="dk1"/>
              </a:buClr>
              <a:buSzPts val="1100"/>
              <a:buFont typeface="Arial"/>
              <a:buNone/>
            </a:pPr>
            <a:r>
              <a:t/>
            </a:r>
            <a:endParaRPr b="1" sz="2267">
              <a:solidFill>
                <a:srgbClr val="33006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2400"/>
              <a:buFont typeface="Arial"/>
              <a:buNone/>
            </a:pPr>
            <a:r>
              <a:t/>
            </a:r>
            <a:endParaRPr b="1" sz="3200">
              <a:solidFill>
                <a:schemeClr val="dk2"/>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2400"/>
              <a:buFont typeface="Arial"/>
              <a:buNone/>
            </a:pPr>
            <a:r>
              <a:t/>
            </a:r>
            <a:endParaRPr b="1" sz="3200">
              <a:solidFill>
                <a:srgbClr val="33006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b="1" sz="2267">
              <a:solidFill>
                <a:srgbClr val="33006F"/>
              </a:solidFill>
              <a:latin typeface="Open Sans"/>
              <a:ea typeface="Open Sans"/>
              <a:cs typeface="Open Sans"/>
              <a:sym typeface="Open Sans"/>
            </a:endParaRPr>
          </a:p>
        </p:txBody>
      </p:sp>
      <p:sp>
        <p:nvSpPr>
          <p:cNvPr id="180" name="Google Shape;180;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f54534851e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f54534851e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AutoNum type="arabicPeriod"/>
            </a:pPr>
            <a:r>
              <a:rPr lang="en-US"/>
              <a:t>Last year 43 LOI submitted last year. 14 were selected to submit full proposals. 4 were funded. Full proposals due March 22nd, 2022. Awards announced April 2022. </a:t>
            </a:r>
            <a:endParaRPr/>
          </a:p>
          <a:p>
            <a:pPr indent="0" lvl="0" marL="0" rtl="0" algn="l">
              <a:lnSpc>
                <a:spcPct val="115000"/>
              </a:lnSpc>
              <a:spcBef>
                <a:spcPts val="0"/>
              </a:spcBef>
              <a:spcAft>
                <a:spcPts val="0"/>
              </a:spcAft>
              <a:buClr>
                <a:schemeClr val="dk1"/>
              </a:buClr>
              <a:buSzPts val="1100"/>
              <a:buFont typeface="Arial"/>
              <a:buNone/>
            </a:pPr>
            <a:r>
              <a:t/>
            </a:r>
            <a:endParaRPr b="1" sz="2267">
              <a:solidFill>
                <a:srgbClr val="33006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2400"/>
              <a:buFont typeface="Arial"/>
              <a:buNone/>
            </a:pPr>
            <a:r>
              <a:t/>
            </a:r>
            <a:endParaRPr b="1" sz="3200">
              <a:solidFill>
                <a:schemeClr val="dk2"/>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2400"/>
              <a:buFont typeface="Arial"/>
              <a:buNone/>
            </a:pPr>
            <a:r>
              <a:t/>
            </a:r>
            <a:endParaRPr b="1" sz="3200">
              <a:solidFill>
                <a:srgbClr val="33006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b="1" sz="2267">
              <a:solidFill>
                <a:srgbClr val="33006F"/>
              </a:solidFill>
              <a:latin typeface="Open Sans"/>
              <a:ea typeface="Open Sans"/>
              <a:cs typeface="Open Sans"/>
              <a:sym typeface="Open Sans"/>
            </a:endParaRPr>
          </a:p>
        </p:txBody>
      </p:sp>
      <p:sp>
        <p:nvSpPr>
          <p:cNvPr id="188" name="Google Shape;188;gf54534851e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latin typeface="Arial"/>
                <a:ea typeface="Arial"/>
                <a:cs typeface="Arial"/>
                <a:sym typeface="Arial"/>
              </a:rPr>
              <a:t>Link to Zoom office hours at the bottom of the Apply Now webpage. </a:t>
            </a:r>
            <a:endParaRPr>
              <a:latin typeface="Arial"/>
              <a:ea typeface="Arial"/>
              <a:cs typeface="Arial"/>
              <a:sym typeface="Arial"/>
            </a:endParaRPr>
          </a:p>
        </p:txBody>
      </p:sp>
      <p:sp>
        <p:nvSpPr>
          <p:cNvPr id="195" name="Google Shape;19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14" name="Google Shape;114;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SzPts val="1400"/>
              <a:buAutoNum type="arabicPeriod"/>
            </a:pPr>
            <a:r>
              <a:rPr lang="en-US"/>
              <a:t>Total funding =$300,000 (Fund approx. 4 projects)</a:t>
            </a:r>
            <a:endParaRPr/>
          </a:p>
          <a:p>
            <a:pPr indent="-317500" lvl="0" marL="457200" rtl="0" algn="l">
              <a:spcBef>
                <a:spcPts val="0"/>
              </a:spcBef>
              <a:spcAft>
                <a:spcPts val="0"/>
              </a:spcAft>
              <a:buSzPts val="1400"/>
              <a:buAutoNum type="arabicPeriod"/>
            </a:pPr>
            <a:r>
              <a:rPr lang="en-US"/>
              <a:t>Generate new knowledge that can be used by the community and other stakeholders to mitigate or adapt to climate change and address intersecting social justice considerations</a:t>
            </a:r>
            <a:endParaRPr/>
          </a:p>
          <a:p>
            <a:pPr indent="-317500" lvl="0" marL="457200" rtl="0" algn="l">
              <a:spcBef>
                <a:spcPts val="0"/>
              </a:spcBef>
              <a:spcAft>
                <a:spcPts val="0"/>
              </a:spcAft>
              <a:buSzPts val="1400"/>
              <a:buAutoNum type="arabicPeriod"/>
            </a:pPr>
            <a:r>
              <a:rPr lang="en-US"/>
              <a:t>Science that is usable and used. </a:t>
            </a:r>
            <a:endParaRPr/>
          </a:p>
          <a:p>
            <a:pPr indent="-317500" lvl="0" marL="457200" rtl="0" algn="l">
              <a:spcBef>
                <a:spcPts val="0"/>
              </a:spcBef>
              <a:spcAft>
                <a:spcPts val="0"/>
              </a:spcAft>
              <a:buSzPts val="1400"/>
              <a:buAutoNum type="arabicPeriod"/>
            </a:pPr>
            <a:r>
              <a:rPr lang="en-US"/>
              <a:t>Partnerships between UW researchers and community (non-academic lead) co-define research priorities from multiple perspectives. Non-academic partners may include: personnel associated with/from a Tribe, community-led organization, non-governmental organization, city, State, or federal agency or a business. </a:t>
            </a:r>
            <a:endParaRPr/>
          </a:p>
          <a:p>
            <a:pPr indent="-317500" lvl="0" marL="457200" rtl="0" algn="l">
              <a:spcBef>
                <a:spcPts val="0"/>
              </a:spcBef>
              <a:spcAft>
                <a:spcPts val="0"/>
              </a:spcAft>
              <a:buSzPts val="1400"/>
              <a:buAutoNum type="arabicPeriod"/>
            </a:pPr>
            <a:r>
              <a:rPr lang="en-US"/>
              <a:t>At least two UW faculty or staff researchers (different discipline) (including one PI), and at least one undergraduate/graduate student or post-doc</a:t>
            </a:r>
            <a:endParaRPr/>
          </a:p>
        </p:txBody>
      </p:sp>
      <p:sp>
        <p:nvSpPr>
          <p:cNvPr id="164" name="Google Shape;16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2"/>
          <p:cNvSpPr txBox="1"/>
          <p:nvPr>
            <p:ph type="title"/>
          </p:nvPr>
        </p:nvSpPr>
        <p:spPr>
          <a:xfrm>
            <a:off x="613833" y="859991"/>
            <a:ext cx="9296400" cy="3522341"/>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lt2"/>
              </a:buClr>
              <a:buSzPts val="5000"/>
              <a:buFont typeface="Encode Sans Black"/>
              <a:buNone/>
              <a:defRPr b="1" i="0" sz="6667"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1" name="Google Shape;71;p1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4"/>
          <p:cNvSpPr/>
          <p:nvPr>
            <p:ph idx="2" type="pic"/>
          </p:nvPr>
        </p:nvSpPr>
        <p:spPr>
          <a:xfrm>
            <a:off x="5183188" y="987425"/>
            <a:ext cx="6172200" cy="4873625"/>
          </a:xfrm>
          <a:prstGeom prst="rect">
            <a:avLst/>
          </a:prstGeom>
          <a:noFill/>
          <a:ln>
            <a:noFill/>
          </a:ln>
        </p:spPr>
      </p:sp>
      <p:sp>
        <p:nvSpPr>
          <p:cNvPr id="78" name="Google Shape;78;p1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1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23" name="Shape 23"/>
        <p:cNvGrpSpPr/>
        <p:nvPr/>
      </p:nvGrpSpPr>
      <p:grpSpPr>
        <a:xfrm>
          <a:off x="0" y="0"/>
          <a:ext cx="0" cy="0"/>
          <a:chOff x="0" y="0"/>
          <a:chExt cx="0" cy="0"/>
        </a:xfrm>
      </p:grpSpPr>
      <p:sp>
        <p:nvSpPr>
          <p:cNvPr id="24" name="Google Shape;24;p4"/>
          <p:cNvSpPr txBox="1"/>
          <p:nvPr>
            <p:ph idx="1" type="body"/>
          </p:nvPr>
        </p:nvSpPr>
        <p:spPr>
          <a:xfrm>
            <a:off x="597231" y="2307557"/>
            <a:ext cx="10929485" cy="3154535"/>
          </a:xfrm>
          <a:prstGeom prst="rect">
            <a:avLst/>
          </a:prstGeom>
          <a:noFill/>
          <a:ln>
            <a:noFill/>
          </a:ln>
        </p:spPr>
        <p:txBody>
          <a:bodyPr anchorCtr="0" anchor="t" bIns="45700" lIns="91425" spcFirstLastPara="1" rIns="91425" wrap="square" tIns="45700">
            <a:noAutofit/>
          </a:bodyPr>
          <a:lstStyle>
            <a:lvl1pPr indent="-381000" lvl="0" marL="457200" marR="0" algn="l">
              <a:lnSpc>
                <a:spcPct val="90000"/>
              </a:lnSpc>
              <a:spcBef>
                <a:spcPts val="640"/>
              </a:spcBef>
              <a:spcAft>
                <a:spcPts val="0"/>
              </a:spcAft>
              <a:buClr>
                <a:schemeClr val="dk2"/>
              </a:buClr>
              <a:buSzPts val="2400"/>
              <a:buFont typeface="Merriweather Sans"/>
              <a:buChar char="&gt;"/>
              <a:defRPr b="1" i="0" sz="3200" u="none" cap="none" strike="noStrike">
                <a:solidFill>
                  <a:schemeClr val="dk2"/>
                </a:solidFill>
                <a:latin typeface="Open Sans"/>
                <a:ea typeface="Open Sans"/>
                <a:cs typeface="Open Sans"/>
                <a:sym typeface="Open Sans"/>
              </a:defRPr>
            </a:lvl1pPr>
            <a:lvl2pPr indent="-355600" lvl="1" marL="914400" marR="0" algn="l">
              <a:lnSpc>
                <a:spcPct val="90000"/>
              </a:lnSpc>
              <a:spcBef>
                <a:spcPts val="533"/>
              </a:spcBef>
              <a:spcAft>
                <a:spcPts val="0"/>
              </a:spcAft>
              <a:buClr>
                <a:schemeClr val="dk2"/>
              </a:buClr>
              <a:buSzPts val="2000"/>
              <a:buFont typeface="Arial"/>
              <a:buChar char="–"/>
              <a:defRPr b="1" i="0" sz="2667" u="none" cap="none" strike="noStrike">
                <a:solidFill>
                  <a:schemeClr val="dk2"/>
                </a:solidFill>
                <a:latin typeface="Open Sans"/>
                <a:ea typeface="Open Sans"/>
                <a:cs typeface="Open Sans"/>
                <a:sym typeface="Open Sans"/>
              </a:defRPr>
            </a:lvl2pPr>
            <a:lvl3pPr indent="-342900" lvl="2" marL="1371600" marR="0" algn="l">
              <a:lnSpc>
                <a:spcPct val="90000"/>
              </a:lnSpc>
              <a:spcBef>
                <a:spcPts val="480"/>
              </a:spcBef>
              <a:spcAft>
                <a:spcPts val="0"/>
              </a:spcAft>
              <a:buClr>
                <a:schemeClr val="dk2"/>
              </a:buClr>
              <a:buSzPts val="1800"/>
              <a:buFont typeface="Merriweather Sans"/>
              <a:buChar char="&gt;"/>
              <a:defRPr b="1" i="0" sz="2400" u="none" cap="none" strike="noStrike">
                <a:solidFill>
                  <a:schemeClr val="dk2"/>
                </a:solidFill>
                <a:latin typeface="Open Sans"/>
                <a:ea typeface="Open Sans"/>
                <a:cs typeface="Open Sans"/>
                <a:sym typeface="Open Sans"/>
              </a:defRPr>
            </a:lvl3pPr>
            <a:lvl4pPr indent="-330200" lvl="3" marL="1828800" marR="0" algn="l">
              <a:lnSpc>
                <a:spcPct val="90000"/>
              </a:lnSpc>
              <a:spcBef>
                <a:spcPts val="427"/>
              </a:spcBef>
              <a:spcAft>
                <a:spcPts val="0"/>
              </a:spcAft>
              <a:buClr>
                <a:schemeClr val="dk2"/>
              </a:buClr>
              <a:buSzPts val="1600"/>
              <a:buFont typeface="Arial"/>
              <a:buChar char="–"/>
              <a:defRPr b="1" i="0" sz="2133" u="none" cap="none" strike="noStrike">
                <a:solidFill>
                  <a:schemeClr val="dk2"/>
                </a:solidFill>
                <a:latin typeface="Open Sans"/>
                <a:ea typeface="Open Sans"/>
                <a:cs typeface="Open Sans"/>
                <a:sym typeface="Open Sans"/>
              </a:defRPr>
            </a:lvl4pPr>
            <a:lvl5pPr indent="-317500" lvl="4" marL="2286000" marR="0" algn="l">
              <a:lnSpc>
                <a:spcPct val="90000"/>
              </a:lnSpc>
              <a:spcBef>
                <a:spcPts val="373"/>
              </a:spcBef>
              <a:spcAft>
                <a:spcPts val="0"/>
              </a:spcAft>
              <a:buClr>
                <a:schemeClr val="dk2"/>
              </a:buClr>
              <a:buSzPts val="1400"/>
              <a:buFont typeface="Merriweather Sans"/>
              <a:buChar char="&gt;"/>
              <a:defRPr b="1" i="0" sz="1867" u="none" cap="none" strike="noStrike">
                <a:solidFill>
                  <a:schemeClr val="dk2"/>
                </a:solidFill>
                <a:latin typeface="Open Sans"/>
                <a:ea typeface="Open Sans"/>
                <a:cs typeface="Open Sans"/>
                <a:sym typeface="Open Sans"/>
              </a:defRPr>
            </a:lvl5pPr>
            <a:lvl6pPr indent="-355600" lvl="5" marL="2743200" marR="0" algn="l">
              <a:lnSpc>
                <a:spcPct val="90000"/>
              </a:lnSpc>
              <a:spcBef>
                <a:spcPts val="533"/>
              </a:spcBef>
              <a:spcAft>
                <a:spcPts val="0"/>
              </a:spcAft>
              <a:buClr>
                <a:schemeClr val="dk1"/>
              </a:buClr>
              <a:buSzPts val="2000"/>
              <a:buFont typeface="Arial"/>
              <a:buChar char="•"/>
              <a:defRPr b="0" i="0" sz="2667" u="none" cap="none" strike="noStrike">
                <a:solidFill>
                  <a:schemeClr val="dk1"/>
                </a:solidFill>
                <a:latin typeface="Calibri"/>
                <a:ea typeface="Calibri"/>
                <a:cs typeface="Calibri"/>
                <a:sym typeface="Calibri"/>
              </a:defRPr>
            </a:lvl6pPr>
            <a:lvl7pPr indent="-355600" lvl="6" marL="3200400" marR="0" algn="l">
              <a:lnSpc>
                <a:spcPct val="90000"/>
              </a:lnSpc>
              <a:spcBef>
                <a:spcPts val="533"/>
              </a:spcBef>
              <a:spcAft>
                <a:spcPts val="0"/>
              </a:spcAft>
              <a:buClr>
                <a:schemeClr val="dk1"/>
              </a:buClr>
              <a:buSzPts val="2000"/>
              <a:buFont typeface="Arial"/>
              <a:buChar char="•"/>
              <a:defRPr b="0" i="0" sz="2667" u="none" cap="none" strike="noStrike">
                <a:solidFill>
                  <a:schemeClr val="dk1"/>
                </a:solidFill>
                <a:latin typeface="Calibri"/>
                <a:ea typeface="Calibri"/>
                <a:cs typeface="Calibri"/>
                <a:sym typeface="Calibri"/>
              </a:defRPr>
            </a:lvl7pPr>
            <a:lvl8pPr indent="-355600" lvl="7" marL="3657600" marR="0" algn="l">
              <a:lnSpc>
                <a:spcPct val="90000"/>
              </a:lnSpc>
              <a:spcBef>
                <a:spcPts val="533"/>
              </a:spcBef>
              <a:spcAft>
                <a:spcPts val="0"/>
              </a:spcAft>
              <a:buClr>
                <a:schemeClr val="dk1"/>
              </a:buClr>
              <a:buSzPts val="2000"/>
              <a:buFont typeface="Arial"/>
              <a:buChar char="•"/>
              <a:defRPr b="0" i="0" sz="2667" u="none" cap="none" strike="noStrike">
                <a:solidFill>
                  <a:schemeClr val="dk1"/>
                </a:solidFill>
                <a:latin typeface="Calibri"/>
                <a:ea typeface="Calibri"/>
                <a:cs typeface="Calibri"/>
                <a:sym typeface="Calibri"/>
              </a:defRPr>
            </a:lvl8pPr>
            <a:lvl9pPr indent="-355600" lvl="8" marL="4114800" marR="0" algn="l">
              <a:lnSpc>
                <a:spcPct val="90000"/>
              </a:lnSpc>
              <a:spcBef>
                <a:spcPts val="533"/>
              </a:spcBef>
              <a:spcAft>
                <a:spcPts val="0"/>
              </a:spcAft>
              <a:buClr>
                <a:schemeClr val="dk1"/>
              </a:buClr>
              <a:buSzPts val="2000"/>
              <a:buFont typeface="Arial"/>
              <a:buChar char="•"/>
              <a:defRPr b="0" i="0" sz="2667" u="none" cap="none" strike="noStrike">
                <a:solidFill>
                  <a:schemeClr val="dk1"/>
                </a:solidFill>
                <a:latin typeface="Calibri"/>
                <a:ea typeface="Calibri"/>
                <a:cs typeface="Calibri"/>
                <a:sym typeface="Calibri"/>
              </a:defRPr>
            </a:lvl9pPr>
          </a:lstStyle>
          <a:p/>
        </p:txBody>
      </p:sp>
      <p:sp>
        <p:nvSpPr>
          <p:cNvPr id="25" name="Google Shape;25;p4"/>
          <p:cNvSpPr txBox="1"/>
          <p:nvPr>
            <p:ph type="title"/>
          </p:nvPr>
        </p:nvSpPr>
        <p:spPr>
          <a:xfrm>
            <a:off x="613833" y="494164"/>
            <a:ext cx="10912883" cy="1325033"/>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dk1"/>
              </a:buClr>
              <a:buSzPts val="3000"/>
              <a:buFont typeface="Encode Sans Black"/>
              <a:buNone/>
              <a:defRPr b="1" i="0" sz="4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26" name="Shape 26"/>
        <p:cNvGrpSpPr/>
        <p:nvPr/>
      </p:nvGrpSpPr>
      <p:grpSpPr>
        <a:xfrm>
          <a:off x="0" y="0"/>
          <a:ext cx="0" cy="0"/>
          <a:chOff x="0" y="0"/>
          <a:chExt cx="0" cy="0"/>
        </a:xfrm>
      </p:grpSpPr>
      <p:sp>
        <p:nvSpPr>
          <p:cNvPr id="27" name="Google Shape;27;p5"/>
          <p:cNvSpPr/>
          <p:nvPr>
            <p:ph idx="2" type="chart"/>
          </p:nvPr>
        </p:nvSpPr>
        <p:spPr>
          <a:xfrm>
            <a:off x="597231" y="2299970"/>
            <a:ext cx="10912883" cy="394821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640"/>
              </a:spcBef>
              <a:spcAft>
                <a:spcPts val="0"/>
              </a:spcAft>
              <a:buClr>
                <a:schemeClr val="dk1"/>
              </a:buClr>
              <a:buSzPts val="2400"/>
              <a:buFont typeface="Arial"/>
              <a:buNone/>
              <a:defRPr b="0" i="1" sz="3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747"/>
              </a:spcBef>
              <a:spcAft>
                <a:spcPts val="0"/>
              </a:spcAft>
              <a:buClr>
                <a:schemeClr val="dk1"/>
              </a:buClr>
              <a:buSzPts val="2800"/>
              <a:buFont typeface="Arial"/>
              <a:buChar char="–"/>
              <a:defRPr b="0" i="0" sz="3733" u="none" cap="none" strike="noStrike">
                <a:solidFill>
                  <a:schemeClr val="dk1"/>
                </a:solidFill>
                <a:latin typeface="Calibri"/>
                <a:ea typeface="Calibri"/>
                <a:cs typeface="Calibri"/>
                <a:sym typeface="Calibri"/>
              </a:defRPr>
            </a:lvl2pPr>
            <a:lvl3pPr lvl="2" marR="0" rtl="0" algn="l">
              <a:lnSpc>
                <a:spcPct val="90000"/>
              </a:lnSpc>
              <a:spcBef>
                <a:spcPts val="640"/>
              </a:spcBef>
              <a:spcAft>
                <a:spcPts val="0"/>
              </a:spcAft>
              <a:buClr>
                <a:schemeClr val="dk1"/>
              </a:buClr>
              <a:buSzPts val="2400"/>
              <a:buFont typeface="Arial"/>
              <a:buChar char="•"/>
              <a:defRPr b="0" i="0" sz="3200" u="none" cap="none" strike="noStrike">
                <a:solidFill>
                  <a:schemeClr val="dk1"/>
                </a:solidFill>
                <a:latin typeface="Calibri"/>
                <a:ea typeface="Calibri"/>
                <a:cs typeface="Calibri"/>
                <a:sym typeface="Calibri"/>
              </a:defRPr>
            </a:lvl3pPr>
            <a:lvl4pPr lvl="3" marR="0" rtl="0" algn="l">
              <a:lnSpc>
                <a:spcPct val="90000"/>
              </a:lnSpc>
              <a:spcBef>
                <a:spcPts val="533"/>
              </a:spcBef>
              <a:spcAft>
                <a:spcPts val="0"/>
              </a:spcAft>
              <a:buClr>
                <a:schemeClr val="dk1"/>
              </a:buClr>
              <a:buSzPts val="2000"/>
              <a:buFont typeface="Arial"/>
              <a:buChar char="–"/>
              <a:defRPr b="0" i="0" sz="2667" u="none" cap="none" strike="noStrike">
                <a:solidFill>
                  <a:schemeClr val="dk1"/>
                </a:solidFill>
                <a:latin typeface="Calibri"/>
                <a:ea typeface="Calibri"/>
                <a:cs typeface="Calibri"/>
                <a:sym typeface="Calibri"/>
              </a:defRPr>
            </a:lvl4pPr>
            <a:lvl5pPr lvl="4" marR="0" rtl="0" algn="l">
              <a:lnSpc>
                <a:spcPct val="90000"/>
              </a:lnSpc>
              <a:spcBef>
                <a:spcPts val="533"/>
              </a:spcBef>
              <a:spcAft>
                <a:spcPts val="0"/>
              </a:spcAft>
              <a:buClr>
                <a:schemeClr val="dk1"/>
              </a:buClr>
              <a:buSzPts val="2000"/>
              <a:buFont typeface="Arial"/>
              <a:buChar char="»"/>
              <a:defRPr b="0" i="0" sz="2667" u="none" cap="none" strike="noStrike">
                <a:solidFill>
                  <a:schemeClr val="dk1"/>
                </a:solidFill>
                <a:latin typeface="Calibri"/>
                <a:ea typeface="Calibri"/>
                <a:cs typeface="Calibri"/>
                <a:sym typeface="Calibri"/>
              </a:defRPr>
            </a:lvl5pPr>
            <a:lvl6pPr lvl="5" marR="0" rtl="0" algn="l">
              <a:lnSpc>
                <a:spcPct val="90000"/>
              </a:lnSpc>
              <a:spcBef>
                <a:spcPts val="533"/>
              </a:spcBef>
              <a:spcAft>
                <a:spcPts val="0"/>
              </a:spcAft>
              <a:buClr>
                <a:schemeClr val="dk1"/>
              </a:buClr>
              <a:buSzPts val="2000"/>
              <a:buFont typeface="Arial"/>
              <a:buChar char="•"/>
              <a:defRPr b="0" i="0" sz="2667" u="none" cap="none" strike="noStrike">
                <a:solidFill>
                  <a:schemeClr val="dk1"/>
                </a:solidFill>
                <a:latin typeface="Calibri"/>
                <a:ea typeface="Calibri"/>
                <a:cs typeface="Calibri"/>
                <a:sym typeface="Calibri"/>
              </a:defRPr>
            </a:lvl6pPr>
            <a:lvl7pPr lvl="6" marR="0" rtl="0" algn="l">
              <a:lnSpc>
                <a:spcPct val="90000"/>
              </a:lnSpc>
              <a:spcBef>
                <a:spcPts val="533"/>
              </a:spcBef>
              <a:spcAft>
                <a:spcPts val="0"/>
              </a:spcAft>
              <a:buClr>
                <a:schemeClr val="dk1"/>
              </a:buClr>
              <a:buSzPts val="2000"/>
              <a:buFont typeface="Arial"/>
              <a:buChar char="•"/>
              <a:defRPr b="0" i="0" sz="2667" u="none" cap="none" strike="noStrike">
                <a:solidFill>
                  <a:schemeClr val="dk1"/>
                </a:solidFill>
                <a:latin typeface="Calibri"/>
                <a:ea typeface="Calibri"/>
                <a:cs typeface="Calibri"/>
                <a:sym typeface="Calibri"/>
              </a:defRPr>
            </a:lvl7pPr>
            <a:lvl8pPr lvl="7" marR="0" rtl="0" algn="l">
              <a:lnSpc>
                <a:spcPct val="90000"/>
              </a:lnSpc>
              <a:spcBef>
                <a:spcPts val="533"/>
              </a:spcBef>
              <a:spcAft>
                <a:spcPts val="0"/>
              </a:spcAft>
              <a:buClr>
                <a:schemeClr val="dk1"/>
              </a:buClr>
              <a:buSzPts val="2000"/>
              <a:buFont typeface="Arial"/>
              <a:buChar char="•"/>
              <a:defRPr b="0" i="0" sz="2667" u="none" cap="none" strike="noStrike">
                <a:solidFill>
                  <a:schemeClr val="dk1"/>
                </a:solidFill>
                <a:latin typeface="Calibri"/>
                <a:ea typeface="Calibri"/>
                <a:cs typeface="Calibri"/>
                <a:sym typeface="Calibri"/>
              </a:defRPr>
            </a:lvl8pPr>
            <a:lvl9pPr lvl="8" marR="0" rtl="0" algn="l">
              <a:lnSpc>
                <a:spcPct val="90000"/>
              </a:lnSpc>
              <a:spcBef>
                <a:spcPts val="533"/>
              </a:spcBef>
              <a:spcAft>
                <a:spcPts val="0"/>
              </a:spcAft>
              <a:buClr>
                <a:schemeClr val="dk1"/>
              </a:buClr>
              <a:buSzPts val="2000"/>
              <a:buFont typeface="Arial"/>
              <a:buChar char="•"/>
              <a:defRPr b="0" i="0" sz="2667" u="none" cap="none" strike="noStrike">
                <a:solidFill>
                  <a:schemeClr val="dk1"/>
                </a:solidFill>
                <a:latin typeface="Calibri"/>
                <a:ea typeface="Calibri"/>
                <a:cs typeface="Calibri"/>
                <a:sym typeface="Calibri"/>
              </a:defRPr>
            </a:lvl9pPr>
          </a:lstStyle>
          <a:p/>
        </p:txBody>
      </p:sp>
      <p:sp>
        <p:nvSpPr>
          <p:cNvPr id="28" name="Google Shape;28;p5"/>
          <p:cNvSpPr txBox="1"/>
          <p:nvPr>
            <p:ph type="title"/>
          </p:nvPr>
        </p:nvSpPr>
        <p:spPr>
          <a:xfrm>
            <a:off x="613833" y="492978"/>
            <a:ext cx="10896280" cy="1325033"/>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dk1"/>
              </a:buClr>
              <a:buSzPts val="3000"/>
              <a:buFont typeface="Encode Sans Condensed Thin"/>
              <a:buNone/>
              <a:defRPr b="1" i="0" sz="4000" u="none" cap="none" strike="noStrike">
                <a:solidFill>
                  <a:schemeClr val="dk1"/>
                </a:solidFill>
                <a:latin typeface="Encode Sans Condensed Thin"/>
                <a:ea typeface="Encode Sans Condensed Thin"/>
                <a:cs typeface="Encode Sans Condensed Thin"/>
                <a:sym typeface="Encode Sans Condensed Thin"/>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chemeClr val="dk1"/>
        </a:solidFill>
      </p:bgPr>
    </p:bg>
    <p:spTree>
      <p:nvGrpSpPr>
        <p:cNvPr id="29" name="Shape 29"/>
        <p:cNvGrpSpPr/>
        <p:nvPr/>
      </p:nvGrpSpPr>
      <p:grpSpPr>
        <a:xfrm>
          <a:off x="0" y="0"/>
          <a:ext cx="0" cy="0"/>
          <a:chOff x="0" y="0"/>
          <a:chExt cx="0" cy="0"/>
        </a:xfrm>
      </p:grpSpPr>
      <p:sp>
        <p:nvSpPr>
          <p:cNvPr id="30" name="Google Shape;30;p6"/>
          <p:cNvSpPr txBox="1"/>
          <p:nvPr>
            <p:ph type="title"/>
          </p:nvPr>
        </p:nvSpPr>
        <p:spPr>
          <a:xfrm>
            <a:off x="613833" y="859991"/>
            <a:ext cx="9364720" cy="3522341"/>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lt2"/>
              </a:buClr>
              <a:buSzPts val="5000"/>
              <a:buFont typeface="Encode Sans Condensed Thin"/>
              <a:buNone/>
              <a:defRPr b="1" i="0" sz="6667" u="none" cap="none" strike="noStrike">
                <a:solidFill>
                  <a:schemeClr val="lt2"/>
                </a:solidFill>
                <a:latin typeface="Encode Sans Condensed Thin"/>
                <a:ea typeface="Encode Sans Condensed Thin"/>
                <a:cs typeface="Encode Sans Condensed Thin"/>
                <a:sym typeface="Encode Sans Condensed Thin"/>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4" name="Google Shape;3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0" name="Google Shape;4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hyperlink" Target="mailto:elgrants@uw.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A city next to a body of water&#10;&#10;Description automatically generated with medium confidence" id="99" name="Google Shape;99;p17"/>
          <p:cNvPicPr preferRelativeResize="0"/>
          <p:nvPr/>
        </p:nvPicPr>
        <p:blipFill rotWithShape="1">
          <a:blip r:embed="rId3">
            <a:alphaModFix/>
          </a:blip>
          <a:srcRect b="0" l="0" r="0" t="0"/>
          <a:stretch/>
        </p:blipFill>
        <p:spPr>
          <a:xfrm>
            <a:off x="0" y="0"/>
            <a:ext cx="12192001" cy="6858000"/>
          </a:xfrm>
          <a:prstGeom prst="rect">
            <a:avLst/>
          </a:prstGeom>
          <a:noFill/>
          <a:ln>
            <a:noFill/>
          </a:ln>
        </p:spPr>
      </p:pic>
      <p:sp>
        <p:nvSpPr>
          <p:cNvPr id="100" name="Google Shape;100;p17"/>
          <p:cNvSpPr txBox="1"/>
          <p:nvPr/>
        </p:nvSpPr>
        <p:spPr>
          <a:xfrm>
            <a:off x="775804" y="4396520"/>
            <a:ext cx="10640400" cy="697800"/>
          </a:xfrm>
          <a:prstGeom prst="rect">
            <a:avLst/>
          </a:prstGeom>
          <a:solidFill>
            <a:srgbClr val="33006F"/>
          </a:solidFill>
          <a:ln>
            <a:noFill/>
          </a:ln>
        </p:spPr>
        <p:txBody>
          <a:bodyPr anchorCtr="0" anchor="t" bIns="60925" lIns="121900" spcFirstLastPara="1" rIns="121900" wrap="square" tIns="60925">
            <a:spAutoFit/>
          </a:bodyPr>
          <a:lstStyle/>
          <a:p>
            <a:pPr indent="0" lvl="0" marL="0" marR="0" rtl="0" algn="ctr">
              <a:spcBef>
                <a:spcPts val="0"/>
              </a:spcBef>
              <a:spcAft>
                <a:spcPts val="0"/>
              </a:spcAft>
              <a:buNone/>
            </a:pPr>
            <a:r>
              <a:rPr i="0" lang="en-US" sz="3733" u="none" cap="none" strike="noStrike">
                <a:solidFill>
                  <a:schemeClr val="lt1"/>
                </a:solidFill>
                <a:latin typeface="Encode Sans Condensed"/>
                <a:ea typeface="Encode Sans Condensed"/>
                <a:cs typeface="Encode Sans Condensed"/>
                <a:sym typeface="Encode Sans Condensed"/>
              </a:rPr>
              <a:t>Innovation Grants Program – RFP Information Session</a:t>
            </a:r>
            <a:endParaRPr sz="2400">
              <a:solidFill>
                <a:schemeClr val="lt1"/>
              </a:solidFill>
              <a:latin typeface="Encode Sans Condensed"/>
              <a:ea typeface="Encode Sans Condensed"/>
              <a:cs typeface="Encode Sans Condensed"/>
              <a:sym typeface="Encode Sans Condensed"/>
            </a:endParaRPr>
          </a:p>
        </p:txBody>
      </p:sp>
      <p:sp>
        <p:nvSpPr>
          <p:cNvPr id="101" name="Google Shape;101;p17"/>
          <p:cNvSpPr/>
          <p:nvPr/>
        </p:nvSpPr>
        <p:spPr>
          <a:xfrm>
            <a:off x="775800" y="2240350"/>
            <a:ext cx="10640400" cy="2156100"/>
          </a:xfrm>
          <a:prstGeom prst="rect">
            <a:avLst/>
          </a:prstGeom>
          <a:solidFill>
            <a:srgbClr val="33006F">
              <a:alpha val="35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17"/>
          <p:cNvPicPr preferRelativeResize="0"/>
          <p:nvPr/>
        </p:nvPicPr>
        <p:blipFill>
          <a:blip r:embed="rId4">
            <a:alphaModFix/>
          </a:blip>
          <a:stretch>
            <a:fillRect/>
          </a:stretch>
        </p:blipFill>
        <p:spPr>
          <a:xfrm>
            <a:off x="1441613" y="2634924"/>
            <a:ext cx="9308777" cy="1440325"/>
          </a:xfrm>
          <a:prstGeom prst="rect">
            <a:avLst/>
          </a:prstGeom>
          <a:noFill/>
          <a:ln>
            <a:noFill/>
          </a:ln>
        </p:spPr>
      </p:pic>
      <p:pic>
        <p:nvPicPr>
          <p:cNvPr id="103" name="Google Shape;103;p17"/>
          <p:cNvPicPr preferRelativeResize="0"/>
          <p:nvPr/>
        </p:nvPicPr>
        <p:blipFill>
          <a:blip r:embed="rId5">
            <a:alphaModFix/>
          </a:blip>
          <a:stretch>
            <a:fillRect/>
          </a:stretch>
        </p:blipFill>
        <p:spPr>
          <a:xfrm flipH="1" rot="10800000">
            <a:off x="775800" y="4396451"/>
            <a:ext cx="10640399" cy="46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6"/>
          <p:cNvSpPr txBox="1"/>
          <p:nvPr>
            <p:ph idx="1" type="body"/>
          </p:nvPr>
        </p:nvSpPr>
        <p:spPr>
          <a:xfrm>
            <a:off x="597225" y="1513551"/>
            <a:ext cx="10929600" cy="3497700"/>
          </a:xfrm>
          <a:prstGeom prst="rect">
            <a:avLst/>
          </a:prstGeom>
          <a:noFill/>
          <a:ln>
            <a:noFill/>
          </a:ln>
        </p:spPr>
        <p:txBody>
          <a:bodyPr anchorCtr="0" anchor="t" bIns="60925" lIns="121900" spcFirstLastPara="1" rIns="121900" wrap="square" tIns="60925">
            <a:noAutofit/>
          </a:bodyPr>
          <a:lstStyle/>
          <a:p>
            <a:pPr indent="-381000" lvl="0" marL="457200" rtl="0" algn="l">
              <a:lnSpc>
                <a:spcPct val="150000"/>
              </a:lnSpc>
              <a:spcBef>
                <a:spcPts val="0"/>
              </a:spcBef>
              <a:spcAft>
                <a:spcPts val="0"/>
              </a:spcAft>
              <a:buClr>
                <a:srgbClr val="33006F"/>
              </a:buClr>
              <a:buSzPts val="2400"/>
              <a:buChar char="●"/>
            </a:pPr>
            <a:r>
              <a:rPr lang="en-US" sz="2400">
                <a:solidFill>
                  <a:srgbClr val="33006F"/>
                </a:solidFill>
              </a:rPr>
              <a:t>Initiate a new research project that addresses climate change and intersecting social justice considerations</a:t>
            </a:r>
            <a:endParaRPr sz="2400">
              <a:solidFill>
                <a:srgbClr val="33006F"/>
              </a:solidFill>
            </a:endParaRPr>
          </a:p>
          <a:p>
            <a:pPr indent="-381000" lvl="0" marL="457200" rtl="0" algn="l">
              <a:lnSpc>
                <a:spcPct val="150000"/>
              </a:lnSpc>
              <a:spcBef>
                <a:spcPts val="0"/>
              </a:spcBef>
              <a:spcAft>
                <a:spcPts val="0"/>
              </a:spcAft>
              <a:buClr>
                <a:srgbClr val="33006F"/>
              </a:buClr>
              <a:buSzPts val="2400"/>
              <a:buChar char="●"/>
            </a:pPr>
            <a:r>
              <a:rPr lang="en-US" sz="2400">
                <a:solidFill>
                  <a:srgbClr val="33006F"/>
                </a:solidFill>
              </a:rPr>
              <a:t>Projects may be local, regional, national or international</a:t>
            </a:r>
            <a:endParaRPr sz="2400">
              <a:solidFill>
                <a:srgbClr val="33006F"/>
              </a:solidFill>
            </a:endParaRPr>
          </a:p>
          <a:p>
            <a:pPr indent="-381000" lvl="0" marL="457200" rtl="0" algn="l">
              <a:lnSpc>
                <a:spcPct val="150000"/>
              </a:lnSpc>
              <a:spcBef>
                <a:spcPts val="0"/>
              </a:spcBef>
              <a:spcAft>
                <a:spcPts val="0"/>
              </a:spcAft>
              <a:buClr>
                <a:srgbClr val="33006F"/>
              </a:buClr>
              <a:buSzPts val="2400"/>
              <a:buChar char="●"/>
            </a:pPr>
            <a:r>
              <a:rPr lang="en-US" sz="2400">
                <a:solidFill>
                  <a:srgbClr val="33006F"/>
                </a:solidFill>
              </a:rPr>
              <a:t>Team composition: At least two UW researchers (interdisciplinary &amp; one with PI status), community/non-academic partner(s), UW undergraduate or graduate student(s)/postdoc(s).</a:t>
            </a:r>
            <a:endParaRPr sz="2400">
              <a:solidFill>
                <a:srgbClr val="33006F"/>
              </a:solidFill>
            </a:endParaRPr>
          </a:p>
          <a:p>
            <a:pPr indent="-381000" lvl="0" marL="457200" rtl="0" algn="l">
              <a:lnSpc>
                <a:spcPct val="150000"/>
              </a:lnSpc>
              <a:spcBef>
                <a:spcPts val="0"/>
              </a:spcBef>
              <a:spcAft>
                <a:spcPts val="0"/>
              </a:spcAft>
              <a:buClr>
                <a:srgbClr val="33006F"/>
              </a:buClr>
              <a:buSzPts val="2400"/>
              <a:buChar char="●"/>
            </a:pPr>
            <a:r>
              <a:rPr lang="en-US" sz="2400">
                <a:solidFill>
                  <a:srgbClr val="33006F"/>
                </a:solidFill>
              </a:rPr>
              <a:t>Allowable expenses: personnel, travel, services, &amp; supplies </a:t>
            </a:r>
            <a:endParaRPr sz="2400">
              <a:solidFill>
                <a:srgbClr val="33006F"/>
              </a:solidFill>
            </a:endParaRPr>
          </a:p>
          <a:p>
            <a:pPr indent="-381000" lvl="0" marL="457200" rtl="0" algn="l">
              <a:lnSpc>
                <a:spcPct val="150000"/>
              </a:lnSpc>
              <a:spcBef>
                <a:spcPts val="0"/>
              </a:spcBef>
              <a:spcAft>
                <a:spcPts val="0"/>
              </a:spcAft>
              <a:buClr>
                <a:srgbClr val="33006F"/>
              </a:buClr>
              <a:buSzPts val="2400"/>
              <a:buChar char="●"/>
            </a:pPr>
            <a:r>
              <a:rPr lang="en-US" sz="2400">
                <a:solidFill>
                  <a:srgbClr val="33006F"/>
                </a:solidFill>
              </a:rPr>
              <a:t>Innovation Grant Cohort Meetings &amp; Reporting Requirements</a:t>
            </a:r>
            <a:endParaRPr sz="2400">
              <a:solidFill>
                <a:srgbClr val="33006F"/>
              </a:solidFill>
            </a:endParaRPr>
          </a:p>
          <a:p>
            <a:pPr indent="0" lvl="0" marL="0" rtl="0" algn="l">
              <a:lnSpc>
                <a:spcPct val="115000"/>
              </a:lnSpc>
              <a:spcBef>
                <a:spcPts val="0"/>
              </a:spcBef>
              <a:spcAft>
                <a:spcPts val="0"/>
              </a:spcAft>
              <a:buNone/>
            </a:pPr>
            <a:r>
              <a:t/>
            </a:r>
            <a:endParaRPr sz="2400">
              <a:solidFill>
                <a:srgbClr val="33006F"/>
              </a:solidFill>
            </a:endParaRPr>
          </a:p>
          <a:p>
            <a:pPr indent="0" lvl="0" marL="0" rtl="0" algn="l">
              <a:lnSpc>
                <a:spcPct val="115000"/>
              </a:lnSpc>
              <a:spcBef>
                <a:spcPts val="0"/>
              </a:spcBef>
              <a:spcAft>
                <a:spcPts val="0"/>
              </a:spcAft>
              <a:buClr>
                <a:schemeClr val="dk1"/>
              </a:buClr>
              <a:buSzPts val="2400"/>
              <a:buFont typeface="Arial"/>
              <a:buNone/>
            </a:pPr>
            <a:r>
              <a:t/>
            </a:r>
            <a:endParaRPr/>
          </a:p>
          <a:p>
            <a:pPr indent="0" lvl="0" marL="0" rtl="0" algn="l">
              <a:lnSpc>
                <a:spcPct val="115000"/>
              </a:lnSpc>
              <a:spcBef>
                <a:spcPts val="0"/>
              </a:spcBef>
              <a:spcAft>
                <a:spcPts val="0"/>
              </a:spcAft>
              <a:buClr>
                <a:schemeClr val="dk1"/>
              </a:buClr>
              <a:buSzPts val="2400"/>
              <a:buFont typeface="Arial"/>
              <a:buNone/>
            </a:pPr>
            <a:r>
              <a:t/>
            </a:r>
            <a:endParaRPr>
              <a:solidFill>
                <a:srgbClr val="33006F"/>
              </a:solidFill>
            </a:endParaRPr>
          </a:p>
          <a:p>
            <a:pPr indent="0" lvl="0" marL="0" rtl="0" algn="l">
              <a:lnSpc>
                <a:spcPct val="115000"/>
              </a:lnSpc>
              <a:spcBef>
                <a:spcPts val="0"/>
              </a:spcBef>
              <a:spcAft>
                <a:spcPts val="0"/>
              </a:spcAft>
              <a:buSzPts val="2400"/>
              <a:buNone/>
            </a:pPr>
            <a:r>
              <a:t/>
            </a:r>
            <a:endParaRPr sz="2267">
              <a:solidFill>
                <a:srgbClr val="33006F"/>
              </a:solidFill>
            </a:endParaRPr>
          </a:p>
          <a:p>
            <a:pPr indent="0" lvl="0" marL="0" rtl="0" algn="l">
              <a:lnSpc>
                <a:spcPct val="115000"/>
              </a:lnSpc>
              <a:spcBef>
                <a:spcPts val="0"/>
              </a:spcBef>
              <a:spcAft>
                <a:spcPts val="0"/>
              </a:spcAft>
              <a:buSzPts val="2400"/>
              <a:buNone/>
            </a:pPr>
            <a:r>
              <a:t/>
            </a:r>
            <a:endParaRPr sz="2267"/>
          </a:p>
          <a:p>
            <a:pPr indent="0" lvl="0" marL="0" rtl="0" algn="l">
              <a:lnSpc>
                <a:spcPct val="115000"/>
              </a:lnSpc>
              <a:spcBef>
                <a:spcPts val="0"/>
              </a:spcBef>
              <a:spcAft>
                <a:spcPts val="0"/>
              </a:spcAft>
              <a:buSzPts val="2400"/>
              <a:buNone/>
            </a:pPr>
            <a:r>
              <a:t/>
            </a:r>
            <a:endParaRPr sz="2267"/>
          </a:p>
        </p:txBody>
      </p:sp>
      <p:sp>
        <p:nvSpPr>
          <p:cNvPr id="175" name="Google Shape;175;p26"/>
          <p:cNvSpPr txBox="1"/>
          <p:nvPr>
            <p:ph type="title"/>
          </p:nvPr>
        </p:nvSpPr>
        <p:spPr>
          <a:xfrm>
            <a:off x="605633" y="285614"/>
            <a:ext cx="10912800" cy="1325100"/>
          </a:xfrm>
          <a:prstGeom prst="rect">
            <a:avLst/>
          </a:prstGeom>
          <a:noFill/>
          <a:ln>
            <a:noFill/>
          </a:ln>
        </p:spPr>
        <p:txBody>
          <a:bodyPr anchorCtr="0" anchor="ctr" bIns="60925" lIns="121900" spcFirstLastPara="1" rIns="121900" wrap="square" tIns="60925">
            <a:noAutofit/>
          </a:bodyPr>
          <a:lstStyle/>
          <a:p>
            <a:pPr indent="0" lvl="0" marL="0" marR="0" rtl="0" algn="l">
              <a:lnSpc>
                <a:spcPct val="90000"/>
              </a:lnSpc>
              <a:spcBef>
                <a:spcPts val="0"/>
              </a:spcBef>
              <a:spcAft>
                <a:spcPts val="0"/>
              </a:spcAft>
              <a:buClr>
                <a:schemeClr val="dk1"/>
              </a:buClr>
              <a:buSzPts val="3000"/>
              <a:buFont typeface="Encode Sans Black"/>
              <a:buNone/>
            </a:pPr>
            <a:r>
              <a:rPr lang="en-US" sz="4400">
                <a:solidFill>
                  <a:srgbClr val="4B2E83"/>
                </a:solidFill>
              </a:rPr>
              <a:t>REQUEST FOR PROPOSALS </a:t>
            </a:r>
            <a:endParaRPr>
              <a:solidFill>
                <a:srgbClr val="33006F"/>
              </a:solidFill>
            </a:endParaRPr>
          </a:p>
        </p:txBody>
      </p:sp>
      <p:pic>
        <p:nvPicPr>
          <p:cNvPr id="176" name="Google Shape;176;p26"/>
          <p:cNvPicPr preferRelativeResize="0"/>
          <p:nvPr/>
        </p:nvPicPr>
        <p:blipFill rotWithShape="1">
          <a:blip r:embed="rId3">
            <a:alphaModFix/>
          </a:blip>
          <a:srcRect b="0" l="0" r="0" t="0"/>
          <a:stretch/>
        </p:blipFill>
        <p:spPr>
          <a:xfrm>
            <a:off x="9344549" y="6057713"/>
            <a:ext cx="2419350" cy="400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ph idx="1" type="body"/>
          </p:nvPr>
        </p:nvSpPr>
        <p:spPr>
          <a:xfrm>
            <a:off x="597225" y="1514401"/>
            <a:ext cx="10929600" cy="3642900"/>
          </a:xfrm>
          <a:prstGeom prst="rect">
            <a:avLst/>
          </a:prstGeom>
          <a:noFill/>
          <a:ln>
            <a:noFill/>
          </a:ln>
        </p:spPr>
        <p:txBody>
          <a:bodyPr anchorCtr="0" anchor="t" bIns="60925" lIns="121900" spcFirstLastPara="1" rIns="121900" wrap="square" tIns="60925">
            <a:noAutofit/>
          </a:bodyPr>
          <a:lstStyle/>
          <a:p>
            <a:pPr indent="-381000" lvl="0" marL="457200" rtl="0" algn="l">
              <a:lnSpc>
                <a:spcPct val="150000"/>
              </a:lnSpc>
              <a:spcBef>
                <a:spcPts val="0"/>
              </a:spcBef>
              <a:spcAft>
                <a:spcPts val="0"/>
              </a:spcAft>
              <a:buClr>
                <a:srgbClr val="33006F"/>
              </a:buClr>
              <a:buSzPts val="2400"/>
              <a:buChar char="●"/>
            </a:pPr>
            <a:r>
              <a:rPr lang="en-US" sz="2400">
                <a:solidFill>
                  <a:srgbClr val="33006F"/>
                </a:solidFill>
              </a:rPr>
              <a:t>R</a:t>
            </a:r>
            <a:r>
              <a:rPr lang="en-US" sz="2400">
                <a:solidFill>
                  <a:srgbClr val="33006F"/>
                </a:solidFill>
              </a:rPr>
              <a:t>eflect issues at the intersection of climate change &amp; social justice</a:t>
            </a:r>
            <a:endParaRPr sz="2400">
              <a:solidFill>
                <a:srgbClr val="33006F"/>
              </a:solidFill>
            </a:endParaRPr>
          </a:p>
          <a:p>
            <a:pPr indent="-381000" lvl="0" marL="457200" rtl="0" algn="l">
              <a:lnSpc>
                <a:spcPct val="150000"/>
              </a:lnSpc>
              <a:spcBef>
                <a:spcPts val="0"/>
              </a:spcBef>
              <a:spcAft>
                <a:spcPts val="0"/>
              </a:spcAft>
              <a:buClr>
                <a:srgbClr val="33006F"/>
              </a:buClr>
              <a:buSzPts val="2400"/>
              <a:buChar char="●"/>
            </a:pPr>
            <a:r>
              <a:rPr lang="en-US" sz="2400">
                <a:solidFill>
                  <a:srgbClr val="33006F"/>
                </a:solidFill>
              </a:rPr>
              <a:t>Clearly defined research questions and research aims </a:t>
            </a:r>
            <a:endParaRPr sz="2400">
              <a:solidFill>
                <a:srgbClr val="33006F"/>
              </a:solidFill>
            </a:endParaRPr>
          </a:p>
          <a:p>
            <a:pPr indent="-381000" lvl="0" marL="457200" rtl="0" algn="l">
              <a:lnSpc>
                <a:spcPct val="150000"/>
              </a:lnSpc>
              <a:spcBef>
                <a:spcPts val="0"/>
              </a:spcBef>
              <a:spcAft>
                <a:spcPts val="0"/>
              </a:spcAft>
              <a:buClr>
                <a:srgbClr val="33006F"/>
              </a:buClr>
              <a:buSzPts val="2400"/>
              <a:buChar char="●"/>
            </a:pPr>
            <a:r>
              <a:rPr lang="en-US" sz="2400">
                <a:solidFill>
                  <a:srgbClr val="33006F"/>
                </a:solidFill>
              </a:rPr>
              <a:t>Co-leadership from community or non-academic partners &amp; researchers</a:t>
            </a:r>
            <a:endParaRPr sz="2400">
              <a:solidFill>
                <a:srgbClr val="33006F"/>
              </a:solidFill>
            </a:endParaRPr>
          </a:p>
          <a:p>
            <a:pPr indent="-381000" lvl="0" marL="457200" rtl="0" algn="l">
              <a:lnSpc>
                <a:spcPct val="150000"/>
              </a:lnSpc>
              <a:spcBef>
                <a:spcPts val="0"/>
              </a:spcBef>
              <a:spcAft>
                <a:spcPts val="0"/>
              </a:spcAft>
              <a:buClr>
                <a:srgbClr val="33006F"/>
              </a:buClr>
              <a:buSzPts val="2400"/>
              <a:buChar char="●"/>
            </a:pPr>
            <a:r>
              <a:rPr lang="en-US" sz="2400">
                <a:solidFill>
                  <a:srgbClr val="33006F"/>
                </a:solidFill>
              </a:rPr>
              <a:t>Novel mix of disciplines </a:t>
            </a:r>
            <a:endParaRPr sz="2400">
              <a:solidFill>
                <a:srgbClr val="33006F"/>
              </a:solidFill>
            </a:endParaRPr>
          </a:p>
          <a:p>
            <a:pPr indent="-381000" lvl="0" marL="457200" rtl="0" algn="l">
              <a:lnSpc>
                <a:spcPct val="150000"/>
              </a:lnSpc>
              <a:spcBef>
                <a:spcPts val="0"/>
              </a:spcBef>
              <a:spcAft>
                <a:spcPts val="0"/>
              </a:spcAft>
              <a:buClr>
                <a:srgbClr val="33006F"/>
              </a:buClr>
              <a:buSzPts val="2400"/>
              <a:buChar char="●"/>
            </a:pPr>
            <a:r>
              <a:rPr lang="en-US" sz="2400">
                <a:solidFill>
                  <a:srgbClr val="33006F"/>
                </a:solidFill>
              </a:rPr>
              <a:t>Meaningful involvement of the student(s) or postdoc(s) </a:t>
            </a:r>
            <a:endParaRPr sz="2400">
              <a:solidFill>
                <a:srgbClr val="33006F"/>
              </a:solidFill>
            </a:endParaRPr>
          </a:p>
          <a:p>
            <a:pPr indent="-381000" lvl="0" marL="457200" rtl="0" algn="l">
              <a:lnSpc>
                <a:spcPct val="150000"/>
              </a:lnSpc>
              <a:spcBef>
                <a:spcPts val="0"/>
              </a:spcBef>
              <a:spcAft>
                <a:spcPts val="0"/>
              </a:spcAft>
              <a:buClr>
                <a:srgbClr val="33006F"/>
              </a:buClr>
              <a:buSzPts val="2400"/>
              <a:buChar char="●"/>
            </a:pPr>
            <a:r>
              <a:rPr lang="en-US" sz="2400">
                <a:solidFill>
                  <a:srgbClr val="33006F"/>
                </a:solidFill>
              </a:rPr>
              <a:t>Clearly defined deliverable(s)</a:t>
            </a:r>
            <a:endParaRPr sz="2400">
              <a:solidFill>
                <a:srgbClr val="33006F"/>
              </a:solidFill>
            </a:endParaRPr>
          </a:p>
          <a:p>
            <a:pPr indent="-381000" lvl="0" marL="457200" rtl="0" algn="l">
              <a:lnSpc>
                <a:spcPct val="150000"/>
              </a:lnSpc>
              <a:spcBef>
                <a:spcPts val="0"/>
              </a:spcBef>
              <a:spcAft>
                <a:spcPts val="0"/>
              </a:spcAft>
              <a:buClr>
                <a:srgbClr val="33006F"/>
              </a:buClr>
              <a:buSzPts val="2400"/>
              <a:buChar char="●"/>
            </a:pPr>
            <a:r>
              <a:rPr lang="en-US" sz="2400">
                <a:solidFill>
                  <a:srgbClr val="33006F"/>
                </a:solidFill>
              </a:rPr>
              <a:t>Clearly stated goals for sustainability or growth of the partnership or project</a:t>
            </a:r>
            <a:endParaRPr sz="2400"/>
          </a:p>
        </p:txBody>
      </p:sp>
      <p:sp>
        <p:nvSpPr>
          <p:cNvPr id="183" name="Google Shape;183;p27"/>
          <p:cNvSpPr txBox="1"/>
          <p:nvPr>
            <p:ph type="title"/>
          </p:nvPr>
        </p:nvSpPr>
        <p:spPr>
          <a:xfrm>
            <a:off x="613833" y="189364"/>
            <a:ext cx="10912800" cy="1325100"/>
          </a:xfrm>
          <a:prstGeom prst="rect">
            <a:avLst/>
          </a:prstGeom>
          <a:noFill/>
          <a:ln>
            <a:noFill/>
          </a:ln>
        </p:spPr>
        <p:txBody>
          <a:bodyPr anchorCtr="0" anchor="ctr" bIns="60925" lIns="121900" spcFirstLastPara="1" rIns="121900" wrap="square" tIns="60925">
            <a:noAutofit/>
          </a:bodyPr>
          <a:lstStyle/>
          <a:p>
            <a:pPr indent="0" lvl="0" marL="0" marR="0" rtl="0" algn="l">
              <a:lnSpc>
                <a:spcPct val="90000"/>
              </a:lnSpc>
              <a:spcBef>
                <a:spcPts val="0"/>
              </a:spcBef>
              <a:spcAft>
                <a:spcPts val="0"/>
              </a:spcAft>
              <a:buClr>
                <a:schemeClr val="dk1"/>
              </a:buClr>
              <a:buSzPts val="3000"/>
              <a:buFont typeface="Encode Sans Black"/>
              <a:buNone/>
            </a:pPr>
            <a:r>
              <a:rPr lang="en-US" sz="4400">
                <a:solidFill>
                  <a:srgbClr val="4B2E83"/>
                </a:solidFill>
              </a:rPr>
              <a:t>CRITERIA</a:t>
            </a:r>
            <a:endParaRPr>
              <a:solidFill>
                <a:srgbClr val="33006F"/>
              </a:solidFill>
            </a:endParaRPr>
          </a:p>
        </p:txBody>
      </p:sp>
      <p:pic>
        <p:nvPicPr>
          <p:cNvPr id="184" name="Google Shape;184;p27"/>
          <p:cNvPicPr preferRelativeResize="0"/>
          <p:nvPr/>
        </p:nvPicPr>
        <p:blipFill rotWithShape="1">
          <a:blip r:embed="rId3">
            <a:alphaModFix/>
          </a:blip>
          <a:srcRect b="0" l="0" r="0" t="0"/>
          <a:stretch/>
        </p:blipFill>
        <p:spPr>
          <a:xfrm>
            <a:off x="9344549" y="6057713"/>
            <a:ext cx="2419350" cy="400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8"/>
          <p:cNvSpPr txBox="1"/>
          <p:nvPr>
            <p:ph idx="1" type="body"/>
          </p:nvPr>
        </p:nvSpPr>
        <p:spPr>
          <a:xfrm>
            <a:off x="597225" y="1819201"/>
            <a:ext cx="10929600" cy="3642900"/>
          </a:xfrm>
          <a:prstGeom prst="rect">
            <a:avLst/>
          </a:prstGeom>
          <a:noFill/>
          <a:ln>
            <a:noFill/>
          </a:ln>
        </p:spPr>
        <p:txBody>
          <a:bodyPr anchorCtr="0" anchor="t" bIns="60925" lIns="121900" spcFirstLastPara="1" rIns="121900" wrap="square" tIns="60925">
            <a:noAutofit/>
          </a:bodyPr>
          <a:lstStyle/>
          <a:p>
            <a:pPr indent="-381000" lvl="0" marL="457200" rtl="0" algn="l">
              <a:lnSpc>
                <a:spcPct val="150000"/>
              </a:lnSpc>
              <a:spcBef>
                <a:spcPts val="0"/>
              </a:spcBef>
              <a:spcAft>
                <a:spcPts val="0"/>
              </a:spcAft>
              <a:buClr>
                <a:srgbClr val="33006F"/>
              </a:buClr>
              <a:buSzPts val="2400"/>
              <a:buChar char="●"/>
            </a:pPr>
            <a:r>
              <a:rPr lang="en-US" sz="2400">
                <a:solidFill>
                  <a:srgbClr val="33006F"/>
                </a:solidFill>
              </a:rPr>
              <a:t>Letters of Intent due January 27, 2022 @ 5:00 PM PT</a:t>
            </a:r>
            <a:endParaRPr sz="2400">
              <a:solidFill>
                <a:srgbClr val="33006F"/>
              </a:solidFill>
            </a:endParaRPr>
          </a:p>
          <a:p>
            <a:pPr indent="-381000" lvl="0" marL="457200" rtl="0" algn="l">
              <a:lnSpc>
                <a:spcPct val="150000"/>
              </a:lnSpc>
              <a:spcBef>
                <a:spcPts val="0"/>
              </a:spcBef>
              <a:spcAft>
                <a:spcPts val="0"/>
              </a:spcAft>
              <a:buClr>
                <a:srgbClr val="33006F"/>
              </a:buClr>
              <a:buSzPts val="2400"/>
              <a:buChar char="●"/>
            </a:pPr>
            <a:r>
              <a:rPr lang="en-US" sz="2400">
                <a:solidFill>
                  <a:srgbClr val="33006F"/>
                </a:solidFill>
              </a:rPr>
              <a:t> Google Form Submission:</a:t>
            </a:r>
            <a:endParaRPr sz="2400">
              <a:solidFill>
                <a:srgbClr val="33006F"/>
              </a:solidFill>
            </a:endParaRPr>
          </a:p>
          <a:p>
            <a:pPr indent="-381000" lvl="1" marL="914400" rtl="0" algn="l">
              <a:lnSpc>
                <a:spcPct val="150000"/>
              </a:lnSpc>
              <a:spcBef>
                <a:spcPts val="0"/>
              </a:spcBef>
              <a:spcAft>
                <a:spcPts val="0"/>
              </a:spcAft>
              <a:buClr>
                <a:srgbClr val="33006F"/>
              </a:buClr>
              <a:buSzPts val="2400"/>
              <a:buChar char="○"/>
            </a:pPr>
            <a:r>
              <a:rPr lang="en-US" sz="2400">
                <a:solidFill>
                  <a:srgbClr val="33006F"/>
                </a:solidFill>
              </a:rPr>
              <a:t>Team composition &amp; roles</a:t>
            </a:r>
            <a:endParaRPr sz="2400">
              <a:solidFill>
                <a:srgbClr val="33006F"/>
              </a:solidFill>
            </a:endParaRPr>
          </a:p>
          <a:p>
            <a:pPr indent="-381000" lvl="1" marL="914400" rtl="0" algn="l">
              <a:lnSpc>
                <a:spcPct val="150000"/>
              </a:lnSpc>
              <a:spcBef>
                <a:spcPts val="0"/>
              </a:spcBef>
              <a:spcAft>
                <a:spcPts val="0"/>
              </a:spcAft>
              <a:buClr>
                <a:srgbClr val="33006F"/>
              </a:buClr>
              <a:buSzPts val="2400"/>
              <a:buChar char="○"/>
            </a:pPr>
            <a:r>
              <a:rPr lang="en-US" sz="2400">
                <a:solidFill>
                  <a:srgbClr val="33006F"/>
                </a:solidFill>
              </a:rPr>
              <a:t>Funding requested (max $75K)</a:t>
            </a:r>
            <a:endParaRPr sz="2400">
              <a:solidFill>
                <a:srgbClr val="33006F"/>
              </a:solidFill>
            </a:endParaRPr>
          </a:p>
          <a:p>
            <a:pPr indent="-381000" lvl="1" marL="914400" rtl="0" algn="l">
              <a:lnSpc>
                <a:spcPct val="150000"/>
              </a:lnSpc>
              <a:spcBef>
                <a:spcPts val="0"/>
              </a:spcBef>
              <a:spcAft>
                <a:spcPts val="0"/>
              </a:spcAft>
              <a:buClr>
                <a:srgbClr val="33006F"/>
              </a:buClr>
              <a:buSzPts val="2400"/>
              <a:buChar char="○"/>
            </a:pPr>
            <a:r>
              <a:rPr lang="en-US" sz="2400">
                <a:solidFill>
                  <a:srgbClr val="33006F"/>
                </a:solidFill>
              </a:rPr>
              <a:t>Attach LOI. Two page max. Single-spaced, no less than 12-point font, including figures</a:t>
            </a:r>
            <a:endParaRPr sz="2400">
              <a:solidFill>
                <a:srgbClr val="33006F"/>
              </a:solidFill>
            </a:endParaRPr>
          </a:p>
          <a:p>
            <a:pPr indent="-381000" lvl="1" marL="914400" rtl="0" algn="l">
              <a:lnSpc>
                <a:spcPct val="150000"/>
              </a:lnSpc>
              <a:spcBef>
                <a:spcPts val="0"/>
              </a:spcBef>
              <a:spcAft>
                <a:spcPts val="0"/>
              </a:spcAft>
              <a:buClr>
                <a:srgbClr val="33006F"/>
              </a:buClr>
              <a:buSzPts val="2400"/>
              <a:buChar char="○"/>
            </a:pPr>
            <a:r>
              <a:rPr lang="en-US" sz="2400">
                <a:solidFill>
                  <a:srgbClr val="33006F"/>
                </a:solidFill>
              </a:rPr>
              <a:t>Attach up to 3 single page letters of support from community/non academic partners </a:t>
            </a:r>
            <a:endParaRPr sz="2400">
              <a:solidFill>
                <a:srgbClr val="33006F"/>
              </a:solidFill>
            </a:endParaRPr>
          </a:p>
        </p:txBody>
      </p:sp>
      <p:sp>
        <p:nvSpPr>
          <p:cNvPr id="191" name="Google Shape;191;p28"/>
          <p:cNvSpPr txBox="1"/>
          <p:nvPr>
            <p:ph type="title"/>
          </p:nvPr>
        </p:nvSpPr>
        <p:spPr>
          <a:xfrm>
            <a:off x="613833" y="494164"/>
            <a:ext cx="10912800" cy="1325100"/>
          </a:xfrm>
          <a:prstGeom prst="rect">
            <a:avLst/>
          </a:prstGeom>
          <a:noFill/>
          <a:ln>
            <a:noFill/>
          </a:ln>
        </p:spPr>
        <p:txBody>
          <a:bodyPr anchorCtr="0" anchor="ctr" bIns="60925" lIns="121900" spcFirstLastPara="1" rIns="121900" wrap="square" tIns="60925">
            <a:noAutofit/>
          </a:bodyPr>
          <a:lstStyle/>
          <a:p>
            <a:pPr indent="0" lvl="0" marL="0" marR="0" rtl="0" algn="l">
              <a:lnSpc>
                <a:spcPct val="90000"/>
              </a:lnSpc>
              <a:spcBef>
                <a:spcPts val="0"/>
              </a:spcBef>
              <a:spcAft>
                <a:spcPts val="0"/>
              </a:spcAft>
              <a:buClr>
                <a:schemeClr val="dk1"/>
              </a:buClr>
              <a:buSzPts val="3000"/>
              <a:buFont typeface="Encode Sans Black"/>
              <a:buNone/>
            </a:pPr>
            <a:r>
              <a:rPr lang="en-US" sz="4400">
                <a:solidFill>
                  <a:srgbClr val="4B2E83"/>
                </a:solidFill>
              </a:rPr>
              <a:t>LETTERS OF INTENT (LOI)</a:t>
            </a:r>
            <a:endParaRPr>
              <a:solidFill>
                <a:srgbClr val="33006F"/>
              </a:solidFill>
            </a:endParaRPr>
          </a:p>
        </p:txBody>
      </p:sp>
      <p:pic>
        <p:nvPicPr>
          <p:cNvPr id="192" name="Google Shape;192;p28"/>
          <p:cNvPicPr preferRelativeResize="0"/>
          <p:nvPr/>
        </p:nvPicPr>
        <p:blipFill rotWithShape="1">
          <a:blip r:embed="rId3">
            <a:alphaModFix/>
          </a:blip>
          <a:srcRect b="0" l="0" r="0" t="0"/>
          <a:stretch/>
        </p:blipFill>
        <p:spPr>
          <a:xfrm>
            <a:off x="9344549" y="6057713"/>
            <a:ext cx="2419350" cy="400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D83"/>
        </a:solidFill>
      </p:bgPr>
    </p:bg>
    <p:spTree>
      <p:nvGrpSpPr>
        <p:cNvPr id="196" name="Shape 196"/>
        <p:cNvGrpSpPr/>
        <p:nvPr/>
      </p:nvGrpSpPr>
      <p:grpSpPr>
        <a:xfrm>
          <a:off x="0" y="0"/>
          <a:ext cx="0" cy="0"/>
          <a:chOff x="0" y="0"/>
          <a:chExt cx="0" cy="0"/>
        </a:xfrm>
      </p:grpSpPr>
      <p:sp>
        <p:nvSpPr>
          <p:cNvPr id="197" name="Google Shape;197;p29"/>
          <p:cNvSpPr txBox="1"/>
          <p:nvPr>
            <p:ph type="title"/>
          </p:nvPr>
        </p:nvSpPr>
        <p:spPr>
          <a:xfrm>
            <a:off x="613833" y="859992"/>
            <a:ext cx="9364720" cy="1803696"/>
          </a:xfrm>
          <a:prstGeom prst="rect">
            <a:avLst/>
          </a:prstGeom>
          <a:noFill/>
          <a:ln>
            <a:noFill/>
          </a:ln>
        </p:spPr>
        <p:txBody>
          <a:bodyPr anchorCtr="0" anchor="ctr" bIns="60925" lIns="121900" spcFirstLastPara="1" rIns="121900" wrap="square" tIns="60925">
            <a:noAutofit/>
          </a:bodyPr>
          <a:lstStyle/>
          <a:p>
            <a:pPr indent="0" lvl="0" marL="0" marR="0" rtl="0" algn="l">
              <a:lnSpc>
                <a:spcPct val="90000"/>
              </a:lnSpc>
              <a:spcBef>
                <a:spcPts val="0"/>
              </a:spcBef>
              <a:spcAft>
                <a:spcPts val="0"/>
              </a:spcAft>
              <a:buClr>
                <a:schemeClr val="lt2"/>
              </a:buClr>
              <a:buSzPts val="5000"/>
              <a:buFont typeface="Encode Sans Condensed Thin"/>
              <a:buNone/>
            </a:pPr>
            <a:r>
              <a:rPr lang="en-US">
                <a:solidFill>
                  <a:srgbClr val="D0B787"/>
                </a:solidFill>
                <a:latin typeface="Encode Sans Expanded"/>
                <a:ea typeface="Encode Sans Expanded"/>
                <a:cs typeface="Encode Sans Expanded"/>
                <a:sym typeface="Encode Sans Expanded"/>
              </a:rPr>
              <a:t>THANK YOU</a:t>
            </a:r>
            <a:endParaRPr>
              <a:solidFill>
                <a:srgbClr val="D0B787"/>
              </a:solidFill>
              <a:latin typeface="Encode Sans Expanded"/>
              <a:ea typeface="Encode Sans Expanded"/>
              <a:cs typeface="Encode Sans Expanded"/>
              <a:sym typeface="Encode Sans Expanded"/>
            </a:endParaRPr>
          </a:p>
        </p:txBody>
      </p:sp>
      <p:pic>
        <p:nvPicPr>
          <p:cNvPr descr="Text&#10;&#10;Description automatically generated" id="198" name="Google Shape;198;p29"/>
          <p:cNvPicPr preferRelativeResize="0"/>
          <p:nvPr/>
        </p:nvPicPr>
        <p:blipFill rotWithShape="1">
          <a:blip r:embed="rId3">
            <a:alphaModFix/>
          </a:blip>
          <a:srcRect b="0" l="0" r="0" t="0"/>
          <a:stretch/>
        </p:blipFill>
        <p:spPr>
          <a:xfrm>
            <a:off x="9177698" y="5998009"/>
            <a:ext cx="2475412" cy="382486"/>
          </a:xfrm>
          <a:prstGeom prst="rect">
            <a:avLst/>
          </a:prstGeom>
          <a:noFill/>
          <a:ln>
            <a:noFill/>
          </a:ln>
        </p:spPr>
      </p:pic>
      <p:sp>
        <p:nvSpPr>
          <p:cNvPr id="199" name="Google Shape;199;p29"/>
          <p:cNvSpPr txBox="1"/>
          <p:nvPr/>
        </p:nvSpPr>
        <p:spPr>
          <a:xfrm>
            <a:off x="613825" y="2663700"/>
            <a:ext cx="11140800" cy="246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Calibri"/>
                <a:ea typeface="Calibri"/>
                <a:cs typeface="Calibri"/>
                <a:sym typeface="Calibri"/>
              </a:rPr>
              <a:t>If you have follow-up questions, please email us at </a:t>
            </a:r>
            <a:r>
              <a:rPr b="1" lang="en-US" sz="3000">
                <a:solidFill>
                  <a:schemeClr val="lt1"/>
                </a:solidFill>
                <a:uFill>
                  <a:noFill/>
                </a:uFill>
                <a:latin typeface="Calibri"/>
                <a:ea typeface="Calibri"/>
                <a:cs typeface="Calibri"/>
                <a:sym typeface="Calibri"/>
                <a:hlinkClick r:id="rId4">
                  <a:extLst>
                    <a:ext uri="{A12FA001-AC4F-418D-AE19-62706E023703}">
                      <ahyp:hlinkClr val="tx"/>
                    </a:ext>
                  </a:extLst>
                </a:hlinkClick>
              </a:rPr>
              <a:t>elgrants@uw.ed</a:t>
            </a:r>
            <a:r>
              <a:rPr b="1" lang="en-US" sz="3000">
                <a:solidFill>
                  <a:schemeClr val="lt1"/>
                </a:solidFill>
                <a:latin typeface="Calibri"/>
                <a:ea typeface="Calibri"/>
                <a:cs typeface="Calibri"/>
                <a:sym typeface="Calibri"/>
              </a:rPr>
              <a:t>u </a:t>
            </a:r>
            <a:endParaRPr b="1"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3000">
              <a:solidFill>
                <a:schemeClr val="lt1"/>
              </a:solidFill>
              <a:latin typeface="Calibri"/>
              <a:ea typeface="Calibri"/>
              <a:cs typeface="Calibri"/>
              <a:sym typeface="Calibri"/>
            </a:endParaRPr>
          </a:p>
          <a:p>
            <a:pPr indent="0" lvl="0" marL="0" marR="0" rtl="0" algn="l">
              <a:spcBef>
                <a:spcPts val="0"/>
              </a:spcBef>
              <a:spcAft>
                <a:spcPts val="0"/>
              </a:spcAft>
              <a:buNone/>
            </a:pPr>
            <a:r>
              <a:rPr b="1" lang="en-US" sz="3000">
                <a:solidFill>
                  <a:schemeClr val="lt1"/>
                </a:solidFill>
                <a:latin typeface="Calibri"/>
                <a:ea typeface="Calibri"/>
                <a:cs typeface="Calibri"/>
                <a:sym typeface="Calibri"/>
              </a:rPr>
              <a:t>Drop-in Zoom office hours every Wednesday 12:30 PM - 1:30 PM PT </a:t>
            </a:r>
            <a:endParaRPr b="1"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3000">
              <a:solidFill>
                <a:schemeClr val="lt1"/>
              </a:solidFill>
              <a:latin typeface="Calibri"/>
              <a:ea typeface="Calibri"/>
              <a:cs typeface="Calibri"/>
              <a:sym typeface="Calibri"/>
            </a:endParaRPr>
          </a:p>
          <a:p>
            <a:pPr indent="0" lvl="0" marL="0" marR="0" rtl="0" algn="ctr">
              <a:spcBef>
                <a:spcPts val="0"/>
              </a:spcBef>
              <a:spcAft>
                <a:spcPts val="0"/>
              </a:spcAft>
              <a:buNone/>
            </a:pPr>
            <a:r>
              <a:rPr b="1" lang="en-US" sz="3400">
                <a:solidFill>
                  <a:schemeClr val="lt1"/>
                </a:solidFill>
                <a:latin typeface="Calibri"/>
                <a:ea typeface="Calibri"/>
                <a:cs typeface="Calibri"/>
                <a:sym typeface="Calibri"/>
              </a:rPr>
              <a:t>h</a:t>
            </a:r>
            <a:r>
              <a:rPr b="1" lang="en-US" sz="3400">
                <a:solidFill>
                  <a:schemeClr val="lt1"/>
                </a:solidFill>
                <a:latin typeface="Calibri"/>
                <a:ea typeface="Calibri"/>
                <a:cs typeface="Calibri"/>
                <a:sym typeface="Calibri"/>
              </a:rPr>
              <a:t>ttps://earthlab.uw.edu/grants/apply/</a:t>
            </a:r>
            <a:endParaRPr sz="3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B2E83"/>
              </a:buClr>
              <a:buSzPts val="4400"/>
              <a:buFont typeface="Encode Sans Black"/>
              <a:buNone/>
            </a:pPr>
            <a:r>
              <a:rPr b="1" i="0" lang="en-US" sz="4400" u="none" strike="noStrike">
                <a:solidFill>
                  <a:srgbClr val="4B2E83"/>
                </a:solidFill>
                <a:latin typeface="Encode Sans Black"/>
                <a:ea typeface="Encode Sans Black"/>
                <a:cs typeface="Encode Sans Black"/>
                <a:sym typeface="Encode Sans Black"/>
              </a:rPr>
              <a:t>AGENDA</a:t>
            </a:r>
            <a:endParaRPr/>
          </a:p>
        </p:txBody>
      </p:sp>
      <p:sp>
        <p:nvSpPr>
          <p:cNvPr id="109" name="Google Shape;109;p18"/>
          <p:cNvSpPr txBox="1"/>
          <p:nvPr>
            <p:ph idx="1" type="body"/>
          </p:nvPr>
        </p:nvSpPr>
        <p:spPr>
          <a:xfrm>
            <a:off x="838200" y="1820625"/>
            <a:ext cx="10515600" cy="4237200"/>
          </a:xfrm>
          <a:prstGeom prst="rect">
            <a:avLst/>
          </a:prstGeom>
          <a:noFill/>
          <a:ln>
            <a:noFill/>
          </a:ln>
        </p:spPr>
        <p:txBody>
          <a:bodyPr anchorCtr="0" anchor="t" bIns="45700" lIns="91425" spcFirstLastPara="1" rIns="91425" wrap="square" tIns="45700">
            <a:noAutofit/>
          </a:bodyPr>
          <a:lstStyle/>
          <a:p>
            <a:pPr indent="-381000" lvl="0" marL="457200" rtl="0" algn="l">
              <a:lnSpc>
                <a:spcPct val="150000"/>
              </a:lnSpc>
              <a:spcBef>
                <a:spcPts val="0"/>
              </a:spcBef>
              <a:spcAft>
                <a:spcPts val="0"/>
              </a:spcAft>
              <a:buClr>
                <a:srgbClr val="4B2E83"/>
              </a:buClr>
              <a:buSzPts val="2400"/>
              <a:buFont typeface="Open Sans"/>
              <a:buChar char="•"/>
            </a:pPr>
            <a:r>
              <a:rPr b="1" i="0" lang="en-US" sz="2400" u="none" strike="noStrike">
                <a:solidFill>
                  <a:srgbClr val="4B2E83"/>
                </a:solidFill>
                <a:latin typeface="Open Sans"/>
                <a:ea typeface="Open Sans"/>
                <a:cs typeface="Open Sans"/>
                <a:sym typeface="Open Sans"/>
              </a:rPr>
              <a:t>Welcome &amp; Housekeeping</a:t>
            </a:r>
            <a:endParaRPr sz="2400"/>
          </a:p>
          <a:p>
            <a:pPr indent="-381000" lvl="0" marL="457200" rtl="0" algn="l">
              <a:lnSpc>
                <a:spcPct val="150000"/>
              </a:lnSpc>
              <a:spcBef>
                <a:spcPts val="0"/>
              </a:spcBef>
              <a:spcAft>
                <a:spcPts val="0"/>
              </a:spcAft>
              <a:buClr>
                <a:srgbClr val="4B2E83"/>
              </a:buClr>
              <a:buSzPts val="2400"/>
              <a:buFont typeface="Open Sans"/>
              <a:buChar char="•"/>
            </a:pPr>
            <a:r>
              <a:rPr b="1" i="0" lang="en-US" sz="2400" u="none" strike="noStrike">
                <a:solidFill>
                  <a:srgbClr val="4B2E83"/>
                </a:solidFill>
                <a:latin typeface="Open Sans"/>
                <a:ea typeface="Open Sans"/>
                <a:cs typeface="Open Sans"/>
                <a:sym typeface="Open Sans"/>
              </a:rPr>
              <a:t>Land Acknowledgement</a:t>
            </a:r>
            <a:endParaRPr sz="2400"/>
          </a:p>
          <a:p>
            <a:pPr indent="-381000" lvl="0" marL="457200" rtl="0" algn="l">
              <a:lnSpc>
                <a:spcPct val="150000"/>
              </a:lnSpc>
              <a:spcBef>
                <a:spcPts val="0"/>
              </a:spcBef>
              <a:spcAft>
                <a:spcPts val="0"/>
              </a:spcAft>
              <a:buClr>
                <a:srgbClr val="4B2E83"/>
              </a:buClr>
              <a:buSzPts val="2400"/>
              <a:buFont typeface="Open Sans"/>
              <a:buChar char="•"/>
            </a:pPr>
            <a:r>
              <a:rPr b="1" i="0" lang="en-US" sz="2400" u="none" strike="noStrike">
                <a:solidFill>
                  <a:srgbClr val="4B2E83"/>
                </a:solidFill>
                <a:latin typeface="Open Sans"/>
                <a:ea typeface="Open Sans"/>
                <a:cs typeface="Open Sans"/>
                <a:sym typeface="Open Sans"/>
              </a:rPr>
              <a:t>Introduction to EarthLab</a:t>
            </a:r>
            <a:endParaRPr sz="2400"/>
          </a:p>
          <a:p>
            <a:pPr indent="-381000" lvl="0" marL="457200" rtl="0" algn="l">
              <a:lnSpc>
                <a:spcPct val="150000"/>
              </a:lnSpc>
              <a:spcBef>
                <a:spcPts val="0"/>
              </a:spcBef>
              <a:spcAft>
                <a:spcPts val="0"/>
              </a:spcAft>
              <a:buClr>
                <a:srgbClr val="4B2E83"/>
              </a:buClr>
              <a:buSzPts val="2400"/>
              <a:buFont typeface="Open Sans"/>
              <a:buChar char="•"/>
            </a:pPr>
            <a:r>
              <a:rPr b="1" i="0" lang="en-US" sz="2400" u="none" strike="noStrike">
                <a:solidFill>
                  <a:srgbClr val="4B2E83"/>
                </a:solidFill>
                <a:latin typeface="Open Sans"/>
                <a:ea typeface="Open Sans"/>
                <a:cs typeface="Open Sans"/>
                <a:sym typeface="Open Sans"/>
              </a:rPr>
              <a:t>Introduction to the Innovation Grants Program </a:t>
            </a:r>
            <a:endParaRPr sz="2400"/>
          </a:p>
          <a:p>
            <a:pPr indent="-381000" lvl="0" marL="457200" rtl="0" algn="l">
              <a:lnSpc>
                <a:spcPct val="150000"/>
              </a:lnSpc>
              <a:spcBef>
                <a:spcPts val="0"/>
              </a:spcBef>
              <a:spcAft>
                <a:spcPts val="0"/>
              </a:spcAft>
              <a:buClr>
                <a:srgbClr val="4B2E83"/>
              </a:buClr>
              <a:buSzPts val="2400"/>
              <a:buFont typeface="Open Sans"/>
              <a:buChar char="•"/>
            </a:pPr>
            <a:r>
              <a:rPr b="1" i="0" lang="en-US" sz="2400" u="none" strike="noStrike">
                <a:solidFill>
                  <a:srgbClr val="4B2E83"/>
                </a:solidFill>
                <a:latin typeface="Open Sans"/>
                <a:ea typeface="Open Sans"/>
                <a:cs typeface="Open Sans"/>
                <a:sym typeface="Open Sans"/>
              </a:rPr>
              <a:t>Q&amp;A</a:t>
            </a:r>
            <a:endParaRPr sz="2400"/>
          </a:p>
          <a:p>
            <a:pPr indent="-381000" lvl="0" marL="457200" rtl="0" algn="l">
              <a:lnSpc>
                <a:spcPct val="150000"/>
              </a:lnSpc>
              <a:spcBef>
                <a:spcPts val="0"/>
              </a:spcBef>
              <a:spcAft>
                <a:spcPts val="0"/>
              </a:spcAft>
              <a:buClr>
                <a:srgbClr val="4B2E83"/>
              </a:buClr>
              <a:buSzPts val="2400"/>
              <a:buFont typeface="Open Sans"/>
              <a:buChar char="•"/>
            </a:pPr>
            <a:r>
              <a:rPr b="1" i="0" lang="en-US" sz="2400" u="none" strike="noStrike">
                <a:solidFill>
                  <a:srgbClr val="4B2E83"/>
                </a:solidFill>
                <a:latin typeface="Open Sans"/>
                <a:ea typeface="Open Sans"/>
                <a:cs typeface="Open Sans"/>
                <a:sym typeface="Open Sans"/>
              </a:rPr>
              <a:t>Closing comments from Ben Packard, EarthLab Executive Director</a:t>
            </a:r>
            <a:endParaRPr sz="2400"/>
          </a:p>
          <a:p>
            <a:pPr indent="-50800" lvl="0" marL="228600" rtl="0" algn="l">
              <a:lnSpc>
                <a:spcPct val="90000"/>
              </a:lnSpc>
              <a:spcBef>
                <a:spcPts val="1000"/>
              </a:spcBef>
              <a:spcAft>
                <a:spcPts val="0"/>
              </a:spcAft>
              <a:buClr>
                <a:schemeClr val="dk1"/>
              </a:buClr>
              <a:buSzPts val="2800"/>
              <a:buNone/>
            </a:pPr>
            <a:r>
              <a:t/>
            </a:r>
            <a:endParaRPr/>
          </a:p>
        </p:txBody>
      </p:sp>
      <p:pic>
        <p:nvPicPr>
          <p:cNvPr id="110" name="Google Shape;110;p18"/>
          <p:cNvPicPr preferRelativeResize="0"/>
          <p:nvPr/>
        </p:nvPicPr>
        <p:blipFill rotWithShape="1">
          <a:blip r:embed="rId3">
            <a:alphaModFix/>
          </a:blip>
          <a:srcRect b="0" l="0" r="0" t="0"/>
          <a:stretch/>
        </p:blipFill>
        <p:spPr>
          <a:xfrm>
            <a:off x="9344549" y="6057713"/>
            <a:ext cx="2419350" cy="400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idx="1" type="body"/>
          </p:nvPr>
        </p:nvSpPr>
        <p:spPr>
          <a:xfrm>
            <a:off x="597231" y="2307557"/>
            <a:ext cx="10929485" cy="3154535"/>
          </a:xfrm>
          <a:prstGeom prst="rect">
            <a:avLst/>
          </a:prstGeom>
          <a:noFill/>
          <a:ln>
            <a:noFill/>
          </a:ln>
        </p:spPr>
        <p:txBody>
          <a:bodyPr anchorCtr="0" anchor="t" bIns="60925" lIns="121900" spcFirstLastPara="1" rIns="121900" wrap="square" tIns="60925">
            <a:noAutofit/>
          </a:bodyPr>
          <a:lstStyle/>
          <a:p>
            <a:pPr indent="0" lvl="0" marL="0" rtl="0" algn="l">
              <a:lnSpc>
                <a:spcPct val="90000"/>
              </a:lnSpc>
              <a:spcBef>
                <a:spcPts val="640"/>
              </a:spcBef>
              <a:spcAft>
                <a:spcPts val="0"/>
              </a:spcAft>
              <a:buSzPts val="2400"/>
              <a:buNone/>
            </a:pPr>
            <a:r>
              <a:t/>
            </a:r>
            <a:endParaRPr/>
          </a:p>
        </p:txBody>
      </p:sp>
      <p:sp>
        <p:nvSpPr>
          <p:cNvPr id="117" name="Google Shape;117;p19"/>
          <p:cNvSpPr txBox="1"/>
          <p:nvPr>
            <p:ph type="title"/>
          </p:nvPr>
        </p:nvSpPr>
        <p:spPr>
          <a:xfrm>
            <a:off x="613833" y="494164"/>
            <a:ext cx="10912883" cy="1325033"/>
          </a:xfrm>
          <a:prstGeom prst="rect">
            <a:avLst/>
          </a:prstGeom>
          <a:noFill/>
          <a:ln>
            <a:noFill/>
          </a:ln>
        </p:spPr>
        <p:txBody>
          <a:bodyPr anchorCtr="0" anchor="b" bIns="60925" lIns="121900" spcFirstLastPara="1" rIns="121900" wrap="square" tIns="60925">
            <a:noAutofit/>
          </a:bodyPr>
          <a:lstStyle/>
          <a:p>
            <a:pPr indent="0" lvl="0" marL="0" marR="0" rtl="0" algn="l">
              <a:lnSpc>
                <a:spcPct val="90000"/>
              </a:lnSpc>
              <a:spcBef>
                <a:spcPts val="0"/>
              </a:spcBef>
              <a:spcAft>
                <a:spcPts val="0"/>
              </a:spcAft>
              <a:buClr>
                <a:schemeClr val="dk1"/>
              </a:buClr>
              <a:buSzPts val="3000"/>
              <a:buFont typeface="Encode Sans Black"/>
              <a:buNone/>
            </a:pPr>
            <a:r>
              <a:t/>
            </a:r>
            <a:endParaRPr/>
          </a:p>
        </p:txBody>
      </p:sp>
      <p:pic>
        <p:nvPicPr>
          <p:cNvPr id="118" name="Google Shape;118;p19"/>
          <p:cNvPicPr preferRelativeResize="0"/>
          <p:nvPr/>
        </p:nvPicPr>
        <p:blipFill rotWithShape="1">
          <a:blip r:embed="rId3">
            <a:alphaModFix/>
          </a:blip>
          <a:srcRect b="0" l="0" r="0" t="0"/>
          <a:stretch/>
        </p:blipFill>
        <p:spPr>
          <a:xfrm>
            <a:off x="-1257" y="-12525"/>
            <a:ext cx="12169465" cy="6858001"/>
          </a:xfrm>
          <a:prstGeom prst="rect">
            <a:avLst/>
          </a:prstGeom>
          <a:noFill/>
          <a:ln>
            <a:noFill/>
          </a:ln>
        </p:spPr>
      </p:pic>
      <p:pic>
        <p:nvPicPr>
          <p:cNvPr id="119" name="Google Shape;119;p19"/>
          <p:cNvPicPr preferRelativeResize="0"/>
          <p:nvPr/>
        </p:nvPicPr>
        <p:blipFill rotWithShape="1">
          <a:blip r:embed="rId4">
            <a:alphaModFix/>
          </a:blip>
          <a:srcRect b="0" l="0" r="0" t="0"/>
          <a:stretch/>
        </p:blipFill>
        <p:spPr>
          <a:xfrm>
            <a:off x="-715" y="4357799"/>
            <a:ext cx="12191997" cy="2500203"/>
          </a:xfrm>
          <a:prstGeom prst="rect">
            <a:avLst/>
          </a:prstGeom>
          <a:noFill/>
          <a:ln>
            <a:noFill/>
          </a:ln>
        </p:spPr>
      </p:pic>
      <p:sp>
        <p:nvSpPr>
          <p:cNvPr id="120" name="Google Shape;120;p19"/>
          <p:cNvSpPr txBox="1"/>
          <p:nvPr/>
        </p:nvSpPr>
        <p:spPr>
          <a:xfrm>
            <a:off x="394333" y="4680601"/>
            <a:ext cx="10698400" cy="2867796"/>
          </a:xfrm>
          <a:prstGeom prst="rect">
            <a:avLst/>
          </a:prstGeom>
          <a:noFill/>
          <a:ln>
            <a:noFill/>
          </a:ln>
        </p:spPr>
        <p:txBody>
          <a:bodyPr anchorCtr="0" anchor="t" bIns="121900" lIns="121900" spcFirstLastPara="1" rIns="121900" wrap="square" tIns="121900">
            <a:spAutoFit/>
          </a:bodyPr>
          <a:lstStyle/>
          <a:p>
            <a:pPr indent="0" lvl="0" marL="0" marR="0" rtl="0" algn="l">
              <a:lnSpc>
                <a:spcPct val="172222"/>
              </a:lnSpc>
              <a:spcBef>
                <a:spcPts val="0"/>
              </a:spcBef>
              <a:spcAft>
                <a:spcPts val="0"/>
              </a:spcAft>
              <a:buNone/>
            </a:pPr>
            <a:r>
              <a:rPr lang="en-US" sz="2267">
                <a:solidFill>
                  <a:schemeClr val="lt2"/>
                </a:solidFill>
                <a:latin typeface="Open Sans"/>
                <a:ea typeface="Open Sans"/>
                <a:cs typeface="Open Sans"/>
                <a:sym typeface="Open Sans"/>
              </a:rPr>
              <a:t>The University of Washington acknowledges the Coast Salish peoples of this land, the land which touches the shared waters of all tribes and bands within the Suquamish, Tulalip and Muckleshoot nations.</a:t>
            </a:r>
            <a:endParaRPr sz="2267">
              <a:solidFill>
                <a:schemeClr val="lt2"/>
              </a:solidFill>
              <a:latin typeface="Open Sans"/>
              <a:ea typeface="Open Sans"/>
              <a:cs typeface="Open Sans"/>
              <a:sym typeface="Open Sans"/>
            </a:endParaRPr>
          </a:p>
          <a:p>
            <a:pPr indent="0" lvl="0" marL="0" marR="0" rtl="0" algn="l">
              <a:lnSpc>
                <a:spcPct val="115000"/>
              </a:lnSpc>
              <a:spcBef>
                <a:spcPts val="1467"/>
              </a:spcBef>
              <a:spcAft>
                <a:spcPts val="0"/>
              </a:spcAft>
              <a:buNone/>
            </a:pPr>
            <a:r>
              <a:t/>
            </a:r>
            <a:endParaRPr sz="1467">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Diagram&#10;&#10;Description automatically generated" id="125" name="Google Shape;125;p20"/>
          <p:cNvPicPr preferRelativeResize="0"/>
          <p:nvPr/>
        </p:nvPicPr>
        <p:blipFill rotWithShape="1">
          <a:blip r:embed="rId3">
            <a:alphaModFix/>
          </a:blip>
          <a:srcRect b="17470" l="6849" r="13506" t="15576"/>
          <a:stretch/>
        </p:blipFill>
        <p:spPr>
          <a:xfrm>
            <a:off x="869753" y="34030"/>
            <a:ext cx="10452493" cy="6789939"/>
          </a:xfrm>
          <a:prstGeom prst="rect">
            <a:avLst/>
          </a:prstGeom>
          <a:noFill/>
          <a:ln>
            <a:noFill/>
          </a:ln>
        </p:spPr>
      </p:pic>
      <p:pic>
        <p:nvPicPr>
          <p:cNvPr id="126" name="Google Shape;126;p20"/>
          <p:cNvPicPr preferRelativeResize="0"/>
          <p:nvPr/>
        </p:nvPicPr>
        <p:blipFill rotWithShape="1">
          <a:blip r:embed="rId4">
            <a:alphaModFix/>
          </a:blip>
          <a:srcRect b="0" l="0" r="0" t="0"/>
          <a:stretch/>
        </p:blipFill>
        <p:spPr>
          <a:xfrm>
            <a:off x="9344549" y="6057713"/>
            <a:ext cx="2419350" cy="400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Text&#10;&#10;Description automatically generated" id="132" name="Google Shape;132;p21"/>
          <p:cNvPicPr preferRelativeResize="0"/>
          <p:nvPr/>
        </p:nvPicPr>
        <p:blipFill rotWithShape="1">
          <a:blip r:embed="rId3">
            <a:alphaModFix/>
          </a:blip>
          <a:srcRect b="41190" l="4923" r="1789" t="45546"/>
          <a:stretch/>
        </p:blipFill>
        <p:spPr>
          <a:xfrm>
            <a:off x="115374" y="3011589"/>
            <a:ext cx="12313993" cy="2265833"/>
          </a:xfrm>
          <a:prstGeom prst="rect">
            <a:avLst/>
          </a:prstGeom>
          <a:noFill/>
          <a:ln>
            <a:noFill/>
          </a:ln>
        </p:spPr>
      </p:pic>
      <p:sp>
        <p:nvSpPr>
          <p:cNvPr id="133" name="Google Shape;133;p21"/>
          <p:cNvSpPr txBox="1"/>
          <p:nvPr>
            <p:ph type="title"/>
          </p:nvPr>
        </p:nvSpPr>
        <p:spPr>
          <a:xfrm>
            <a:off x="613833" y="492978"/>
            <a:ext cx="10896280" cy="132503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000"/>
              <a:buFont typeface="Encode Sans Condensed Thin"/>
              <a:buNone/>
            </a:pPr>
            <a:r>
              <a:rPr b="1" i="0" lang="en-US" sz="4400" u="none" strike="noStrike">
                <a:solidFill>
                  <a:srgbClr val="4B2E83"/>
                </a:solidFill>
                <a:latin typeface="Encode Sans Black"/>
                <a:ea typeface="Encode Sans Black"/>
                <a:cs typeface="Encode Sans Black"/>
                <a:sym typeface="Encode Sans Black"/>
              </a:rPr>
              <a:t>THREE STRATEGIC PRIORITIES</a:t>
            </a:r>
            <a:endParaRPr sz="4400">
              <a:solidFill>
                <a:srgbClr val="7030A0"/>
              </a:solidFill>
              <a:latin typeface="Encode Sans"/>
              <a:ea typeface="Encode Sans"/>
              <a:cs typeface="Encode Sans"/>
              <a:sym typeface="Encode Sans"/>
            </a:endParaRPr>
          </a:p>
        </p:txBody>
      </p:sp>
      <p:sp>
        <p:nvSpPr>
          <p:cNvPr id="134" name="Google Shape;134;p21"/>
          <p:cNvSpPr txBox="1"/>
          <p:nvPr/>
        </p:nvSpPr>
        <p:spPr>
          <a:xfrm>
            <a:off x="613833" y="2049159"/>
            <a:ext cx="4241387" cy="6667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733">
                <a:solidFill>
                  <a:srgbClr val="D0B787"/>
                </a:solidFill>
                <a:latin typeface="Encode Sans"/>
                <a:ea typeface="Encode Sans"/>
                <a:cs typeface="Encode Sans"/>
                <a:sym typeface="Encode Sans"/>
              </a:rPr>
              <a:t>2021-2025</a:t>
            </a:r>
            <a:endParaRPr/>
          </a:p>
        </p:txBody>
      </p:sp>
      <p:pic>
        <p:nvPicPr>
          <p:cNvPr id="135" name="Google Shape;135;p21"/>
          <p:cNvPicPr preferRelativeResize="0"/>
          <p:nvPr/>
        </p:nvPicPr>
        <p:blipFill rotWithShape="1">
          <a:blip r:embed="rId4">
            <a:alphaModFix/>
          </a:blip>
          <a:srcRect b="0" l="0" r="0" t="0"/>
          <a:stretch/>
        </p:blipFill>
        <p:spPr>
          <a:xfrm>
            <a:off x="9344549" y="6057713"/>
            <a:ext cx="2419350" cy="400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613833" y="492978"/>
            <a:ext cx="10896280" cy="132503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000"/>
              <a:buFont typeface="Encode Sans Condensed Thin"/>
              <a:buNone/>
            </a:pPr>
            <a:r>
              <a:rPr lang="en-US" sz="4400">
                <a:solidFill>
                  <a:srgbClr val="4B2E83"/>
                </a:solidFill>
                <a:latin typeface="Encode Sans Black"/>
                <a:ea typeface="Encode Sans Black"/>
                <a:cs typeface="Encode Sans Black"/>
                <a:sym typeface="Encode Sans Black"/>
              </a:rPr>
              <a:t>FOUR PRIMARY ACTION AREAS</a:t>
            </a:r>
            <a:endParaRPr sz="4400">
              <a:latin typeface="Encode Sans Condensed"/>
              <a:ea typeface="Encode Sans Condensed"/>
              <a:cs typeface="Encode Sans Condensed"/>
              <a:sym typeface="Encode Sans Condensed"/>
            </a:endParaRPr>
          </a:p>
        </p:txBody>
      </p:sp>
      <p:pic>
        <p:nvPicPr>
          <p:cNvPr descr="Diagram&#10;&#10;Description automatically generated with medium confidence" id="142" name="Google Shape;142;p22"/>
          <p:cNvPicPr preferRelativeResize="0"/>
          <p:nvPr/>
        </p:nvPicPr>
        <p:blipFill rotWithShape="1">
          <a:blip r:embed="rId3">
            <a:alphaModFix/>
          </a:blip>
          <a:srcRect b="0" l="0" r="0" t="0"/>
          <a:stretch/>
        </p:blipFill>
        <p:spPr>
          <a:xfrm>
            <a:off x="974897" y="1280855"/>
            <a:ext cx="10535216" cy="4788316"/>
          </a:xfrm>
          <a:prstGeom prst="rect">
            <a:avLst/>
          </a:prstGeom>
          <a:noFill/>
          <a:ln>
            <a:noFill/>
          </a:ln>
        </p:spPr>
      </p:pic>
      <p:sp>
        <p:nvSpPr>
          <p:cNvPr id="143" name="Google Shape;143;p22"/>
          <p:cNvSpPr/>
          <p:nvPr/>
        </p:nvSpPr>
        <p:spPr>
          <a:xfrm>
            <a:off x="3293889" y="5532014"/>
            <a:ext cx="3198191" cy="1166191"/>
          </a:xfrm>
          <a:prstGeom prst="roundRect">
            <a:avLst>
              <a:gd fmla="val 16667" name="adj"/>
            </a:avLst>
          </a:prstGeom>
          <a:solidFill>
            <a:srgbClr val="33006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D0B787"/>
                </a:solidFill>
                <a:latin typeface="Encode Sans"/>
                <a:ea typeface="Encode Sans"/>
                <a:cs typeface="Encode Sans"/>
                <a:sym typeface="Encode Sans"/>
              </a:rPr>
              <a:t>$599,842</a:t>
            </a:r>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Total Innovation Grants Awarded</a:t>
            </a:r>
            <a:endParaRPr sz="2400">
              <a:solidFill>
                <a:schemeClr val="lt1"/>
              </a:solidFill>
              <a:latin typeface="Encode Sans"/>
              <a:ea typeface="Encode Sans"/>
              <a:cs typeface="Encode Sans"/>
              <a:sym typeface="Encode Sans"/>
            </a:endParaRPr>
          </a:p>
        </p:txBody>
      </p:sp>
      <p:sp>
        <p:nvSpPr>
          <p:cNvPr id="144" name="Google Shape;144;p22"/>
          <p:cNvSpPr/>
          <p:nvPr/>
        </p:nvSpPr>
        <p:spPr>
          <a:xfrm>
            <a:off x="4563908" y="4866012"/>
            <a:ext cx="658152" cy="505537"/>
          </a:xfrm>
          <a:prstGeom prst="downArrow">
            <a:avLst>
              <a:gd fmla="val 50000" name="adj1"/>
              <a:gd fmla="val 50000" name="adj2"/>
            </a:avLst>
          </a:prstGeom>
          <a:solidFill>
            <a:srgbClr val="33006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id="145" name="Google Shape;145;p22"/>
          <p:cNvPicPr preferRelativeResize="0"/>
          <p:nvPr/>
        </p:nvPicPr>
        <p:blipFill rotWithShape="1">
          <a:blip r:embed="rId4">
            <a:alphaModFix/>
          </a:blip>
          <a:srcRect b="0" l="0" r="0" t="0"/>
          <a:stretch/>
        </p:blipFill>
        <p:spPr>
          <a:xfrm>
            <a:off x="9344549" y="6057713"/>
            <a:ext cx="2419350" cy="400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descr="Diagram&#10;&#10;Description automatically generated" id="151" name="Google Shape;151;p23"/>
          <p:cNvPicPr preferRelativeResize="0"/>
          <p:nvPr/>
        </p:nvPicPr>
        <p:blipFill rotWithShape="1">
          <a:blip r:embed="rId3">
            <a:alphaModFix/>
          </a:blip>
          <a:srcRect b="0" l="0" r="0" t="0"/>
          <a:stretch/>
        </p:blipFill>
        <p:spPr>
          <a:xfrm>
            <a:off x="1157330" y="0"/>
            <a:ext cx="9877341" cy="6858000"/>
          </a:xfrm>
          <a:prstGeom prst="rect">
            <a:avLst/>
          </a:prstGeom>
          <a:noFill/>
          <a:ln>
            <a:noFill/>
          </a:ln>
        </p:spPr>
      </p:pic>
      <p:sp>
        <p:nvSpPr>
          <p:cNvPr id="152" name="Google Shape;152;p23"/>
          <p:cNvSpPr/>
          <p:nvPr/>
        </p:nvSpPr>
        <p:spPr>
          <a:xfrm>
            <a:off x="8956110" y="6100175"/>
            <a:ext cx="2805830" cy="7578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23"/>
          <p:cNvSpPr/>
          <p:nvPr/>
        </p:nvSpPr>
        <p:spPr>
          <a:xfrm>
            <a:off x="0" y="1505211"/>
            <a:ext cx="1157329" cy="7578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4" name="Google Shape;154;p23"/>
          <p:cNvPicPr preferRelativeResize="0"/>
          <p:nvPr/>
        </p:nvPicPr>
        <p:blipFill rotWithShape="1">
          <a:blip r:embed="rId4">
            <a:alphaModFix/>
          </a:blip>
          <a:srcRect b="0" l="0" r="0" t="0"/>
          <a:stretch/>
        </p:blipFill>
        <p:spPr>
          <a:xfrm>
            <a:off x="9344549" y="6057713"/>
            <a:ext cx="2419350" cy="400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descr="A group of researchers looking at a drone" id="160" name="Google Shape;160;p24"/>
          <p:cNvPicPr preferRelativeResize="0"/>
          <p:nvPr/>
        </p:nvPicPr>
        <p:blipFill rotWithShape="1">
          <a:blip r:embed="rId3">
            <a:alphaModFix/>
          </a:blip>
          <a:srcRect b="0" l="0" r="0" t="0"/>
          <a:stretch/>
        </p:blipFill>
        <p:spPr>
          <a:xfrm>
            <a:off x="0" y="22532"/>
            <a:ext cx="12170421" cy="6845861"/>
          </a:xfrm>
          <a:prstGeom prst="rect">
            <a:avLst/>
          </a:prstGeom>
          <a:noFill/>
          <a:ln>
            <a:noFill/>
          </a:ln>
        </p:spPr>
      </p:pic>
      <p:pic>
        <p:nvPicPr>
          <p:cNvPr descr="Text&#10;&#10;Description automatically generated" id="161" name="Google Shape;161;p24"/>
          <p:cNvPicPr preferRelativeResize="0"/>
          <p:nvPr/>
        </p:nvPicPr>
        <p:blipFill rotWithShape="1">
          <a:blip r:embed="rId4">
            <a:alphaModFix/>
          </a:blip>
          <a:srcRect b="0" l="0" r="0" t="0"/>
          <a:stretch/>
        </p:blipFill>
        <p:spPr>
          <a:xfrm>
            <a:off x="8588146" y="6207759"/>
            <a:ext cx="3432385" cy="5303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idx="1" type="body"/>
          </p:nvPr>
        </p:nvSpPr>
        <p:spPr>
          <a:xfrm>
            <a:off x="597225" y="1819201"/>
            <a:ext cx="10929600" cy="3497700"/>
          </a:xfrm>
          <a:prstGeom prst="rect">
            <a:avLst/>
          </a:prstGeom>
          <a:noFill/>
          <a:ln>
            <a:noFill/>
          </a:ln>
        </p:spPr>
        <p:txBody>
          <a:bodyPr anchorCtr="0" anchor="t" bIns="60925" lIns="121900" spcFirstLastPara="1" rIns="121900" wrap="square" tIns="60925">
            <a:noAutofit/>
          </a:bodyPr>
          <a:lstStyle/>
          <a:p>
            <a:pPr indent="-381000" lvl="0" marL="457200" rtl="0" algn="l">
              <a:lnSpc>
                <a:spcPct val="150000"/>
              </a:lnSpc>
              <a:spcBef>
                <a:spcPts val="0"/>
              </a:spcBef>
              <a:spcAft>
                <a:spcPts val="0"/>
              </a:spcAft>
              <a:buClr>
                <a:srgbClr val="33006F"/>
              </a:buClr>
              <a:buSzPts val="2400"/>
              <a:buChar char="●"/>
            </a:pPr>
            <a:r>
              <a:rPr lang="en-US" sz="2400">
                <a:solidFill>
                  <a:srgbClr val="33006F"/>
                </a:solidFill>
              </a:rPr>
              <a:t>Maximum Funding Request: $75,000 per project over 17 months</a:t>
            </a:r>
            <a:endParaRPr sz="2400">
              <a:solidFill>
                <a:srgbClr val="33006F"/>
              </a:solidFill>
            </a:endParaRPr>
          </a:p>
          <a:p>
            <a:pPr indent="-381000" lvl="0" marL="457200" rtl="0" algn="l">
              <a:lnSpc>
                <a:spcPct val="150000"/>
              </a:lnSpc>
              <a:spcBef>
                <a:spcPts val="0"/>
              </a:spcBef>
              <a:spcAft>
                <a:spcPts val="0"/>
              </a:spcAft>
              <a:buClr>
                <a:srgbClr val="33006F"/>
              </a:buClr>
              <a:buSzPts val="2400"/>
              <a:buChar char="●"/>
            </a:pPr>
            <a:r>
              <a:rPr lang="en-US" sz="2400">
                <a:solidFill>
                  <a:srgbClr val="33006F"/>
                </a:solidFill>
              </a:rPr>
              <a:t>Research at the intersection of climate change and social justice</a:t>
            </a:r>
            <a:endParaRPr sz="2400">
              <a:solidFill>
                <a:srgbClr val="33006F"/>
              </a:solidFill>
            </a:endParaRPr>
          </a:p>
          <a:p>
            <a:pPr indent="-381000" lvl="0" marL="457200" rtl="0" algn="l">
              <a:lnSpc>
                <a:spcPct val="150000"/>
              </a:lnSpc>
              <a:spcBef>
                <a:spcPts val="0"/>
              </a:spcBef>
              <a:spcAft>
                <a:spcPts val="0"/>
              </a:spcAft>
              <a:buClr>
                <a:srgbClr val="33006F"/>
              </a:buClr>
              <a:buSzPts val="2400"/>
              <a:buChar char="●"/>
            </a:pPr>
            <a:r>
              <a:rPr lang="en-US" sz="2400">
                <a:solidFill>
                  <a:srgbClr val="33006F"/>
                </a:solidFill>
              </a:rPr>
              <a:t>Generate equitable and actionable science and knowledge </a:t>
            </a:r>
            <a:endParaRPr sz="2400">
              <a:solidFill>
                <a:srgbClr val="33006F"/>
              </a:solidFill>
            </a:endParaRPr>
          </a:p>
          <a:p>
            <a:pPr indent="-381000" lvl="0" marL="457200" rtl="0" algn="l">
              <a:lnSpc>
                <a:spcPct val="150000"/>
              </a:lnSpc>
              <a:spcBef>
                <a:spcPts val="0"/>
              </a:spcBef>
              <a:spcAft>
                <a:spcPts val="0"/>
              </a:spcAft>
              <a:buClr>
                <a:srgbClr val="33006F"/>
              </a:buClr>
              <a:buSzPts val="2400"/>
              <a:buChar char="●"/>
            </a:pPr>
            <a:r>
              <a:rPr lang="en-US" sz="2400">
                <a:solidFill>
                  <a:srgbClr val="33006F"/>
                </a:solidFill>
              </a:rPr>
              <a:t>Co-creation and partnership between community and UW researchers</a:t>
            </a:r>
            <a:endParaRPr sz="2400">
              <a:solidFill>
                <a:srgbClr val="33006F"/>
              </a:solidFill>
            </a:endParaRPr>
          </a:p>
          <a:p>
            <a:pPr indent="-381000" lvl="0" marL="457200" rtl="0" algn="l">
              <a:lnSpc>
                <a:spcPct val="150000"/>
              </a:lnSpc>
              <a:spcBef>
                <a:spcPts val="0"/>
              </a:spcBef>
              <a:spcAft>
                <a:spcPts val="0"/>
              </a:spcAft>
              <a:buClr>
                <a:srgbClr val="33006F"/>
              </a:buClr>
              <a:buSzPts val="2400"/>
              <a:buChar char="●"/>
            </a:pPr>
            <a:r>
              <a:rPr lang="en-US" sz="2400">
                <a:solidFill>
                  <a:srgbClr val="33006F"/>
                </a:solidFill>
              </a:rPr>
              <a:t>Interdisciplinary collaboration</a:t>
            </a:r>
            <a:endParaRPr sz="2400">
              <a:solidFill>
                <a:srgbClr val="33006F"/>
              </a:solidFill>
            </a:endParaRPr>
          </a:p>
          <a:p>
            <a:pPr indent="-381000" lvl="0" marL="457200" rtl="0" algn="l">
              <a:lnSpc>
                <a:spcPct val="150000"/>
              </a:lnSpc>
              <a:spcBef>
                <a:spcPts val="0"/>
              </a:spcBef>
              <a:spcAft>
                <a:spcPts val="0"/>
              </a:spcAft>
              <a:buClr>
                <a:srgbClr val="33006F"/>
              </a:buClr>
              <a:buSzPts val="2400"/>
              <a:buChar char="●"/>
            </a:pPr>
            <a:r>
              <a:rPr lang="en-US" sz="2400">
                <a:solidFill>
                  <a:srgbClr val="33006F"/>
                </a:solidFill>
              </a:rPr>
              <a:t>Potential for growth of the project or partnership</a:t>
            </a:r>
            <a:r>
              <a:rPr lang="en-US" sz="2267">
                <a:solidFill>
                  <a:srgbClr val="33006F"/>
                </a:solidFill>
              </a:rPr>
              <a:t>  </a:t>
            </a:r>
            <a:endParaRPr>
              <a:solidFill>
                <a:srgbClr val="33006F"/>
              </a:solidFill>
            </a:endParaRPr>
          </a:p>
        </p:txBody>
      </p:sp>
      <p:sp>
        <p:nvSpPr>
          <p:cNvPr id="167" name="Google Shape;167;p25"/>
          <p:cNvSpPr txBox="1"/>
          <p:nvPr>
            <p:ph type="title"/>
          </p:nvPr>
        </p:nvSpPr>
        <p:spPr>
          <a:xfrm>
            <a:off x="613833" y="494164"/>
            <a:ext cx="10912883" cy="1325033"/>
          </a:xfrm>
          <a:prstGeom prst="rect">
            <a:avLst/>
          </a:prstGeom>
          <a:noFill/>
          <a:ln>
            <a:noFill/>
          </a:ln>
        </p:spPr>
        <p:txBody>
          <a:bodyPr anchorCtr="0" anchor="ctr" bIns="60925" lIns="121900" spcFirstLastPara="1" rIns="121900" wrap="square" tIns="60925">
            <a:noAutofit/>
          </a:bodyPr>
          <a:lstStyle/>
          <a:p>
            <a:pPr indent="0" lvl="0" marL="0" marR="0" rtl="0" algn="l">
              <a:lnSpc>
                <a:spcPct val="90000"/>
              </a:lnSpc>
              <a:spcBef>
                <a:spcPts val="0"/>
              </a:spcBef>
              <a:spcAft>
                <a:spcPts val="0"/>
              </a:spcAft>
              <a:buClr>
                <a:schemeClr val="dk1"/>
              </a:buClr>
              <a:buSzPts val="3000"/>
              <a:buFont typeface="Encode Sans Black"/>
              <a:buNone/>
            </a:pPr>
            <a:r>
              <a:rPr lang="en-US" sz="4400">
                <a:solidFill>
                  <a:srgbClr val="4B2E83"/>
                </a:solidFill>
              </a:rPr>
              <a:t>INNOVATION GRANTS PROGRAM</a:t>
            </a:r>
            <a:endParaRPr>
              <a:solidFill>
                <a:srgbClr val="33006F"/>
              </a:solidFill>
            </a:endParaRPr>
          </a:p>
        </p:txBody>
      </p:sp>
      <p:pic>
        <p:nvPicPr>
          <p:cNvPr id="168" name="Google Shape;168;p25"/>
          <p:cNvPicPr preferRelativeResize="0"/>
          <p:nvPr/>
        </p:nvPicPr>
        <p:blipFill rotWithShape="1">
          <a:blip r:embed="rId3">
            <a:alphaModFix/>
          </a:blip>
          <a:srcRect b="0" l="0" r="0" t="0"/>
          <a:stretch/>
        </p:blipFill>
        <p:spPr>
          <a:xfrm>
            <a:off x="9344549" y="6057713"/>
            <a:ext cx="2419350" cy="400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2021-09-29T19:33:56Z</dcterms:created>
  <dc:creator>Amy E Oakley</dc:creator>
</cp:coreProperties>
</file>