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763" r:id="rId2"/>
    <p:sldMasterId id="2147483789" r:id="rId3"/>
    <p:sldMasterId id="2147483803" r:id="rId4"/>
    <p:sldMasterId id="2147483810" r:id="rId5"/>
    <p:sldMasterId id="2147483817" r:id="rId6"/>
  </p:sldMasterIdLst>
  <p:notesMasterIdLst>
    <p:notesMasterId r:id="rId9"/>
  </p:notesMasterIdLst>
  <p:handoutMasterIdLst>
    <p:handoutMasterId r:id="rId10"/>
  </p:handoutMasterIdLst>
  <p:sldIdLst>
    <p:sldId id="316" r:id="rId7"/>
    <p:sldId id="311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6F"/>
    <a:srgbClr val="D34725"/>
    <a:srgbClr val="161925"/>
    <a:srgbClr val="212944"/>
    <a:srgbClr val="14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84" autoAdjust="0"/>
  </p:normalViewPr>
  <p:slideViewPr>
    <p:cSldViewPr snapToGrid="0" snapToObjects="1">
      <p:cViewPr varScale="1">
        <p:scale>
          <a:sx n="87" d="100"/>
          <a:sy n="87" d="100"/>
        </p:scale>
        <p:origin x="1548" y="8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877" y="7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4/24/2016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AC0A19-7E6D-4B8D-9013-7C7D284B8C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031" y="8838620"/>
            <a:ext cx="2584439" cy="344197"/>
          </a:xfrm>
          <a:prstGeom prst="rect">
            <a:avLst/>
          </a:prstGeom>
          <a:noFill/>
        </p:spPr>
        <p:txBody>
          <a:bodyPr wrap="none" lIns="93177" tIns="46589" rIns="93177" bIns="46589" rtlCol="0">
            <a:spAutoFit/>
          </a:bodyPr>
          <a:lstStyle/>
          <a:p>
            <a:r>
              <a:rPr lang="en-US" sz="800" dirty="0"/>
              <a:t>© Copyright 2016 University of Washington, Teibel, Inc. </a:t>
            </a:r>
          </a:p>
          <a:p>
            <a:r>
              <a:rPr lang="en-US" sz="800" dirty="0"/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124008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5C2317-FFD9-45AF-ABDA-0BF22510BA23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53A640-9D80-48BE-B112-0841E743E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058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9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shington.edu/brand/graphic-elements/font-download/" TargetMode="Externa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1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34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4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10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0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07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94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3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5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E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accent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2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77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E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accent6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10"/>
            <a:ext cx="1103781" cy="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34725"/>
                </a:solidFill>
                <a:latin typeface="Clear Sans Medium"/>
                <a:cs typeface="Clear Sans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lear Sans Medium"/>
                <a:cs typeface="Clear Sans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ear Sans Medium"/>
                <a:cs typeface="Clear Sans Medium"/>
              </a:defRPr>
            </a:lvl1pPr>
          </a:lstStyle>
          <a:p>
            <a:fld id="{29D89736-642F-504C-AC21-0FCBE5D2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624832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cap="all" baseline="0">
                <a:solidFill>
                  <a:schemeClr val="bg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3341302"/>
            <a:ext cx="1600200" cy="110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t="42936" r="21078" b="50553"/>
          <a:stretch/>
        </p:blipFill>
        <p:spPr>
          <a:xfrm>
            <a:off x="-42863" y="-28575"/>
            <a:ext cx="9186863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r="22954" b="90173"/>
          <a:stretch/>
        </p:blipFill>
        <p:spPr>
          <a:xfrm>
            <a:off x="-1313683" y="537882"/>
            <a:ext cx="10437362" cy="437478"/>
          </a:xfrm>
          <a:prstGeom prst="rect">
            <a:avLst/>
          </a:prstGeom>
        </p:spPr>
      </p:pic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cap="all" baseline="0">
                <a:solidFill>
                  <a:schemeClr val="accent6"/>
                </a:solidFill>
                <a:latin typeface="Uni Sans Regular" charset="0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Section header HERE</a:t>
            </a:r>
          </a:p>
          <a:p>
            <a:pPr lvl="0"/>
            <a:r>
              <a:rPr lang="en-US" dirty="0" err="1" smtClean="0"/>
              <a:t>Uni</a:t>
            </a:r>
            <a:r>
              <a:rPr lang="en-US" dirty="0" smtClean="0"/>
              <a:t> sans </a:t>
            </a:r>
          </a:p>
          <a:p>
            <a:pPr lvl="0"/>
            <a:r>
              <a:rPr lang="en-US" dirty="0" smtClean="0"/>
              <a:t>regular, 50 PT.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5015" y="6391823"/>
            <a:ext cx="2425295" cy="162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250"/>
            <a:ext cx="3391102" cy="4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27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accent6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3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bg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cap="all" baseline="0">
                <a:solidFill>
                  <a:schemeClr val="accent5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accent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20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 userDrawn="1"/>
        </p:nvSpPr>
        <p:spPr>
          <a:xfrm>
            <a:off x="516309" y="462950"/>
            <a:ext cx="8184662" cy="9919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0" cap="all" baseline="0" dirty="0" smtClean="0">
                <a:latin typeface="Encode Sans Normal Black" charset="0"/>
                <a:ea typeface="Encode Sans Normal Black" charset="0"/>
                <a:cs typeface="Encode Sans Normal Black" charset="0"/>
              </a:rPr>
              <a:t>Follow these instructions before using this template</a:t>
            </a:r>
            <a:endParaRPr lang="en-US" b="1" i="0" cap="all" baseline="0" dirty="0">
              <a:latin typeface="Encode Sans Normal Black" charset="0"/>
              <a:ea typeface="Encode Sans Normal Black" charset="0"/>
              <a:cs typeface="Encode Sans Normal Black" charset="0"/>
            </a:endParaRPr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503857" y="182816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§"/>
            </a:pPr>
            <a:r>
              <a:rPr lang="en-US" sz="2400" b="0" i="0" baseline="0" dirty="0" smtClean="0">
                <a:latin typeface="Uni Sans Regular" charset="0"/>
                <a:ea typeface="Uni Sans" charset="0"/>
                <a:cs typeface="Uni Sans" charset="0"/>
              </a:rPr>
              <a:t>You must download and install the UW Brand fonts: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b="1" i="0" dirty="0" smtClean="0">
                <a:latin typeface="Encode Sans Normal Black" charset="0"/>
                <a:ea typeface="Encode Sans Normal Black" charset="0"/>
                <a:cs typeface="Encode Sans Normal Black" charset="0"/>
              </a:rPr>
              <a:t>Encode Sans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b="0" i="0" baseline="0" dirty="0" err="1" smtClean="0">
                <a:latin typeface="Uni Sans Regular" charset="0"/>
                <a:ea typeface="Uni Sans" charset="0"/>
                <a:cs typeface="Uni Sans" charset="0"/>
              </a:rPr>
              <a:t>Uni</a:t>
            </a:r>
            <a:r>
              <a:rPr lang="en-US" sz="2000" b="0" i="0" baseline="0" dirty="0" smtClean="0">
                <a:latin typeface="Uni Sans Regular" charset="0"/>
                <a:ea typeface="Uni Sans" charset="0"/>
                <a:cs typeface="Uni Sans" charset="0"/>
              </a:rPr>
              <a:t> Sans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b="0" i="0" dirty="0" smtClean="0">
                <a:latin typeface="Open Sans" charset="0"/>
                <a:ea typeface="Open Sans" charset="0"/>
                <a:cs typeface="Open Sans" charset="0"/>
              </a:rPr>
              <a:t>Open Sans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baseline="0" dirty="0" smtClean="0">
                <a:latin typeface="Uni Sans Regular" charset="0"/>
                <a:ea typeface="Uni Sans" charset="0"/>
                <a:cs typeface="Uni Sans" charset="0"/>
              </a:rPr>
              <a:t>You can find these on their website here: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b="0" i="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2"/>
              </a:rPr>
              <a:t>https://www.washington.edu/brand/graphic-elements/font-download/</a:t>
            </a:r>
            <a:endParaRPr lang="en-US" sz="2000" b="0" i="0" dirty="0" smtClean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342900" lvl="0" indent="-285750">
              <a:buFont typeface="Wingdings" charset="2"/>
              <a:buChar char="§"/>
            </a:pPr>
            <a:r>
              <a:rPr lang="en-US" sz="2400" b="0" i="0" dirty="0" smtClean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To create a new slide, use</a:t>
            </a:r>
            <a:r>
              <a:rPr lang="en-US" sz="2400" b="0" i="0" baseline="0" dirty="0" smtClean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 the </a:t>
            </a:r>
            <a:r>
              <a:rPr lang="en-US" sz="2400" b="0" i="0" dirty="0" smtClean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drop</a:t>
            </a:r>
            <a:r>
              <a:rPr lang="en-US" sz="2400" b="0" i="0" baseline="0" dirty="0" smtClean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 down menu under</a:t>
            </a:r>
            <a:br>
              <a:rPr lang="en-US" sz="2400" b="0" i="0" baseline="0" dirty="0" smtClean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</a:br>
            <a:r>
              <a:rPr lang="en-US" sz="2400" b="0" i="0" baseline="0" dirty="0" smtClean="0">
                <a:solidFill>
                  <a:schemeClr val="tx1"/>
                </a:solidFill>
                <a:latin typeface="Uni Sans Light" charset="0"/>
                <a:ea typeface="Uni Sans Light" charset="0"/>
                <a:cs typeface="Uni Sans Light" charset="0"/>
              </a:rPr>
              <a:t>New Slide </a:t>
            </a:r>
            <a:r>
              <a:rPr lang="en-US" sz="2400" b="0" i="0" baseline="0" dirty="0" smtClean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and select which template you’d like to use </a:t>
            </a:r>
            <a:br>
              <a:rPr lang="en-US" sz="2400" b="0" i="0" baseline="0" dirty="0" smtClean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</a:br>
            <a:r>
              <a:rPr lang="en-US" sz="2400" b="0" i="0" baseline="0" dirty="0" smtClean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(choose from UW/TAP, P&amp;M, OE)</a:t>
            </a:r>
          </a:p>
          <a:p>
            <a:pPr marL="342900" lvl="0" indent="-285750">
              <a:buFont typeface="Wingdings" charset="2"/>
              <a:buChar char="§"/>
            </a:pPr>
            <a:r>
              <a:rPr lang="en-US" sz="2400" b="0" i="0" baseline="0" dirty="0" smtClean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Delete this slide</a:t>
            </a:r>
            <a:endParaRPr lang="en-US" sz="2400" b="0" i="0" dirty="0">
              <a:solidFill>
                <a:schemeClr val="tx1"/>
              </a:solidFill>
              <a:latin typeface="Uni Sans Regular" charset="0"/>
              <a:ea typeface="Uni Sans" charset="0"/>
              <a:cs typeface="Uni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53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289" y="5686764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1316903"/>
            <a:ext cx="2425295" cy="162965"/>
          </a:xfrm>
          <a:prstGeom prst="rect">
            <a:avLst/>
          </a:prstGeom>
        </p:spPr>
      </p:pic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t="2698" r="21397" b="93348"/>
          <a:stretch/>
        </p:blipFill>
        <p:spPr>
          <a:xfrm>
            <a:off x="-7495" y="0"/>
            <a:ext cx="9158990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35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W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5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cap="all" baseline="0">
                <a:solidFill>
                  <a:schemeClr val="bg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716352"/>
            <a:ext cx="1600200" cy="139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78987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9" name="Picture 8" descr="AngleBackground_gold_RGB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4510" r="21984" b="93348"/>
          <a:stretch/>
        </p:blipFill>
        <p:spPr>
          <a:xfrm>
            <a:off x="-7495" y="0"/>
            <a:ext cx="9166485" cy="259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37" y="6556216"/>
            <a:ext cx="2073469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40"/>
            <a:ext cx="8197114" cy="311786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cap="all" baseline="0">
                <a:solidFill>
                  <a:schemeClr val="accent5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4510" r="21984" b="93348"/>
          <a:stretch/>
        </p:blipFill>
        <p:spPr>
          <a:xfrm>
            <a:off x="-7495" y="0"/>
            <a:ext cx="9166485" cy="259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37" y="6556216"/>
            <a:ext cx="2073469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2944"/>
                </a:solidFill>
                <a:latin typeface="Clear Sans Medium"/>
                <a:cs typeface="Clear Sans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lear Sans Medium"/>
                <a:cs typeface="Clear Sans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ear Sans Medium"/>
                <a:cs typeface="Clear Sans Medium"/>
              </a:defRPr>
            </a:lvl1pPr>
          </a:lstStyle>
          <a:p>
            <a:fld id="{29D89736-642F-504C-AC21-0FCBE5D2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78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 descr="AngleBackground_gold_RGB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4510" r="21984" b="93348"/>
          <a:stretch/>
        </p:blipFill>
        <p:spPr>
          <a:xfrm>
            <a:off x="-7495" y="0"/>
            <a:ext cx="9166485" cy="259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37" y="6556216"/>
            <a:ext cx="2073469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8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624832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cap="all" baseline="0">
                <a:solidFill>
                  <a:schemeClr val="bg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4266588"/>
            <a:ext cx="1600200" cy="110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t="42936" r="21078" b="50553"/>
          <a:stretch/>
        </p:blipFill>
        <p:spPr>
          <a:xfrm>
            <a:off x="-42863" y="-28575"/>
            <a:ext cx="9186863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26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r="22954" b="90173"/>
          <a:stretch/>
        </p:blipFill>
        <p:spPr>
          <a:xfrm>
            <a:off x="-1313683" y="537882"/>
            <a:ext cx="10437362" cy="437478"/>
          </a:xfrm>
          <a:prstGeom prst="rect">
            <a:avLst/>
          </a:prstGeom>
        </p:spPr>
      </p:pic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cap="all" baseline="0">
                <a:solidFill>
                  <a:schemeClr val="accent6"/>
                </a:solidFill>
                <a:latin typeface="Uni Sans Regular" charset="0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Section header HERE</a:t>
            </a:r>
          </a:p>
          <a:p>
            <a:pPr lvl="0"/>
            <a:r>
              <a:rPr lang="en-US" dirty="0" err="1" smtClean="0"/>
              <a:t>Uni</a:t>
            </a:r>
            <a:r>
              <a:rPr lang="en-US" dirty="0" smtClean="0"/>
              <a:t> sans </a:t>
            </a:r>
          </a:p>
          <a:p>
            <a:pPr lvl="0"/>
            <a:r>
              <a:rPr lang="en-US" dirty="0" smtClean="0"/>
              <a:t>regular, 50 PT.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250"/>
            <a:ext cx="3391102" cy="449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3246" y="6456793"/>
            <a:ext cx="6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D476F8-00E2-457E-ACCF-68BF4C94B58D}" type="slidenum">
              <a:rPr lang="en-US" smtClean="0">
                <a:solidFill>
                  <a:schemeClr val="accent3">
                    <a:lumMod val="50000"/>
                  </a:schemeClr>
                </a:solidFill>
              </a:rPr>
              <a:t>‹#›</a:t>
            </a:fld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69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75564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rgbClr val="917B4C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3246" y="6456793"/>
            <a:ext cx="6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D476F8-00E2-457E-ACCF-68BF4C94B58D}" type="slidenum">
              <a:rPr lang="en-US" smtClean="0">
                <a:solidFill>
                  <a:schemeClr val="accent3">
                    <a:lumMod val="50000"/>
                  </a:schemeClr>
                </a:solidFill>
              </a:rPr>
              <a:t>‹#›</a:t>
            </a:fld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548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bg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cap="all" baseline="0">
                <a:solidFill>
                  <a:schemeClr val="accent5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accent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92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517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70"/>
            </a:lvl1pPr>
            <a:lvl2pPr marL="394432" indent="0" algn="ctr">
              <a:buNone/>
              <a:defRPr sz="1725"/>
            </a:lvl2pPr>
            <a:lvl3pPr marL="788864" indent="0" algn="ctr">
              <a:buNone/>
              <a:defRPr sz="1553"/>
            </a:lvl3pPr>
            <a:lvl4pPr marL="1183297" indent="0" algn="ctr">
              <a:buNone/>
              <a:defRPr sz="1381"/>
            </a:lvl4pPr>
            <a:lvl5pPr marL="1577729" indent="0" algn="ctr">
              <a:buNone/>
              <a:defRPr sz="1381"/>
            </a:lvl5pPr>
            <a:lvl6pPr marL="1972162" indent="0" algn="ctr">
              <a:buNone/>
              <a:defRPr sz="1381"/>
            </a:lvl6pPr>
            <a:lvl7pPr marL="2366594" indent="0" algn="ctr">
              <a:buNone/>
              <a:defRPr sz="1381"/>
            </a:lvl7pPr>
            <a:lvl8pPr marL="2761027" indent="0" algn="ctr">
              <a:buNone/>
              <a:defRPr sz="1381"/>
            </a:lvl8pPr>
            <a:lvl9pPr marL="3155459" indent="0" algn="ctr">
              <a:buNone/>
              <a:defRPr sz="138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3246" y="6456793"/>
            <a:ext cx="6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D476F8-00E2-457E-ACCF-68BF4C94B58D}" type="slidenum">
              <a:rPr lang="en-US" smtClean="0">
                <a:solidFill>
                  <a:schemeClr val="accent3">
                    <a:lumMod val="50000"/>
                  </a:schemeClr>
                </a:solidFill>
              </a:rPr>
              <a:t>‹#›</a:t>
            </a:fld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6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W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270374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charset="2"/>
              <a:buChar char="§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 marL="557213" indent="-214313">
              <a:buFont typeface="Wingdings" charset="2"/>
              <a:buChar char="§"/>
              <a:defRPr sz="15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857250" indent="-171450">
              <a:buSzPct val="100000"/>
              <a:buFont typeface="Wingdings" charset="2"/>
              <a:buChar char="§"/>
              <a:defRPr sz="135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 marL="1200150" indent="-171450">
              <a:buFont typeface="Wingdings" charset="2"/>
              <a:buChar char="§"/>
              <a:defRPr sz="12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1543050" indent="-171450">
              <a:buFont typeface="Wingdings" charset="2"/>
              <a:buChar char="§"/>
              <a:defRPr sz="105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75564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rgbClr val="917B4C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3246" y="6456793"/>
            <a:ext cx="6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D476F8-00E2-457E-ACCF-68BF4C94B58D}" type="slidenum">
              <a:rPr lang="en-US" smtClean="0">
                <a:solidFill>
                  <a:schemeClr val="accent3">
                    <a:lumMod val="50000"/>
                  </a:schemeClr>
                </a:solidFill>
              </a:rPr>
              <a:t>‹#›</a:t>
            </a:fld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2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C845-0BFD-4A4F-8E54-E908D31374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3246" y="6456793"/>
            <a:ext cx="6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D476F8-00E2-457E-ACCF-68BF4C94B58D}" type="slidenum">
              <a:rPr lang="en-US" smtClean="0">
                <a:solidFill>
                  <a:schemeClr val="accent3">
                    <a:lumMod val="50000"/>
                  </a:schemeClr>
                </a:solidFill>
              </a:rPr>
              <a:t>‹#›</a:t>
            </a:fld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19050" y="0"/>
            <a:ext cx="9162288" cy="609565"/>
          </a:xfrm>
          <a:prstGeom prst="rect">
            <a:avLst/>
          </a:prstGeom>
          <a:solidFill>
            <a:srgbClr val="33006F"/>
          </a:solidFill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accent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609725"/>
            <a:ext cx="8197114" cy="4520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 descr="AngleBackground_gold_RGB.png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276" r="20731" b="93348"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59" y="6553199"/>
            <a:ext cx="2191516" cy="2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E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accent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6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7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0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6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Clients%208/WACUBO/WACUBO_2016/Speaker%20Slide%20Template/Art%20for%20SpeakerSlides/WACUBO_SpeakerPPHead.jpg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"/><Relationship Id="rId5" Type="http://schemas.openxmlformats.org/officeDocument/2006/relationships/theme" Target="../theme/theme2.xml"/><Relationship Id="rId10" Type="http://schemas.openxmlformats.org/officeDocument/2006/relationships/image" Target="file://localhost/Volumes/Clients%208/WACUBO/WACUBO_2016/Logo/Final%20Logo/WACUBOLogo2016/WACUBO%20Logo%202016.jpg" TargetMode="Externa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5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43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9736-642F-504C-AC21-0FCBE5D21A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WACUBO LOGO StationeryGREY-Large.tif"/>
          <p:cNvPicPr>
            <a:picLocks noChangeAspect="1"/>
          </p:cNvPicPr>
          <p:nvPr userDrawn="1"/>
        </p:nvPicPr>
        <p:blipFill rotWithShape="1">
          <a:blip r:embed="rId6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55"/>
          <a:stretch/>
        </p:blipFill>
        <p:spPr>
          <a:xfrm>
            <a:off x="6917764" y="5928149"/>
            <a:ext cx="2125651" cy="929851"/>
          </a:xfrm>
          <a:prstGeom prst="rect">
            <a:avLst/>
          </a:prstGeom>
        </p:spPr>
      </p:pic>
      <p:pic>
        <p:nvPicPr>
          <p:cNvPr id="3" name="WACUBO_SpeakerPPHead.jpg" descr="/Volumes/Clients 8/WACUBO/WACUBO_2016/Speaker Slide Template/Art for SpeakerSlides/WACUBO_SpeakerPPHead.jp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77440"/>
          </a:xfrm>
          <a:prstGeom prst="rect">
            <a:avLst/>
          </a:prstGeom>
        </p:spPr>
      </p:pic>
      <p:pic>
        <p:nvPicPr>
          <p:cNvPr id="2" name="WACUBO Logo 2016.jpg" descr="/Volumes/Clients 8/WACUBO/WACUBO_2016/Logo/Final Logo/WACUBOLogo2016/WACUBO Logo 2016.jpg"/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4" y="152615"/>
            <a:ext cx="849730" cy="10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7" r:id="rId2"/>
    <p:sldLayoutId id="2147483786" r:id="rId3"/>
    <p:sldLayoutId id="214748378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1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9" r:id="rId13"/>
    <p:sldLayoutId id="214748380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59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5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0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90" y="6425407"/>
            <a:ext cx="2391549" cy="32438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9293" y="438019"/>
            <a:ext cx="8184662" cy="38963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Strategy map template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256" y="1037118"/>
            <a:ext cx="2966743" cy="1187651"/>
            <a:chOff x="1708326" y="5676763"/>
            <a:chExt cx="3737195" cy="1030244"/>
          </a:xfrm>
        </p:grpSpPr>
        <p:sp>
          <p:nvSpPr>
            <p:cNvPr id="5" name="Rectangle 8"/>
            <p:cNvSpPr>
              <a:spLocks noChangeAspect="1" noChangeArrowheads="1"/>
            </p:cNvSpPr>
            <p:nvPr/>
          </p:nvSpPr>
          <p:spPr bwMode="auto">
            <a:xfrm>
              <a:off x="1708326" y="5676763"/>
              <a:ext cx="3737195" cy="371150"/>
            </a:xfrm>
            <a:prstGeom prst="trapezoid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 lIns="81259" tIns="40630" rIns="81259" bIns="40630"/>
            <a:lstStyle/>
            <a:p>
              <a:pPr marL="0" marR="0" lvl="0" indent="0" algn="ctr" defTabSz="812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Uni Sans" charset="0"/>
                  <a:cs typeface="Uni Sans" charset="0"/>
                </a:rPr>
                <a:t>Vision – aspire to be</a:t>
              </a:r>
              <a:endPara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Uni Sans" charset="0"/>
                <a:cs typeface="Uni Sans" charset="0"/>
              </a:endParaRPr>
            </a:p>
          </p:txBody>
        </p:sp>
        <p:sp>
          <p:nvSpPr>
            <p:cNvPr id="6" name="Flowchart: Terminator 62"/>
            <p:cNvSpPr/>
            <p:nvPr/>
          </p:nvSpPr>
          <p:spPr>
            <a:xfrm>
              <a:off x="1723881" y="6044899"/>
              <a:ext cx="3696104" cy="662108"/>
            </a:xfrm>
            <a:prstGeom prst="rect">
              <a:avLst/>
            </a:prstGeom>
            <a:noFill/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259" tIns="40630" rIns="81259" bIns="40630" rtlCol="0" anchor="ctr"/>
            <a:lstStyle/>
            <a:p>
              <a:pPr marL="0" marR="0" lvl="0" indent="0" algn="ctr" defTabSz="812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Open Sans" charset="0"/>
                  <a:cs typeface="Open Sans" charset="0"/>
                </a:rPr>
                <a:t> 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" charset="0"/>
                <a:cs typeface="Open Sans" charset="0"/>
              </a:endParaRPr>
            </a:p>
          </p:txBody>
        </p:sp>
      </p:grpSp>
      <p:sp>
        <p:nvSpPr>
          <p:cNvPr id="15" name="Flowchart: Terminator 17"/>
          <p:cNvSpPr/>
          <p:nvPr/>
        </p:nvSpPr>
        <p:spPr>
          <a:xfrm>
            <a:off x="6197842" y="1467573"/>
            <a:ext cx="2824888" cy="776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59" tIns="40630" rIns="81259" bIns="40630" numCol="2" rtlCol="0" anchor="t"/>
          <a:lstStyle/>
          <a:p>
            <a:pPr marL="103017" marR="0" lvl="0" indent="0" algn="l" defTabSz="8126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Open Sans" charset="0"/>
              <a:cs typeface="Open Sans" charset="0"/>
            </a:endParaRPr>
          </a:p>
        </p:txBody>
      </p:sp>
      <p:sp>
        <p:nvSpPr>
          <p:cNvPr id="76" name="TextBox 75"/>
          <p:cNvSpPr txBox="1">
            <a:spLocks noChangeAspect="1"/>
          </p:cNvSpPr>
          <p:nvPr/>
        </p:nvSpPr>
        <p:spPr>
          <a:xfrm>
            <a:off x="184044" y="2819400"/>
            <a:ext cx="2072555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0" name="TextBox 79"/>
          <p:cNvSpPr txBox="1">
            <a:spLocks noChangeAspect="1"/>
          </p:cNvSpPr>
          <p:nvPr/>
        </p:nvSpPr>
        <p:spPr>
          <a:xfrm>
            <a:off x="174895" y="3815439"/>
            <a:ext cx="2081704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1" name="TextBox 80"/>
          <p:cNvSpPr txBox="1">
            <a:spLocks noChangeAspect="1"/>
          </p:cNvSpPr>
          <p:nvPr/>
        </p:nvSpPr>
        <p:spPr>
          <a:xfrm>
            <a:off x="178973" y="4822368"/>
            <a:ext cx="2077278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2" name="TextBox 81"/>
          <p:cNvSpPr txBox="1">
            <a:spLocks noChangeAspect="1"/>
          </p:cNvSpPr>
          <p:nvPr/>
        </p:nvSpPr>
        <p:spPr>
          <a:xfrm>
            <a:off x="168178" y="5829297"/>
            <a:ext cx="2085800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3" name="TextBox 82"/>
          <p:cNvSpPr txBox="1">
            <a:spLocks noChangeAspect="1"/>
          </p:cNvSpPr>
          <p:nvPr/>
        </p:nvSpPr>
        <p:spPr>
          <a:xfrm>
            <a:off x="4720519" y="2802236"/>
            <a:ext cx="2095608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4" name="TextBox 83"/>
          <p:cNvSpPr txBox="1">
            <a:spLocks noChangeAspect="1"/>
          </p:cNvSpPr>
          <p:nvPr/>
        </p:nvSpPr>
        <p:spPr>
          <a:xfrm>
            <a:off x="4720519" y="3815439"/>
            <a:ext cx="2095608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5" name="TextBox 84"/>
          <p:cNvSpPr txBox="1">
            <a:spLocks noChangeAspect="1"/>
          </p:cNvSpPr>
          <p:nvPr/>
        </p:nvSpPr>
        <p:spPr>
          <a:xfrm>
            <a:off x="4734009" y="4822368"/>
            <a:ext cx="2082117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6" name="TextBox 85"/>
          <p:cNvSpPr txBox="1">
            <a:spLocks noChangeAspect="1"/>
          </p:cNvSpPr>
          <p:nvPr/>
        </p:nvSpPr>
        <p:spPr>
          <a:xfrm>
            <a:off x="4734009" y="5829297"/>
            <a:ext cx="2082117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3102215" y="1037118"/>
            <a:ext cx="2966743" cy="1187651"/>
            <a:chOff x="1708326" y="5676763"/>
            <a:chExt cx="3737195" cy="1030244"/>
          </a:xfrm>
        </p:grpSpPr>
        <p:sp>
          <p:nvSpPr>
            <p:cNvPr id="138" name="Rectangle 8"/>
            <p:cNvSpPr>
              <a:spLocks noChangeAspect="1" noChangeArrowheads="1"/>
            </p:cNvSpPr>
            <p:nvPr/>
          </p:nvSpPr>
          <p:spPr bwMode="auto">
            <a:xfrm>
              <a:off x="1708326" y="5676763"/>
              <a:ext cx="3737195" cy="371150"/>
            </a:xfrm>
            <a:prstGeom prst="trapezoid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 lIns="81259" tIns="40630" rIns="81259" bIns="40630"/>
            <a:lstStyle/>
            <a:p>
              <a:pPr marL="0" marR="0" lvl="0" indent="0" algn="ctr" defTabSz="812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Uni Sans" charset="0"/>
                  <a:cs typeface="Uni Sans" charset="0"/>
                </a:rPr>
                <a:t>Mission – what we do</a:t>
              </a:r>
              <a:endPara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Uni Sans" charset="0"/>
                <a:cs typeface="Uni Sans" charset="0"/>
              </a:endParaRPr>
            </a:p>
          </p:txBody>
        </p:sp>
        <p:sp>
          <p:nvSpPr>
            <p:cNvPr id="139" name="Flowchart: Terminator 62"/>
            <p:cNvSpPr/>
            <p:nvPr/>
          </p:nvSpPr>
          <p:spPr>
            <a:xfrm>
              <a:off x="1723881" y="6044899"/>
              <a:ext cx="3696104" cy="662108"/>
            </a:xfrm>
            <a:prstGeom prst="rect">
              <a:avLst/>
            </a:prstGeom>
            <a:noFill/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259" tIns="40630" rIns="81259" bIns="40630" rtlCol="0" anchor="ctr"/>
            <a:lstStyle/>
            <a:p>
              <a:pPr marL="0" marR="0" lvl="0" indent="0" algn="ctr" defTabSz="812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Open Sans" charset="0"/>
                  <a:cs typeface="Open Sans" charset="0"/>
                </a:rPr>
                <a:t> 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6124768" y="1035348"/>
            <a:ext cx="2966743" cy="1187651"/>
            <a:chOff x="1708326" y="5676763"/>
            <a:chExt cx="3737195" cy="1030244"/>
          </a:xfrm>
        </p:grpSpPr>
        <p:sp>
          <p:nvSpPr>
            <p:cNvPr id="141" name="Rectangle 8"/>
            <p:cNvSpPr>
              <a:spLocks noChangeAspect="1" noChangeArrowheads="1"/>
            </p:cNvSpPr>
            <p:nvPr/>
          </p:nvSpPr>
          <p:spPr bwMode="auto">
            <a:xfrm>
              <a:off x="1708326" y="5676763"/>
              <a:ext cx="3737195" cy="371150"/>
            </a:xfrm>
            <a:prstGeom prst="trapezoid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 lIns="81259" tIns="40630" rIns="81259" bIns="40630"/>
            <a:lstStyle/>
            <a:p>
              <a:pPr marL="0" marR="0" lvl="0" indent="0" algn="ctr" defTabSz="812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Uni Sans" charset="0"/>
                  <a:cs typeface="Uni Sans" charset="0"/>
                </a:rPr>
                <a:t>values</a:t>
              </a:r>
              <a:endPara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Uni Sans" charset="0"/>
                <a:cs typeface="Uni Sans" charset="0"/>
              </a:endParaRPr>
            </a:p>
          </p:txBody>
        </p:sp>
        <p:sp>
          <p:nvSpPr>
            <p:cNvPr id="142" name="Flowchart: Terminator 62"/>
            <p:cNvSpPr/>
            <p:nvPr/>
          </p:nvSpPr>
          <p:spPr>
            <a:xfrm>
              <a:off x="1723881" y="6044899"/>
              <a:ext cx="3696104" cy="662108"/>
            </a:xfrm>
            <a:prstGeom prst="rect">
              <a:avLst/>
            </a:prstGeom>
            <a:noFill/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259" tIns="40630" rIns="81259" bIns="40630" rtlCol="0" anchor="ctr"/>
            <a:lstStyle/>
            <a:p>
              <a:pPr marL="0" marR="0" lvl="0" indent="0" algn="ctr" defTabSz="812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/>
                  <a:ea typeface="Open Sans" charset="0"/>
                  <a:cs typeface="Open Sans" charset="0"/>
                </a:rPr>
                <a:t> 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" charset="0"/>
                <a:cs typeface="Open Sans" charset="0"/>
              </a:endParaRPr>
            </a:p>
          </p:txBody>
        </p:sp>
      </p:grpSp>
      <p:sp>
        <p:nvSpPr>
          <p:cNvPr id="143" name="TextBox 142"/>
          <p:cNvSpPr txBox="1">
            <a:spLocks noChangeAspect="1"/>
          </p:cNvSpPr>
          <p:nvPr/>
        </p:nvSpPr>
        <p:spPr>
          <a:xfrm>
            <a:off x="2436243" y="2802236"/>
            <a:ext cx="2160844" cy="926013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4" name="TextBox 143"/>
          <p:cNvSpPr txBox="1">
            <a:spLocks noChangeAspect="1"/>
          </p:cNvSpPr>
          <p:nvPr/>
        </p:nvSpPr>
        <p:spPr>
          <a:xfrm>
            <a:off x="2436243" y="3809333"/>
            <a:ext cx="2160844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5" name="TextBox 144"/>
          <p:cNvSpPr txBox="1">
            <a:spLocks noChangeAspect="1"/>
          </p:cNvSpPr>
          <p:nvPr/>
        </p:nvSpPr>
        <p:spPr>
          <a:xfrm>
            <a:off x="2436243" y="4820857"/>
            <a:ext cx="2160844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6" name="TextBox 145"/>
          <p:cNvSpPr txBox="1">
            <a:spLocks noChangeAspect="1"/>
          </p:cNvSpPr>
          <p:nvPr/>
        </p:nvSpPr>
        <p:spPr>
          <a:xfrm>
            <a:off x="2436244" y="5835393"/>
            <a:ext cx="2160844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7" name="TextBox 146"/>
          <p:cNvSpPr txBox="1">
            <a:spLocks noChangeAspect="1"/>
          </p:cNvSpPr>
          <p:nvPr/>
        </p:nvSpPr>
        <p:spPr>
          <a:xfrm>
            <a:off x="6936178" y="2813849"/>
            <a:ext cx="2086551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8" name="TextBox 147"/>
          <p:cNvSpPr txBox="1">
            <a:spLocks noChangeAspect="1"/>
          </p:cNvSpPr>
          <p:nvPr/>
        </p:nvSpPr>
        <p:spPr>
          <a:xfrm>
            <a:off x="6936179" y="3809333"/>
            <a:ext cx="2086550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9" name="TextBox 148"/>
          <p:cNvSpPr txBox="1">
            <a:spLocks noChangeAspect="1"/>
          </p:cNvSpPr>
          <p:nvPr/>
        </p:nvSpPr>
        <p:spPr>
          <a:xfrm>
            <a:off x="6936179" y="4822559"/>
            <a:ext cx="2086550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0" name="TextBox 149"/>
          <p:cNvSpPr txBox="1">
            <a:spLocks noChangeAspect="1"/>
          </p:cNvSpPr>
          <p:nvPr/>
        </p:nvSpPr>
        <p:spPr>
          <a:xfrm>
            <a:off x="6936179" y="5829297"/>
            <a:ext cx="2086550" cy="914400"/>
          </a:xfrm>
          <a:prstGeom prst="rect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1256" y="2323603"/>
            <a:ext cx="2336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CUSTOMER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342645" y="2244562"/>
            <a:ext cx="229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ORGANIZATIONAL EFFECTIVENESS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619654" y="2248756"/>
            <a:ext cx="247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STAFF/ORGANIZATIONAL CAPACITY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046765" y="2303921"/>
            <a:ext cx="192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81256" y="1467572"/>
            <a:ext cx="2946471" cy="7727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xxx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3103809" y="1443910"/>
            <a:ext cx="2940845" cy="7727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xxx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128757" y="1465467"/>
            <a:ext cx="2946471" cy="7727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8D9DA">
                    <a:lumMod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xxx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D8D9DA">
                  <a:lumMod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45" y="628547"/>
            <a:ext cx="8948081" cy="5926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77" y="6393350"/>
            <a:ext cx="2391549" cy="3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zational Excellence Templat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rategy Planning Through Implementation.potx" id="{893EBCB7-A852-4154-8690-ACFBB0845A8D}" vid="{062A28D4-A825-4F31-AB15-02E6DEA42522}"/>
    </a:ext>
  </a:extLst>
</a:theme>
</file>

<file path=ppt/theme/theme5.xml><?xml version="1.0" encoding="utf-8"?>
<a:theme xmlns:a="http://schemas.openxmlformats.org/drawingml/2006/main" name="General UW Templat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65B524B1-D62D-114E-A7E5-AC4B32307A74}" vid="{195BFD04-64AD-1840-960E-64C4FB30634C}"/>
    </a:ext>
  </a:extLst>
</a:theme>
</file>

<file path=ppt/theme/theme6.xml><?xml version="1.0" encoding="utf-8"?>
<a:theme xmlns:a="http://schemas.openxmlformats.org/drawingml/2006/main" name="1_Organizational Excellence Template">
  <a:themeElements>
    <a:clrScheme name="Custom 19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9D7A27"/>
      </a:hlink>
      <a:folHlink>
        <a:srgbClr val="9D7A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rategy Planning Through Implementation.potx" id="{893EBCB7-A852-4154-8690-ACFBB0845A8D}" vid="{062A28D4-A825-4F31-AB15-02E6DEA4252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7338</TotalTime>
  <Words>28</Words>
  <Application>Microsoft Office PowerPoint</Application>
  <PresentationFormat>On-screen Show (4:3)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20" baseType="lpstr">
      <vt:lpstr>Arial</vt:lpstr>
      <vt:lpstr>Calibri</vt:lpstr>
      <vt:lpstr>Calibri Light</vt:lpstr>
      <vt:lpstr>Clear Sans Medium</vt:lpstr>
      <vt:lpstr>Encode Sans Normal Black</vt:lpstr>
      <vt:lpstr>Lucida Grande</vt:lpstr>
      <vt:lpstr>Open Sans</vt:lpstr>
      <vt:lpstr>Open Sans Light</vt:lpstr>
      <vt:lpstr>Uni Sans</vt:lpstr>
      <vt:lpstr>Uni Sans Light</vt:lpstr>
      <vt:lpstr>Uni Sans Regular</vt:lpstr>
      <vt:lpstr>Wingdings</vt:lpstr>
      <vt:lpstr>1_Custom Design</vt:lpstr>
      <vt:lpstr>2_Custom Design</vt:lpstr>
      <vt:lpstr>1_Office Theme</vt:lpstr>
      <vt:lpstr>Organizational Excellence Template</vt:lpstr>
      <vt:lpstr>General UW Template</vt:lpstr>
      <vt:lpstr>1_Organizational Excellence Template</vt:lpstr>
      <vt:lpstr>PowerPoint Presentation</vt:lpstr>
      <vt:lpstr>PowerPoint Presentation</vt:lpstr>
    </vt:vector>
  </TitlesOfParts>
  <Company>Visual Antics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Scott</dc:creator>
  <cp:lastModifiedBy>Elise Glassman</cp:lastModifiedBy>
  <cp:revision>85</cp:revision>
  <cp:lastPrinted>2016-09-12T19:03:41Z</cp:lastPrinted>
  <dcterms:created xsi:type="dcterms:W3CDTF">2014-11-13T18:39:43Z</dcterms:created>
  <dcterms:modified xsi:type="dcterms:W3CDTF">2016-09-19T19:57:59Z</dcterms:modified>
</cp:coreProperties>
</file>