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4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69C04-4619-4FF2-8B1D-93B6CC082CC1}" type="datetimeFigureOut">
              <a:rPr lang="en-US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29D0E-E027-47DE-85AD-2B44A3BEAE1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5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29D0E-E027-47DE-85AD-2B44A3BEAE17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77800"/>
            <a:ext cx="7315200" cy="3556000"/>
          </a:xfrm>
          <a:noFill/>
          <a:ln>
            <a:noFill/>
          </a:ln>
        </p:spPr>
        <p:txBody>
          <a:bodyPr/>
          <a:lstStyle>
            <a:lvl1pPr algn="l">
              <a:buFont typeface="Arial" pitchFamily="34" charset="0"/>
              <a:buNone/>
              <a:defRPr b="1" cap="none" spc="0">
                <a:ln w="18415" cmpd="sng">
                  <a:noFill/>
                  <a:prstDash val="solid"/>
                </a:ln>
                <a:solidFill>
                  <a:srgbClr val="D9176E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733800"/>
            <a:ext cx="7315200" cy="26416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492878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6BFB7495-3956-634D-A09F-623273B2A110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77000"/>
            <a:ext cx="5181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60870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738CB7AA-3A26-0D48-9B71-97BEAB336CBE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4" name="Picture 3" descr="windowGraphicsV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86" y="0"/>
            <a:ext cx="990714" cy="6858000"/>
          </a:xfrm>
          <a:prstGeom prst="rect">
            <a:avLst/>
          </a:prstGeom>
        </p:spPr>
      </p:pic>
      <p:pic>
        <p:nvPicPr>
          <p:cNvPr id="8" name="Picture 7" descr="Logo_MtngTheme_BLU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937000"/>
            <a:ext cx="1337586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1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7627B7-CB43-BB49-BFB3-AD7DC4DE81B1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9E608-1CF3-1D4E-B755-A67386181B5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5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57B62-B1D6-004B-B8EC-D3A8DCC84FF2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09C63-F749-6745-A4F4-325FEF23AE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930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1E0898-5AEF-C047-A9E4-CD3B3C7787D3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F943B-9288-B64B-9788-0431E77AB42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97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51520" y="908720"/>
            <a:ext cx="8066088" cy="360040"/>
          </a:xfrm>
        </p:spPr>
        <p:txBody>
          <a:bodyPr anchor="t">
            <a:noAutofit/>
          </a:bodyPr>
          <a:lstStyle>
            <a:lvl1pPr>
              <a:defRPr sz="2100">
                <a:solidFill>
                  <a:srgbClr val="FF0000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Master subtitle</a:t>
            </a:r>
            <a:endParaRPr lang="nl-NL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nl-NL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961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E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18654" y="223007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chemeClr val="bg1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6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accent4">
                    <a:lumMod val="25000"/>
                  </a:schemeClr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707" y="1361550"/>
            <a:ext cx="1103781" cy="7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10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4467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W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8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cap="all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6"/>
            <a:ext cx="8196210" cy="3701376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1pPr>
            <a:lvl2pPr marL="742950" indent="-285750">
              <a:buFont typeface="Wingdings" charset="2"/>
              <a:buChar char="§"/>
              <a:defRPr sz="20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Wingdings" charset="2"/>
              <a:buChar char="§"/>
              <a:defRPr sz="18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3pPr>
            <a:lvl4pPr marL="1600200" indent="-228600">
              <a:buFont typeface="Wingdings" charset="2"/>
              <a:buChar char="§"/>
              <a:defRPr sz="16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4pPr>
            <a:lvl5pPr marL="2057400" indent="-228600">
              <a:buFont typeface="Wingdings" charset="2"/>
              <a:buChar char="§"/>
              <a:defRPr sz="1400" b="0" i="0" baseline="0">
                <a:solidFill>
                  <a:schemeClr val="accent4">
                    <a:lumMod val="10000"/>
                  </a:schemeClr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9" name="Picture 8" descr="AngleBackground_gold_RGB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6" t="4510" r="21984" b="93348"/>
          <a:stretch/>
        </p:blipFill>
        <p:spPr>
          <a:xfrm>
            <a:off x="-7495" y="0"/>
            <a:ext cx="9166485" cy="2598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038" y="6556218"/>
            <a:ext cx="2073469" cy="16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33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1" y="1988840"/>
            <a:ext cx="3600400" cy="72008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691680" y="2924944"/>
            <a:ext cx="5905500" cy="3384550"/>
          </a:xfrm>
        </p:spPr>
        <p:txBody>
          <a:bodyPr/>
          <a:lstStyle>
            <a:lvl1pPr>
              <a:defRPr sz="3600" spc="-150">
                <a:solidFill>
                  <a:srgbClr val="FF0000"/>
                </a:solidFill>
              </a:defRPr>
            </a:lvl1pPr>
            <a:lvl2pPr>
              <a:defRPr sz="21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1502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3855" y="-55418"/>
            <a:ext cx="9166999" cy="913309"/>
          </a:xfrm>
          <a:prstGeom prst="rect">
            <a:avLst/>
          </a:prstGeom>
          <a:gradFill flip="none" rotWithShape="1">
            <a:gsLst>
              <a:gs pos="88000">
                <a:schemeClr val="accent6">
                  <a:lumMod val="20000"/>
                  <a:lumOff val="80000"/>
                  <a:alpha val="70000"/>
                </a:schemeClr>
              </a:gs>
              <a:gs pos="0">
                <a:srgbClr val="132354"/>
              </a:gs>
              <a:gs pos="100000">
                <a:schemeClr val="bg1"/>
              </a:gs>
              <a:gs pos="10000">
                <a:srgbClr val="132354">
                  <a:alpha val="95000"/>
                </a:srgbClr>
              </a:gs>
              <a:gs pos="40000">
                <a:srgbClr val="132354">
                  <a:alpha val="80000"/>
                </a:srgbClr>
              </a:gs>
              <a:gs pos="56000">
                <a:srgbClr val="132354">
                  <a:alpha val="70000"/>
                </a:srgbClr>
              </a:gs>
              <a:gs pos="76000">
                <a:schemeClr val="accent6">
                  <a:lumMod val="75000"/>
                  <a:alpha val="40000"/>
                </a:schemeClr>
              </a:gs>
              <a:gs pos="82000">
                <a:schemeClr val="accent6">
                  <a:lumMod val="20000"/>
                  <a:lumOff val="80000"/>
                  <a:alpha val="80000"/>
                </a:schemeClr>
              </a:gs>
              <a:gs pos="20000">
                <a:srgbClr val="132354">
                  <a:alpha val="90000"/>
                </a:srgbClr>
              </a:gs>
              <a:gs pos="30000">
                <a:srgbClr val="132354">
                  <a:alpha val="85000"/>
                </a:srgbClr>
              </a:gs>
            </a:gsLst>
            <a:lin ang="5400000" scaled="0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31" y="-22258"/>
            <a:ext cx="8684846" cy="571928"/>
          </a:xfrm>
        </p:spPr>
        <p:txBody>
          <a:bodyPr>
            <a:no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864" y="6250153"/>
            <a:ext cx="2098270" cy="470266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8154" y="6164495"/>
            <a:ext cx="1361325" cy="611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32" y="6221124"/>
            <a:ext cx="916419" cy="49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76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3"/>
            <a:ext cx="8382000" cy="1249363"/>
          </a:xfrm>
        </p:spPr>
        <p:txBody>
          <a:bodyPr/>
          <a:lstStyle>
            <a:lvl1pPr>
              <a:defRPr>
                <a:solidFill>
                  <a:srgbClr val="D9176E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696200" y="6477000"/>
            <a:ext cx="914400" cy="381000"/>
          </a:xfrm>
        </p:spPr>
        <p:txBody>
          <a:bodyPr/>
          <a:lstStyle>
            <a:lvl1pPr>
              <a:defRPr>
                <a:solidFill>
                  <a:srgbClr val="494949"/>
                </a:solidFill>
              </a:defRPr>
            </a:lvl1pPr>
          </a:lstStyle>
          <a:p>
            <a:fld id="{6F7D27C2-8524-6D4A-B63F-50CA7EC4DB1A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92878"/>
            <a:ext cx="5791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78600"/>
            <a:ext cx="533400" cy="279400"/>
          </a:xfrm>
        </p:spPr>
        <p:txBody>
          <a:bodyPr/>
          <a:lstStyle>
            <a:lvl1pPr>
              <a:defRPr>
                <a:solidFill>
                  <a:srgbClr val="494949"/>
                </a:solidFill>
              </a:defRPr>
            </a:lvl1pPr>
          </a:lstStyle>
          <a:p>
            <a:fld id="{1E16B070-9265-3E45-8CF8-C3498B78472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 bwMode="auto">
          <a:xfrm>
            <a:off x="609600" y="1447800"/>
            <a:ext cx="83820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3pPr>
              <a:defRPr sz="16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pic>
        <p:nvPicPr>
          <p:cNvPr id="9" name="Picture 8" descr="Version2Graphic_GlassWindow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4000" cy="471424"/>
          </a:xfrm>
          <a:prstGeom prst="rect">
            <a:avLst/>
          </a:prstGeom>
        </p:spPr>
      </p:pic>
      <p:pic>
        <p:nvPicPr>
          <p:cNvPr id="11" name="Picture 10" descr="Version2Graphic_NACUBO-LogoSMALL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70603"/>
            <a:ext cx="457200" cy="6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1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685807" y="1701806"/>
            <a:ext cx="8469313" cy="3668713"/>
          </a:xfrm>
          <a:prstGeom prst="rect">
            <a:avLst/>
          </a:prstGeom>
          <a:solidFill>
            <a:srgbClr val="F5F5F5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752603"/>
            <a:ext cx="8037516" cy="16668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7" y="152401"/>
            <a:ext cx="8037513" cy="15240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D7E9E-ACDB-1243-8083-E93BB3824FF2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078AB-6EA4-E344-A29B-B70D5628CF9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sz="2800">
                <a:solidFill>
                  <a:srgbClr val="D9176E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3"/>
            <a:ext cx="39624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0" y="6486013"/>
            <a:ext cx="1447800" cy="371991"/>
          </a:xfrm>
        </p:spPr>
        <p:txBody>
          <a:bodyPr/>
          <a:lstStyle>
            <a:lvl1pPr>
              <a:defRPr/>
            </a:lvl1pPr>
          </a:lstStyle>
          <a:p>
            <a:fld id="{4B54F865-DE7A-9448-B055-55B8400E752E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552554"/>
            <a:ext cx="6248400" cy="30544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/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52955" y="6505790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3C15EC83-E16F-4642-B896-DCA432675C1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5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9176E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433518"/>
            <a:ext cx="3733800" cy="639763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108200"/>
            <a:ext cx="3733800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1498603"/>
            <a:ext cx="3886200" cy="639763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2184405"/>
            <a:ext cx="3886200" cy="4190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C04914-2A83-564F-A75F-95AB91A78B74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3DEFD-F12A-E549-A91B-E3DCEDC85D5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4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9176E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6B4C19-1931-014E-8B16-933389B610EC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007EC-89DE-E04A-92C9-35F4376A6B3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2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469394-0A25-EC4D-AA31-21A1A2D74941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A18E5-6441-7D4F-AF55-89DD0A14EFB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7" y="304801"/>
            <a:ext cx="27035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304800"/>
            <a:ext cx="4883150" cy="6019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7" y="1466852"/>
            <a:ext cx="2703513" cy="4857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3613AD-6418-F946-AB47-E0EC5574A1CA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5B54A-3E88-7D4B-8CC4-E96B3BC764C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7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38D225-ED2C-0642-BFC5-811BDD89E84C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3E61E-6B02-0D4A-882B-9EE08F1C698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8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76200"/>
            <a:ext cx="838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47800"/>
            <a:ext cx="838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67600" y="6578600"/>
            <a:ext cx="1219200" cy="279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fld id="{A2A418B1-0117-5841-849C-4CD8ED2619A4}" type="datetimeFigureOut">
              <a:rPr lang="en-US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78600"/>
            <a:ext cx="67818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78600"/>
            <a:ext cx="457200" cy="279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Calibri" charset="0"/>
              </a:defRPr>
            </a:lvl1pPr>
          </a:lstStyle>
          <a:p>
            <a:fld id="{3391402A-99DF-5E44-9CA4-3BC64FA01EA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8" name="Picture 7" descr="Version2Graphic_GlassWindow.png"/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4000" cy="471424"/>
          </a:xfrm>
          <a:prstGeom prst="rect">
            <a:avLst/>
          </a:prstGeom>
        </p:spPr>
      </p:pic>
      <p:pic>
        <p:nvPicPr>
          <p:cNvPr id="3" name="Picture 2" descr="Version2Graphic_NACUBO-LogoSMALL.png"/>
          <p:cNvPicPr>
            <a:picLocks noChangeAspect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70603"/>
            <a:ext cx="457200" cy="69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9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D9176E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AEEF"/>
        </a:buClr>
        <a:buFont typeface="Wingdings" charset="0"/>
        <a:buChar char="§"/>
        <a:defRPr sz="2000" kern="1200">
          <a:solidFill>
            <a:schemeClr val="tx1"/>
          </a:solidFill>
          <a:latin typeface="Cambria" pitchFamily="18" charset="0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9176E"/>
        </a:buClr>
        <a:buFont typeface="Wingdings" charset="0"/>
        <a:buChar char="§"/>
        <a:defRPr sz="2000" kern="1200">
          <a:solidFill>
            <a:schemeClr val="tx1"/>
          </a:solidFill>
          <a:latin typeface="Cambria" pitchFamily="18" charset="0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37021"/>
        </a:buClr>
        <a:buFont typeface="Wingdings" charset="0"/>
        <a:buChar char="§"/>
        <a:defRPr sz="2000" kern="1200">
          <a:solidFill>
            <a:schemeClr val="tx1"/>
          </a:solidFill>
          <a:latin typeface="Cambria" pitchFamily="18" charset="0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35198"/>
        </a:buClr>
        <a:buFont typeface="Wingdings" charset="0"/>
        <a:buChar char="§"/>
        <a:defRPr sz="2000" kern="1200">
          <a:solidFill>
            <a:schemeClr val="tx1"/>
          </a:solidFill>
          <a:latin typeface="Cambria" pitchFamily="18" charset="0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AEEF"/>
        </a:buClr>
        <a:buFont typeface="Arial" charset="0"/>
        <a:buChar char="•"/>
        <a:defRPr sz="1600" kern="1200">
          <a:solidFill>
            <a:schemeClr val="tx1"/>
          </a:solidFill>
          <a:latin typeface="Cambria" pitchFamily="18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366" y="4579963"/>
            <a:ext cx="2773826" cy="1348388"/>
          </a:xfrm>
          <a:prstGeom prst="rect">
            <a:avLst/>
          </a:prstGeom>
          <a:solidFill>
            <a:srgbClr val="F5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Establish and Identify Processes</a:t>
            </a:r>
          </a:p>
          <a:p>
            <a:pPr marL="171454" lvl="1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Identify and establish current state:</a:t>
            </a:r>
          </a:p>
          <a:p>
            <a:pPr marL="287338" lvl="1" indent="-53975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Roles and responsibilities</a:t>
            </a:r>
          </a:p>
          <a:p>
            <a:pPr marL="287338" lvl="1" indent="-53975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Processes and procedures</a:t>
            </a:r>
          </a:p>
          <a:p>
            <a:pPr marL="287338" lvl="1" indent="-53975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Operational performance measures</a:t>
            </a:r>
          </a:p>
          <a:p>
            <a:pPr marL="287338" lvl="1" indent="-53975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Meeting cadence, format/type (1:1, group, retreat), timing and audience/attendees</a:t>
            </a:r>
          </a:p>
          <a:p>
            <a:pPr marL="287338" lvl="1" indent="-53975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Workflows, resources assignments, and capacity</a:t>
            </a:r>
            <a:endParaRPr lang="en-US" sz="600" dirty="0">
              <a:solidFill>
                <a:prstClr val="black"/>
              </a:solidFill>
              <a:latin typeface="Open Sans"/>
            </a:endParaRPr>
          </a:p>
          <a:p>
            <a:pPr marL="171454" lvl="1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Understand documented/undocumented organizational knowledge</a:t>
            </a:r>
          </a:p>
          <a:p>
            <a:pPr marL="171454" lvl="1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overall understanding, methodology, and adherence to documented processes and procedures</a:t>
            </a:r>
          </a:p>
          <a:p>
            <a:pPr marL="171454" lvl="1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Begin tracking and build awareness for incidents and errors</a:t>
            </a:r>
          </a:p>
          <a:p>
            <a:pPr marL="171454" lvl="1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Benchmark and learn best practices from peers/industry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0919" y="4579160"/>
            <a:ext cx="2771769" cy="1349193"/>
          </a:xfrm>
          <a:prstGeom prst="rect">
            <a:avLst/>
          </a:prstGeom>
          <a:solidFill>
            <a:srgbClr val="F3E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Continuous Process Improvement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framework for staff to identify and communicate issues and errors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Ensure work is standardized, reduce variability within unit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basic measures and begin tracking and performing analysis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Work toward eliminating paper-based manual processes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Build visibility into workflow – for both internal staff and customers (as appropriate)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Prioritize work and effort based on alignment with strategic priorities</a:t>
            </a:r>
          </a:p>
          <a:p>
            <a:pPr marL="171454" indent="-53976" defTabSz="6858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Benchmark and learn best practices from peers/industry</a:t>
            </a:r>
          </a:p>
          <a:p>
            <a:pPr marL="171454" indent="-53976" defTabSz="6858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Evaluate progress and modify approach to achieve desired results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45411" y="4579965"/>
            <a:ext cx="2755362" cy="1349193"/>
          </a:xfrm>
          <a:prstGeom prst="rect">
            <a:avLst/>
          </a:prstGeom>
          <a:solidFill>
            <a:srgbClr val="F2E8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Continuous Process Improvement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Proactively address issues with robust performance analysis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Track and report incident or error resolution 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Create cross functional process standardization and process improvement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Eliminate redundant or misaligned efforts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clear roles, responsibilities and accountabilities</a:t>
            </a:r>
          </a:p>
          <a:p>
            <a:pPr marL="171454" indent="-53976" defTabSz="6858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Benchmark and learn best practices from peers/industry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711" y="650490"/>
            <a:ext cx="2754382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200" b="1" cap="all" dirty="0">
                <a:solidFill>
                  <a:srgbClr val="33006F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BUILD</a:t>
            </a:r>
            <a:r>
              <a:rPr lang="en-US" sz="1351" b="1" cap="all" dirty="0">
                <a:solidFill>
                  <a:srgbClr val="999999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                                            </a:t>
            </a:r>
            <a:r>
              <a:rPr lang="en-US" sz="1000" cap="all" dirty="0">
                <a:solidFill>
                  <a:srgbClr val="999999"/>
                </a:solidFill>
                <a:latin typeface="Uni Sans Regular" panose="00000500000000000000" pitchFamily="50" charset="0"/>
                <a:ea typeface="Uni Sans" charset="0"/>
                <a:cs typeface="Uni Sans" charset="0"/>
              </a:rPr>
              <a:t>LEVEL 1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-229459" y="5117233"/>
            <a:ext cx="1296138" cy="22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work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1551" y="650490"/>
            <a:ext cx="2702742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tabLst>
                <a:tab pos="1847887" algn="l"/>
              </a:tabLst>
              <a:defRPr/>
            </a:pPr>
            <a:r>
              <a:rPr lang="en-US" sz="1200" b="1" cap="all" dirty="0">
                <a:solidFill>
                  <a:srgbClr val="33006F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Grow </a:t>
            </a:r>
            <a:r>
              <a:rPr lang="en-US" sz="1200" b="1" cap="all" dirty="0">
                <a:solidFill>
                  <a:srgbClr val="999999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 </a:t>
            </a:r>
            <a:r>
              <a:rPr lang="en-US" sz="1351" b="1" cap="all" dirty="0">
                <a:solidFill>
                  <a:srgbClr val="999999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                                         </a:t>
            </a:r>
            <a:r>
              <a:rPr lang="en-US" sz="1000" cap="all" dirty="0">
                <a:solidFill>
                  <a:srgbClr val="999999"/>
                </a:solidFill>
                <a:latin typeface="Uni Sans Regular" panose="00000500000000000000" pitchFamily="50" charset="0"/>
                <a:ea typeface="Uni Sans" charset="0"/>
                <a:cs typeface="Uni Sans" charset="0"/>
              </a:rPr>
              <a:t>level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52130" y="650490"/>
            <a:ext cx="2725287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1200" b="1" cap="all" dirty="0">
                <a:solidFill>
                  <a:srgbClr val="33006F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Mature</a:t>
            </a:r>
            <a:r>
              <a:rPr lang="en-US" sz="1351" b="1" cap="all" dirty="0">
                <a:solidFill>
                  <a:srgbClr val="999999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                                     </a:t>
            </a:r>
            <a:r>
              <a:rPr lang="en-US" sz="1000" cap="all" dirty="0">
                <a:solidFill>
                  <a:srgbClr val="999999"/>
                </a:solidFill>
                <a:latin typeface="Uni Sans Regular" panose="00000500000000000000" pitchFamily="50" charset="0"/>
                <a:ea typeface="Uni Sans" charset="0"/>
                <a:cs typeface="Uni Sans" charset="0"/>
              </a:rPr>
              <a:t>level 3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1" t="3524" r="20815" b="94759"/>
          <a:stretch/>
        </p:blipFill>
        <p:spPr>
          <a:xfrm>
            <a:off x="4" y="0"/>
            <a:ext cx="9132425" cy="2033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0560" y="205781"/>
            <a:ext cx="1951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400" b="1" cap="all" dirty="0">
                <a:solidFill>
                  <a:srgbClr val="3F3F3F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Tool 1: Roadmap</a:t>
            </a:r>
            <a:endParaRPr lang="en-US" sz="1400" cap="all" dirty="0">
              <a:solidFill>
                <a:srgbClr val="3F3F3F"/>
              </a:solidFill>
              <a:latin typeface="Uni Sans" charset="0"/>
              <a:ea typeface="Uni Sans" charset="0"/>
              <a:cs typeface="Uni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977" y="504312"/>
            <a:ext cx="1798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Fast, Reactive, developing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4287" y="500603"/>
            <a:ext cx="19464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Steady, proactive, sustaining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264649" y="608327"/>
            <a:ext cx="4689638" cy="370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9" t="2949" r="22351" b="95429"/>
          <a:stretch/>
        </p:blipFill>
        <p:spPr>
          <a:xfrm>
            <a:off x="-36576" y="0"/>
            <a:ext cx="9180576" cy="20116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54366" y="5980605"/>
            <a:ext cx="2773826" cy="817760"/>
          </a:xfrm>
          <a:prstGeom prst="rect">
            <a:avLst/>
          </a:prstGeom>
          <a:solidFill>
            <a:srgbClr val="E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Technology and Space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Identify space needs to support organization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Identify technology and tools needed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Determine website for internal and external communication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Determine systems to use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Data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Create data and tracking processes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policies and procedures</a:t>
            </a:r>
          </a:p>
          <a:p>
            <a:pPr defTabSz="685800">
              <a:defRPr/>
            </a:pPr>
            <a:endParaRPr lang="en-US" sz="62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50918" y="5975677"/>
            <a:ext cx="2771769" cy="813816"/>
          </a:xfrm>
          <a:prstGeom prst="rect">
            <a:avLst/>
          </a:prstGeom>
          <a:solidFill>
            <a:srgbClr val="D9D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Technology and Space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Align space and technology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Ensure collaboration systems are in place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Provide tools and resources for positions and teams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Data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Prepare and use metrics and reports for decision-making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Implement data management governance and policies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endParaRPr lang="en-US" sz="62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52013" y="5975677"/>
            <a:ext cx="2748760" cy="813816"/>
          </a:xfrm>
          <a:prstGeom prst="rect">
            <a:avLst/>
          </a:prstGeom>
          <a:solidFill>
            <a:srgbClr val="C9B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Technology and Space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Integrate systems internally and externally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Automate systems to support workflow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Plan for capital or equipment replacement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Data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Share, advise, and consult with others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63540" y="6283229"/>
            <a:ext cx="11658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infrastructure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9413" y="2425918"/>
            <a:ext cx="2778780" cy="851884"/>
          </a:xfrm>
          <a:prstGeom prst="rect">
            <a:avLst/>
          </a:prstGeom>
          <a:solidFill>
            <a:srgbClr val="F5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ctr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Customer Focus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Define customers and services and create stakeholder map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Build relationships with customers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Create customer service standards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Data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Implement process for customer feedback (surveys, focus groups, etc.</a:t>
            </a: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)</a:t>
            </a:r>
          </a:p>
          <a:p>
            <a:pPr defTabSz="685800">
              <a:defRPr/>
            </a:pPr>
            <a:r>
              <a:rPr lang="is-I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Tools</a:t>
            </a: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	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website and customer communication tools</a:t>
            </a: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50919" y="2425918"/>
            <a:ext cx="2771768" cy="851884"/>
          </a:xfrm>
          <a:prstGeom prst="rect">
            <a:avLst/>
          </a:prstGeom>
          <a:solidFill>
            <a:srgbClr val="F3E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Customer Focus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Build and maintain customer relationships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Improve understanding of customer needs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Data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Incorporate customer feedback into Service Level Agreements and establish performance metrics</a:t>
            </a:r>
            <a:endParaRPr lang="is-I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  <a:p>
            <a:pPr defTabSz="685800">
              <a:defRPr/>
            </a:pPr>
            <a:r>
              <a:rPr lang="is-I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Tools</a:t>
            </a: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	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Reevaluate website for user satisfaction</a:t>
            </a: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45414" y="2425918"/>
            <a:ext cx="2784141" cy="851884"/>
          </a:xfrm>
          <a:prstGeom prst="rect">
            <a:avLst/>
          </a:prstGeom>
          <a:solidFill>
            <a:srgbClr val="F2E8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Customer Focus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Customer Relationship Management (CRM) plan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Data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Use customer feedback for planning/forecasting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Use customer feedback in Continuous Process Improvement</a:t>
            </a:r>
            <a:endParaRPr lang="is-I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  <a:p>
            <a:pPr defTabSz="685800">
              <a:defRPr/>
            </a:pPr>
            <a:r>
              <a:rPr lang="is-IS" sz="600" b="1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Tools</a:t>
            </a: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	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is-I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Change/update website and communication tools (as needed)</a:t>
            </a: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7332" y="2653212"/>
            <a:ext cx="851885" cy="22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customers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54366" y="906172"/>
            <a:ext cx="2773826" cy="1467493"/>
          </a:xfrm>
          <a:prstGeom prst="rect">
            <a:avLst/>
          </a:prstGeom>
          <a:solidFill>
            <a:srgbClr val="E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Strategy 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mission, vision, values  - engage staff at all levels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Set strategic objectives and goals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Create budget tied to strategic plan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Identify benchmarking and ongoing data collection to track/evaluate success and strategic alignment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Understand and mitigate risk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Leadership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and articulate leadership standards</a:t>
            </a:r>
          </a:p>
          <a:p>
            <a:pPr marL="171454" indent="-53976" defTabSz="6858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leadership roles and responsibilities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Hold frequent meetings to refine strategy; get to know staff and their abilities/backgrounds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Communications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and implement internal/external communications plan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50918" y="906172"/>
            <a:ext cx="2771768" cy="1467493"/>
          </a:xfrm>
          <a:prstGeom prst="rect">
            <a:avLst/>
          </a:prstGeom>
          <a:solidFill>
            <a:srgbClr val="D9D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Strategy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Revisit mission, vision, values to update based on first year; conduct strategic planning for individual units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Update budget to reflect changes in strategy and plan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data dashboard to track and review organizational performance aligned with strategy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Understand and mitigate risk</a:t>
            </a:r>
            <a:endParaRPr lang="en-US" sz="600" dirty="0">
              <a:solidFill>
                <a:prstClr val="black"/>
              </a:solidFill>
              <a:latin typeface="Open Sans"/>
            </a:endParaRP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Leadership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Incorporate leadership standards into performance management, employee development plans, and culture (meetings, etc.) 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Identify and implement leadership development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Communications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Refine, </a:t>
            </a: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improve, and standardize communications approach so people know what to expect and where to go for information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45412" y="906170"/>
            <a:ext cx="2773826" cy="1472290"/>
          </a:xfrm>
          <a:prstGeom prst="rect">
            <a:avLst/>
          </a:prstGeom>
          <a:solidFill>
            <a:srgbClr val="C9B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Strategy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Evaluate and iterate mission, vision, values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Update and focus strategy and plans for units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Work on longer-term budget and plan with a focus on sustainabili</a:t>
            </a:r>
            <a:r>
              <a:rPr lang="en-US" sz="600" dirty="0">
                <a:solidFill>
                  <a:prstClr val="black"/>
                </a:solidFill>
                <a:latin typeface="Open Sans"/>
              </a:rPr>
              <a:t>ty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Understand and mitigate risk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Continuously assess risk and compliance issues</a:t>
            </a:r>
          </a:p>
          <a:p>
            <a:pPr defTabSz="685800"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en-US" sz="600" b="1" dirty="0">
                <a:solidFill>
                  <a:prstClr val="black"/>
                </a:solidFill>
                <a:latin typeface="Open Sans"/>
              </a:rPr>
              <a:t>Leadership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Create new development opportunities for leaders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succession plan for leaders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en-US" sz="600" b="1" dirty="0">
                <a:solidFill>
                  <a:prstClr val="black"/>
                </a:solidFill>
                <a:latin typeface="Open Sans"/>
              </a:rPr>
              <a:t>Communication</a:t>
            </a:r>
          </a:p>
          <a:p>
            <a:pPr marL="171454" indent="-53976" defTabSz="6858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Proactively seek input on what people need to know and how to find information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289474" y="1522511"/>
            <a:ext cx="1416167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Strategy/leadership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4366" y="3330059"/>
            <a:ext cx="2773826" cy="1197651"/>
          </a:xfrm>
          <a:prstGeom prst="rect">
            <a:avLst/>
          </a:prstGeom>
          <a:solidFill>
            <a:srgbClr val="E6E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Capacity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Identify positions/skills needed and performance standards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and execute against hiring timeline</a:t>
            </a:r>
          </a:p>
          <a:p>
            <a:pPr defTabSz="685800"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en-US" sz="600" b="1" dirty="0">
                <a:solidFill>
                  <a:prstClr val="black"/>
                </a:solidFill>
                <a:latin typeface="Open Sans"/>
              </a:rPr>
              <a:t>Operationalize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Build participatory culture (c</a:t>
            </a:r>
            <a:r>
              <a:rPr lang="en-US" sz="600" dirty="0">
                <a:solidFill>
                  <a:prstClr val="black"/>
                </a:solidFill>
                <a:latin typeface="Open Sans"/>
              </a:rPr>
              <a:t>reate working teams, seek collaboration opportunities with other departments)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norms (meetings, scheduling, decision-making)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onboarding process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Establish recognition program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Create and implement internal communication structure</a:t>
            </a:r>
          </a:p>
          <a:p>
            <a:pPr defTabSz="685800"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en-US" sz="600" b="1" dirty="0">
                <a:solidFill>
                  <a:prstClr val="black"/>
                </a:solidFill>
                <a:latin typeface="Open Sans"/>
              </a:rPr>
              <a:t>Customer Focus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Train on service standards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50918" y="3330059"/>
            <a:ext cx="2771768" cy="1197651"/>
          </a:xfrm>
          <a:prstGeom prst="rect">
            <a:avLst/>
          </a:prstGeom>
          <a:solidFill>
            <a:srgbClr val="D9D1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Capacity</a:t>
            </a:r>
            <a:endParaRPr lang="en-US" sz="600" b="1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Implement employee development program (including coaching)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new employee opportunities (project leads, etc.)</a:t>
            </a:r>
          </a:p>
          <a:p>
            <a:pPr defTabSz="685800"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en-US" sz="600" b="1" dirty="0">
                <a:solidFill>
                  <a:prstClr val="black"/>
                </a:solidFill>
                <a:latin typeface="Open Sans"/>
              </a:rPr>
              <a:t>Operationalize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Assess employee performance, engagement, and areas for improvement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Evaluate/expand recognition program</a:t>
            </a:r>
          </a:p>
          <a:p>
            <a:pPr defTabSz="685800"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en-US" sz="600" b="1" dirty="0">
                <a:solidFill>
                  <a:prstClr val="black"/>
                </a:solidFill>
                <a:latin typeface="Open Sans"/>
              </a:rPr>
              <a:t>Customer Focus</a:t>
            </a:r>
          </a:p>
          <a:p>
            <a:pPr marL="171454" indent="-53976" defTabSz="685800" fontAlgn="base">
              <a:spcBef>
                <a:spcPct val="0"/>
              </a:spcBef>
              <a:spcAft>
                <a:spcPct val="0"/>
              </a:spcAft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Promote a culture of service (integrate with employee development plans, performance management)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Assess service and identify areas for improvement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endParaRPr lang="en-US" sz="600" dirty="0">
              <a:solidFill>
                <a:prstClr val="black"/>
              </a:solidFill>
              <a:latin typeface="Open Sans"/>
              <a:ea typeface="Open Sans" charset="0"/>
              <a:cs typeface="Open Sans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5412" y="3330059"/>
            <a:ext cx="2773826" cy="1197651"/>
          </a:xfrm>
          <a:prstGeom prst="rect">
            <a:avLst/>
          </a:prstGeom>
          <a:solidFill>
            <a:srgbClr val="C9BD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45720" rtlCol="0" anchor="t"/>
          <a:lstStyle/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Capacity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Assess and practice continuous improvement</a:t>
            </a:r>
          </a:p>
          <a:p>
            <a:pPr marL="398471" lvl="1" indent="-111127" defTabSz="685800">
              <a:buFont typeface="Arial" panose="020B0604020202020204" pitchFamily="34" charset="0"/>
              <a:buChar char="•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Provide mentoring</a:t>
            </a:r>
          </a:p>
          <a:p>
            <a:pPr marL="398471" lvl="1" indent="-111127" defTabSz="685800">
              <a:buFont typeface="Arial" panose="020B0604020202020204" pitchFamily="34" charset="0"/>
              <a:buChar char="•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Improve team-based practices and competency </a:t>
            </a:r>
          </a:p>
          <a:p>
            <a:pPr marL="398471" lvl="1" indent="-111127" defTabSz="685800">
              <a:buFont typeface="Arial" panose="020B0604020202020204" pitchFamily="34" charset="0"/>
              <a:buChar char="•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</a:rPr>
              <a:t>Enhance team expertise (training, etc.)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Operationalize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Practice continuous improvement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Develop and implement employee retention and succession plan</a:t>
            </a:r>
          </a:p>
          <a:p>
            <a:pPr defTabSz="685800">
              <a:defRPr/>
            </a:pPr>
            <a:r>
              <a:rPr lang="en-US" sz="600" b="1" dirty="0">
                <a:solidFill>
                  <a:prstClr val="black"/>
                </a:solidFill>
                <a:latin typeface="Open Sans"/>
              </a:rPr>
              <a:t>Customer Focus</a:t>
            </a:r>
          </a:p>
          <a:p>
            <a:pPr marL="171454" indent="-53976" defTabSz="685800">
              <a:buFont typeface="Wingdings" charset="2"/>
              <a:buChar char="§"/>
              <a:defRPr/>
            </a:pPr>
            <a:r>
              <a:rPr lang="en-US" sz="600" dirty="0">
                <a:solidFill>
                  <a:prstClr val="black"/>
                </a:solidFill>
                <a:latin typeface="Open Sans"/>
                <a:ea typeface="Open Sans" charset="0"/>
                <a:cs typeface="Open Sans" charset="0"/>
              </a:rPr>
              <a:t>Implement continuous improvement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224544" y="3773758"/>
            <a:ext cx="1286308" cy="22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People</a:t>
            </a:r>
          </a:p>
        </p:txBody>
      </p:sp>
      <p:sp>
        <p:nvSpPr>
          <p:cNvPr id="40" name="TextBox 39"/>
          <p:cNvSpPr txBox="1"/>
          <p:nvPr/>
        </p:nvSpPr>
        <p:spPr>
          <a:xfrm rot="16200000">
            <a:off x="-223270" y="503824"/>
            <a:ext cx="1286308" cy="22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800" cap="all" dirty="0">
                <a:solidFill>
                  <a:srgbClr val="3F3F3F"/>
                </a:solidFill>
                <a:latin typeface="Uni Sans" charset="0"/>
                <a:ea typeface="Uni Sans" charset="0"/>
                <a:cs typeface="Uni Sans" charset="0"/>
              </a:rPr>
              <a:t>pace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540" y="144075"/>
            <a:ext cx="2430233" cy="32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M2011PowerpointPresentation-V2">
  <a:themeElements>
    <a:clrScheme name="Custom 2">
      <a:dk1>
        <a:srgbClr val="3F3F3F"/>
      </a:dk1>
      <a:lt1>
        <a:sysClr val="window" lastClr="FFFFFF"/>
      </a:lt1>
      <a:dk2>
        <a:srgbClr val="31859B"/>
      </a:dk2>
      <a:lt2>
        <a:srgbClr val="DBEEF3"/>
      </a:lt2>
      <a:accent1>
        <a:srgbClr val="0DB6F6"/>
      </a:accent1>
      <a:accent2>
        <a:srgbClr val="D9176E"/>
      </a:accent2>
      <a:accent3>
        <a:srgbClr val="F37021"/>
      </a:accent3>
      <a:accent4>
        <a:srgbClr val="B35198"/>
      </a:accent4>
      <a:accent5>
        <a:srgbClr val="8CC63F"/>
      </a:accent5>
      <a:accent6>
        <a:srgbClr val="EFE7AB"/>
      </a:accent6>
      <a:hlink>
        <a:srgbClr val="20586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On-screen Show (4:3)</PresentationFormat>
  <Paragraphs>146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ＭＳ Ｐゴシック</vt:lpstr>
      <vt:lpstr>Arial</vt:lpstr>
      <vt:lpstr>Calibri</vt:lpstr>
      <vt:lpstr>Cambria</vt:lpstr>
      <vt:lpstr>Encode Sans Normal Black</vt:lpstr>
      <vt:lpstr>Open Sans</vt:lpstr>
      <vt:lpstr>Open Sans Light</vt:lpstr>
      <vt:lpstr>Uni Sans</vt:lpstr>
      <vt:lpstr>Uni Sans Regular</vt:lpstr>
      <vt:lpstr>Wingdings</vt:lpstr>
      <vt:lpstr>AM2011PowerpointPresentation-V2</vt:lpstr>
      <vt:lpstr>PowerPoint Presentation</vt:lpstr>
    </vt:vector>
  </TitlesOfParts>
  <Company>MDTSP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Witt</dc:creator>
  <cp:lastModifiedBy>Elise Glassman</cp:lastModifiedBy>
  <cp:revision>4</cp:revision>
  <dcterms:created xsi:type="dcterms:W3CDTF">2016-08-25T22:56:25Z</dcterms:created>
  <dcterms:modified xsi:type="dcterms:W3CDTF">2016-09-19T19:55:09Z</dcterms:modified>
</cp:coreProperties>
</file>