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Lst>
  <p:notesMasterIdLst>
    <p:notesMasterId r:id="rId24"/>
  </p:notesMasterIdLst>
  <p:sldIdLst>
    <p:sldId id="259" r:id="rId7"/>
    <p:sldId id="286" r:id="rId8"/>
    <p:sldId id="280" r:id="rId9"/>
    <p:sldId id="283" r:id="rId10"/>
    <p:sldId id="278" r:id="rId11"/>
    <p:sldId id="285" r:id="rId12"/>
    <p:sldId id="287" r:id="rId13"/>
    <p:sldId id="279" r:id="rId14"/>
    <p:sldId id="261" r:id="rId15"/>
    <p:sldId id="273" r:id="rId16"/>
    <p:sldId id="291" r:id="rId17"/>
    <p:sldId id="266" r:id="rId18"/>
    <p:sldId id="267" r:id="rId19"/>
    <p:sldId id="269" r:id="rId20"/>
    <p:sldId id="270" r:id="rId21"/>
    <p:sldId id="272" r:id="rId22"/>
    <p:sldId id="29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88">
          <p15:clr>
            <a:srgbClr val="A4A3A4"/>
          </p15:clr>
        </p15:guide>
        <p15:guide id="2" pos="47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2E83"/>
    <a:srgbClr val="E8D3A2"/>
    <a:srgbClr val="E8E3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B1141-B49E-42DE-AA12-DCF9FFD7ADE3}" v="4" dt="2026-07-13T04:37:15.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279" autoAdjust="0"/>
  </p:normalViewPr>
  <p:slideViewPr>
    <p:cSldViewPr snapToGrid="0">
      <p:cViewPr varScale="1">
        <p:scale>
          <a:sx n="33" d="100"/>
          <a:sy n="33" d="100"/>
        </p:scale>
        <p:origin x="2240" y="28"/>
      </p:cViewPr>
      <p:guideLst>
        <p:guide orient="horz" pos="2488"/>
        <p:guide pos="47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D26C1E-F922-4C32-A658-BF4008D4E095}" type="datetimeFigureOut">
              <a:rPr lang="en-US" smtClean="0"/>
              <a:t>7/13/2026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853BE-51D8-4B33-BF87-5C78C95FC333}" type="slidenum">
              <a:rPr lang="en-US" smtClean="0"/>
              <a:t>‹#›</a:t>
            </a:fld>
            <a:endParaRPr lang="en-US"/>
          </a:p>
        </p:txBody>
      </p:sp>
    </p:spTree>
    <p:extLst>
      <p:ext uri="{BB962C8B-B14F-4D97-AF65-F5344CB8AC3E}">
        <p14:creationId xmlns:p14="http://schemas.microsoft.com/office/powerpoint/2010/main" val="1865440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[Introduce yourself, your position at the UWB Counseling Center and what you enjoy about your work…and a connections you could make to remembering your freshman year, being a parent </a:t>
            </a:r>
            <a:r>
              <a:rPr lang="en-US" dirty="0" err="1"/>
              <a:t>etc</a:t>
            </a:r>
            <a:r>
              <a:rPr lang="en-US"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indent="0">
              <a:buFont typeface="Arial" panose="020B0604020202020204" pitchFamily="34" charset="0"/>
              <a:buNone/>
            </a:pPr>
            <a:r>
              <a:rPr lang="en-US" dirty="0"/>
              <a:t>Today we’re going to explore how you, as parents, caregivers and family members, can help support your students during their transition to college.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[Normalize parent experience] For many of you today you may have never attended college, perhaps attended college in a different country  or it was a long time ago since you attended…a lot has changed. It’s important to understand the experience our current incoming students face as they begin their college experience.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Most importantly, I want to remind you that you play a large role in your student’s life and their adjustment to college.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8A853BE-51D8-4B33-BF87-5C78C95FC333}" type="slidenum">
              <a:rPr lang="en-US" smtClean="0"/>
              <a:t>1</a:t>
            </a:fld>
            <a:endParaRPr lang="en-US"/>
          </a:p>
        </p:txBody>
      </p:sp>
    </p:spTree>
    <p:extLst>
      <p:ext uri="{BB962C8B-B14F-4D97-AF65-F5344CB8AC3E}">
        <p14:creationId xmlns:p14="http://schemas.microsoft.com/office/powerpoint/2010/main" val="1790387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B58B8-EAC8-677D-EF1A-150477A5D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493F1-2624-60C4-29BB-78A67A05B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6B6B3-816E-FDA3-12A0-A30E14157E7A}"/>
              </a:ext>
            </a:extLst>
          </p:cNvPr>
          <p:cNvSpPr>
            <a:spLocks noGrp="1"/>
          </p:cNvSpPr>
          <p:nvPr>
            <p:ph type="body" idx="1"/>
          </p:nvPr>
        </p:nvSpPr>
        <p:spPr/>
        <p:txBody>
          <a:bodyPr/>
          <a:lstStyle/>
          <a:p>
            <a:pPr marL="0" indent="0">
              <a:buFont typeface="Arial" panose="020B0604020202020204" pitchFamily="34" charset="0"/>
              <a:buNone/>
            </a:pPr>
            <a:r>
              <a:rPr lang="en-US" dirty="0"/>
              <a:t>Let’s begin with the academic transition your student is about to go through and how things will be different than high school. </a:t>
            </a: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dirty="0"/>
          </a:p>
          <a:p>
            <a:pPr marL="0" indent="0">
              <a:buFont typeface="Arial" panose="020B0604020202020204" pitchFamily="34" charset="0"/>
              <a:buNone/>
            </a:pPr>
            <a:r>
              <a:rPr lang="en-US" b="1" dirty="0"/>
              <a:t>Students are going to have an increased workload at college</a:t>
            </a:r>
            <a:r>
              <a:rPr lang="en-US" dirty="0"/>
              <a:t>. College courses often involve a lot of reading and writing assignments, which can be labor-intensive.  They will need to learn which assignments are worth doing with more care, which exams need more study time, etc.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Secondly, they will face less consistent check-ins</a:t>
            </a:r>
            <a:r>
              <a:rPr lang="en-US" dirty="0"/>
              <a:t> and with their academic workload. Often in college there are fewer smaller daily assignments and larger projects that span weeks or months that students are expected to be working on. </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Third, they’ll be facing a number of new professional experiences</a:t>
            </a:r>
            <a:r>
              <a:rPr lang="en-US" dirty="0"/>
              <a:t>, like learning when and how to appropriately communicate with professors, how to work cooperatively in team situations and resolve group conflicts without an adult stepping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In addition, there is less structure in college</a:t>
            </a:r>
            <a:r>
              <a:rPr lang="en-US" dirty="0"/>
              <a:t>.  Students are responsible for their own time management, and it will take a while to earn how to balance school, work, family, health, self-care, etc. </a:t>
            </a:r>
            <a:r>
              <a:rPr lang="en-US" sz="1200" b="0" dirty="0"/>
              <a:t>Some of these skills many of us are still working on… </a:t>
            </a:r>
            <a:r>
              <a:rPr lang="en-US" dirty="0"/>
              <a:t>Furthermore, in a quarter system, it doesn’t take much to fall behind but it takes a lot to catch up. </a:t>
            </a:r>
            <a:endParaRPr lang="en-US" sz="20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dirty="0">
              <a:ea typeface="Open Sans"/>
            </a:endParaRPr>
          </a:p>
          <a:p>
            <a:pPr marL="0" lvl="0" indent="0">
              <a:buFont typeface="Arial" panose="020B0604020202020204" pitchFamily="34" charset="0"/>
              <a:buNone/>
            </a:pPr>
            <a:r>
              <a:rPr lang="en-US" b="1" dirty="0"/>
              <a:t>Students will also face environmental changes. </a:t>
            </a:r>
            <a:r>
              <a:rPr lang="en-US" b="0" dirty="0"/>
              <a:t>Many students will be commuting daily via car or buss and </a:t>
            </a:r>
            <a:r>
              <a:rPr lang="en-US" dirty="0"/>
              <a:t>faced with getting used to a new campus buildings and spaces. Many students might be living on campus in a residence hall or living in an apartment away from home for the very first time. They are learning to manage their space in new ways, new roommates and take on chores for daily life while also completing their academic schoolwork. </a:t>
            </a:r>
          </a:p>
          <a:p>
            <a:pPr marL="0" lvl="0" indent="0">
              <a:buFont typeface="Arial" panose="020B0604020202020204" pitchFamily="34" charset="0"/>
              <a:buNone/>
            </a:pPr>
            <a:endParaRPr lang="en-US" dirty="0"/>
          </a:p>
          <a:p>
            <a:pPr marL="0" lvl="0" indent="0">
              <a:buFont typeface="Arial" panose="020B0604020202020204" pitchFamily="34" charset="0"/>
              <a:buNone/>
            </a:pPr>
            <a:r>
              <a:rPr lang="en-US" b="1" dirty="0"/>
              <a:t>A few additional tips to leave you with:</a:t>
            </a:r>
          </a:p>
          <a:p>
            <a:pPr marL="0" lvl="0" indent="0">
              <a:buFont typeface="Arial" panose="020B0604020202020204" pitchFamily="34" charset="0"/>
              <a:buNone/>
            </a:pPr>
            <a:endParaRPr lang="en-US" b="1"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1" i="0" kern="1200" dirty="0">
                <a:solidFill>
                  <a:schemeClr val="tx1"/>
                </a:solidFill>
                <a:effectLst/>
                <a:latin typeface="+mn-lt"/>
                <a:ea typeface="+mn-ea"/>
                <a:cs typeface="+mn-cs"/>
              </a:rPr>
              <a:t>Another opportunity for growth freshman year is to developing a positive relationship with challenges—and failures</a:t>
            </a:r>
            <a:r>
              <a:rPr lang="en-US" sz="1200" b="0" i="0" kern="1200" dirty="0">
                <a:solidFill>
                  <a:schemeClr val="tx1"/>
                </a:solidFill>
                <a:effectLst/>
                <a:latin typeface="+mn-lt"/>
                <a:ea typeface="+mn-ea"/>
                <a:cs typeface="+mn-cs"/>
              </a:rPr>
              <a:t>.  This enables students to build the emotional resilience that will serve them well in their future, postcollege life. </a:t>
            </a:r>
            <a:r>
              <a:rPr lang="en-US" dirty="0"/>
              <a:t>There’s a good bit of research that shows that that learning how to fail and being good at failing can be more beneficial than learning how to succeed and being good at succeeding. Failing well means you’re going back to the problem, using each failure as helpful information for the next try, and you’re learning to persist. Students who do this learn not to be afraid of failure, which means they try more things and reach a little higher. What this means for you as a parent or caregiver is that you need to let your student struggle a little bit and resist that urge to rescue them. That’s hard and it can hurt, but it may be in your student’s best interest. If they learn not to fear failure, they can be more confident in themselves and their ability to solve problems. </a:t>
            </a:r>
          </a:p>
          <a:p>
            <a:pPr marL="0" lvl="0" indent="0">
              <a:buFont typeface="+mj-lt"/>
              <a:buNone/>
            </a:pPr>
            <a:endParaRPr lang="en-US" sz="1200" b="1"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US" sz="1200" b="1" i="0" kern="1200" dirty="0">
                <a:solidFill>
                  <a:schemeClr val="tx1"/>
                </a:solidFill>
                <a:effectLst/>
                <a:latin typeface="+mn-lt"/>
                <a:ea typeface="+mn-ea"/>
                <a:cs typeface="+mn-cs"/>
              </a:rPr>
              <a:t>Asking for help. </a:t>
            </a:r>
            <a:r>
              <a:rPr lang="en-US" sz="1200" b="0" i="0" kern="1200" dirty="0">
                <a:solidFill>
                  <a:schemeClr val="tx1"/>
                </a:solidFill>
                <a:effectLst/>
                <a:latin typeface="+mn-lt"/>
                <a:ea typeface="+mn-ea"/>
                <a:cs typeface="+mn-cs"/>
              </a:rPr>
              <a:t>Often students think they need to do everything on their own or it displays weakness to ask for help. There are many resources available on campus. Encourage them to take charge of their new life and to take advantage of these resources as needed.</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9CC94A7E-5E20-CBF4-0297-691C27865F65}"/>
              </a:ext>
            </a:extLst>
          </p:cNvPr>
          <p:cNvSpPr>
            <a:spLocks noGrp="1"/>
          </p:cNvSpPr>
          <p:nvPr>
            <p:ph type="sldNum" sz="quarter" idx="5"/>
          </p:nvPr>
        </p:nvSpPr>
        <p:spPr/>
        <p:txBody>
          <a:bodyPr/>
          <a:lstStyle/>
          <a:p>
            <a:fld id="{E8A853BE-51D8-4B33-BF87-5C78C95FC333}" type="slidenum">
              <a:rPr lang="en-US" smtClean="0"/>
              <a:t>10</a:t>
            </a:fld>
            <a:endParaRPr lang="en-US"/>
          </a:p>
        </p:txBody>
      </p:sp>
    </p:spTree>
    <p:extLst>
      <p:ext uri="{BB962C8B-B14F-4D97-AF65-F5344CB8AC3E}">
        <p14:creationId xmlns:p14="http://schemas.microsoft.com/office/powerpoint/2010/main" val="3694758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5ADC4-9180-52F3-B6F7-7040FAB3B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907C8-D3E3-9DDA-12A6-CC6B92477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6B94B-B807-94C8-6887-EAA21DE1B619}"/>
              </a:ext>
            </a:extLst>
          </p:cNvPr>
          <p:cNvSpPr>
            <a:spLocks noGrp="1"/>
          </p:cNvSpPr>
          <p:nvPr>
            <p:ph type="body" idx="1"/>
          </p:nvPr>
        </p:nvSpPr>
        <p:spPr/>
        <p:txBody>
          <a:bodyPr/>
          <a:lstStyle/>
          <a:p>
            <a:pPr marL="0" indent="0">
              <a:buFont typeface="Arial" panose="020B0604020202020204" pitchFamily="34" charset="0"/>
              <a:buNone/>
            </a:pPr>
            <a:r>
              <a:rPr lang="en-US" dirty="0"/>
              <a:t>College years are a period of </a:t>
            </a:r>
            <a:r>
              <a:rPr lang="en-US" b="1" dirty="0"/>
              <a:t>social and emotional growth </a:t>
            </a:r>
            <a:r>
              <a:rPr lang="en-US" dirty="0"/>
              <a:t>for students and full of adjustments. </a:t>
            </a:r>
            <a:r>
              <a:rPr lang="en-US" sz="1200" b="0" i="0" kern="1200" dirty="0">
                <a:solidFill>
                  <a:schemeClr val="tx1"/>
                </a:solidFill>
                <a:effectLst/>
                <a:latin typeface="+mn-lt"/>
                <a:ea typeface="+mn-ea"/>
                <a:cs typeface="+mn-cs"/>
              </a:rPr>
              <a:t>As a new college student, they will have a new level of independence and autonomy, which might be new to both your young adult student and you as the parent/caregiver.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Your student will be tackling things like:</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Identity development</a:t>
            </a:r>
            <a:r>
              <a:rPr lang="en-US" dirty="0"/>
              <a:t>. They will be leaving behind what’s familiar and forge their own path as they step into adulthood. </a:t>
            </a:r>
            <a:r>
              <a:rPr lang="en-US" b="0" dirty="0"/>
              <a:t>They will be leaving a familiar environment, support networks and identities. </a:t>
            </a:r>
            <a:r>
              <a:rPr lang="en-US" dirty="0"/>
              <a:t>That can be fun and exciting, but it can also be intimidating and kind of scary.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Diversity can be exciting and challenging </a:t>
            </a:r>
            <a:r>
              <a:rPr lang="en-US" dirty="0"/>
              <a:t>One of the unique things about our campus is that we have a diverse student body and our students themselves have built a campus culture around social justice values. Being exposed to new and different people, belief systems, ways of thinking, etc. can be beneficial, but also complicated to navigate. Just like you and I have had to learn how to interact respectfully with people around us we might be different from or disagree with, our students our students are invited learn to do the same but with a lot less life experience. </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New Relationships </a:t>
            </a:r>
            <a:r>
              <a:rPr lang="en-US" b="0" dirty="0"/>
              <a:t>are being built with f</a:t>
            </a:r>
            <a:r>
              <a:rPr lang="en-US" dirty="0"/>
              <a:t>riends, peers, romantic partners, roommates, coworkers, faculty and staff. On any given day freshman year, students are learning how to network, how to make friends, how to date, how to successfully resolve conflicts and how to appropriately stand up for themselves. </a:t>
            </a:r>
          </a:p>
          <a:p>
            <a:pPr marL="171450" lvl="0" indent="-171450">
              <a:buFont typeface="Arial" panose="020B0604020202020204" pitchFamily="34" charset="0"/>
              <a:buChar char="•"/>
            </a:pPr>
            <a:endParaRPr lang="en-US" dirty="0"/>
          </a:p>
          <a:p>
            <a:pPr marL="0" lvl="0" indent="0">
              <a:buFont typeface="Arial" panose="020B0604020202020204" pitchFamily="34" charset="0"/>
              <a:buNone/>
            </a:pPr>
            <a:r>
              <a:rPr lang="en-US" dirty="0"/>
              <a:t>Lastly, often students have </a:t>
            </a:r>
            <a:r>
              <a:rPr lang="en-US" b="1" dirty="0"/>
              <a:t>unrealistic expectations of college. </a:t>
            </a:r>
            <a:r>
              <a:rPr lang="en-US" b="0" dirty="0"/>
              <a:t>At times family has perpetuated these ideas or maybe media.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“High School was easy so college will be, too!”</a:t>
            </a:r>
            <a:r>
              <a:rPr lang="en-US" b="0" dirty="0">
                <a:ea typeface="Open Sans"/>
              </a:rPr>
              <a:t>  </a:t>
            </a:r>
            <a:r>
              <a:rPr lang="en-US" dirty="0"/>
              <a:t>We see students who did well in high school but find it difficult to make the jump to university level work. They’ve built a lot of their identity around being the smart kid and they don’t know who they are if they’re not the smart kid. </a:t>
            </a:r>
          </a:p>
          <a:p>
            <a:pPr marL="628650" lvl="1" indent="-171450">
              <a:buFont typeface="Arial" panose="020B0604020202020204" pitchFamily="34" charset="0"/>
              <a:buChar char="•"/>
            </a:pPr>
            <a:r>
              <a:rPr lang="en-US" dirty="0">
                <a:latin typeface="Arial"/>
                <a:cs typeface="Arial"/>
              </a:rPr>
              <a:t>There can also be an American expectation that college will be the “best years of your life.” This puts a lot of pressure on students facing everyday challenges.  In addition, for students commuting to school (which on our campus are many) they are only here a few hours a week for example, and their experience may look different than other friends at different colleges.</a:t>
            </a:r>
            <a:endParaRPr lang="en-US" dirty="0"/>
          </a:p>
        </p:txBody>
      </p:sp>
      <p:sp>
        <p:nvSpPr>
          <p:cNvPr id="4" name="Slide Number Placeholder 3">
            <a:extLst>
              <a:ext uri="{FF2B5EF4-FFF2-40B4-BE49-F238E27FC236}">
                <a16:creationId xmlns:a16="http://schemas.microsoft.com/office/drawing/2014/main" id="{BBF32EB1-35AE-B43B-4C43-3472A9926A1F}"/>
              </a:ext>
            </a:extLst>
          </p:cNvPr>
          <p:cNvSpPr>
            <a:spLocks noGrp="1"/>
          </p:cNvSpPr>
          <p:nvPr>
            <p:ph type="sldNum" sz="quarter" idx="5"/>
          </p:nvPr>
        </p:nvSpPr>
        <p:spPr/>
        <p:txBody>
          <a:bodyPr/>
          <a:lstStyle/>
          <a:p>
            <a:fld id="{E8A853BE-51D8-4B33-BF87-5C78C95FC333}" type="slidenum">
              <a:rPr lang="en-US" smtClean="0"/>
              <a:t>11</a:t>
            </a:fld>
            <a:endParaRPr lang="en-US"/>
          </a:p>
        </p:txBody>
      </p:sp>
    </p:spTree>
    <p:extLst>
      <p:ext uri="{BB962C8B-B14F-4D97-AF65-F5344CB8AC3E}">
        <p14:creationId xmlns:p14="http://schemas.microsoft.com/office/powerpoint/2010/main" val="3775744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There will be transitions for parents/caregivers and family members as well…it’s important to remember it’s not only your college student who is in a changing developmental stage.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 lot of </a:t>
            </a:r>
            <a:r>
              <a:rPr lang="en-US" b="1" dirty="0"/>
              <a:t>family norms </a:t>
            </a:r>
            <a:r>
              <a:rPr lang="en-US" dirty="0"/>
              <a:t>are likely to be changing as parents and children adapt to new schedules and new demands on time and attention. </a:t>
            </a:r>
          </a:p>
          <a:p>
            <a:pPr marL="628650" lvl="1" indent="-171450">
              <a:buFont typeface="Arial" panose="020B0604020202020204" pitchFamily="34" charset="0"/>
              <a:buChar char="•"/>
            </a:pPr>
            <a:r>
              <a:rPr lang="en-US" dirty="0"/>
              <a:t>Adjusting rules and expectations is usually necessary, and this can cause some tension until the family unit as a whole can settle into the new normal. Remember this is a temporary period of adjustment and it will balance itself out as your student learns to balance their obligations. </a:t>
            </a:r>
          </a:p>
          <a:p>
            <a:pPr marL="628650" lvl="1" indent="-171450">
              <a:buFont typeface="Arial" panose="020B0604020202020204" pitchFamily="34" charset="0"/>
              <a:buChar char="•"/>
            </a:pPr>
            <a:r>
              <a:rPr lang="en-US" dirty="0"/>
              <a:t>Managing finances may shift as your student becomes a college student. Make sure to have conversations regarding your expectations and work on fiscal responsibility with them.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indent="0">
              <a:buFont typeface="Arial" panose="020B0604020202020204" pitchFamily="34" charset="0"/>
              <a:buNone/>
            </a:pPr>
            <a:r>
              <a:rPr lang="en-US" b="0" dirty="0"/>
              <a:t>You will also have </a:t>
            </a:r>
            <a:r>
              <a:rPr lang="en-US" b="1" dirty="0"/>
              <a:t>social/emotional adjustments.</a:t>
            </a:r>
          </a:p>
          <a:p>
            <a:pPr marL="628650" lvl="1" indent="-171450">
              <a:buFont typeface="Arial" panose="020B0604020202020204" pitchFamily="34" charset="0"/>
              <a:buChar char="•"/>
            </a:pPr>
            <a:r>
              <a:rPr lang="en-US" dirty="0"/>
              <a:t>Parents and families undergo emotional adjustments, too. Some parents may be looking forward to an empty nest or a more independent child, and some will miss having their kids around the way they used to be. </a:t>
            </a:r>
          </a:p>
          <a:p>
            <a:pPr marL="628650" lvl="1" indent="-171450">
              <a:buFont typeface="Arial" panose="020B0604020202020204" pitchFamily="34" charset="0"/>
              <a:buChar char="•"/>
            </a:pPr>
            <a:r>
              <a:rPr lang="en-US" dirty="0"/>
              <a:t>Your identity as a family unit may be changing as well but remember that you can help it change in positive ways if you keep lines of clear communication open.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Some of you may wonder “Who am I?” as your parenting role shifts and enters a season of redefining what you want to be about.</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Don’t forget Self-care!</a:t>
            </a:r>
          </a:p>
          <a:p>
            <a:pPr marL="628650" lvl="1" indent="-171450">
              <a:buFont typeface="Arial" panose="020B0604020202020204" pitchFamily="34" charset="0"/>
              <a:buChar char="•"/>
            </a:pPr>
            <a:r>
              <a:rPr lang="en-US" dirty="0"/>
              <a:t>Please make sure to take care of yourself during this transition.  What are some healthy habits you can lean into or re-introduce into your life to help support yourself?</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8A853BE-51D8-4B33-BF87-5C78C95FC333}" type="slidenum">
              <a:rPr lang="en-US" smtClean="0"/>
              <a:t>12</a:t>
            </a:fld>
            <a:endParaRPr lang="en-US"/>
          </a:p>
        </p:txBody>
      </p:sp>
    </p:spTree>
    <p:extLst>
      <p:ext uri="{BB962C8B-B14F-4D97-AF65-F5344CB8AC3E}">
        <p14:creationId xmlns:p14="http://schemas.microsoft.com/office/powerpoint/2010/main" val="2578851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TIPS for supporting healthy transitions: </a:t>
            </a:r>
          </a:p>
          <a:p>
            <a:pPr marL="228600" indent="-228600">
              <a:buFont typeface="+mj-lt"/>
              <a:buAutoNum type="arabicPeriod"/>
            </a:pPr>
            <a:endParaRPr lang="en-US" b="1" dirty="0"/>
          </a:p>
          <a:p>
            <a:pPr marL="228600" indent="-228600">
              <a:buFont typeface="+mj-lt"/>
              <a:buAutoNum type="arabicPeriod"/>
            </a:pPr>
            <a:r>
              <a:rPr lang="en-US" b="1" dirty="0"/>
              <a:t>Expect ups and downs.  </a:t>
            </a:r>
            <a:r>
              <a:rPr lang="en-US" dirty="0"/>
              <a:t>Remember that your experience of college or early adulthood is likely pretty different from the world your student is dealing with. There are going to be things you don’t understand or aren’t familiar with. Growth isn’t linear. Cheer on their effort!</a:t>
            </a:r>
          </a:p>
          <a:p>
            <a:pPr marL="0" indent="0">
              <a:buFont typeface="+mj-lt"/>
              <a:buNone/>
            </a:pPr>
            <a:endParaRPr lang="en-US" dirty="0"/>
          </a:p>
          <a:p>
            <a:pPr marL="228600" indent="-228600">
              <a:buFont typeface="+mj-lt"/>
              <a:buAutoNum type="arabicPeriod" startAt="2"/>
            </a:pPr>
            <a:r>
              <a:rPr lang="en-US" b="1" dirty="0"/>
              <a:t>Be creative about staying connected.  </a:t>
            </a:r>
            <a:r>
              <a:rPr lang="en-US" dirty="0"/>
              <a:t>Times that helped you stay connected (like eating breakfast together) may not work anymore, or for those of you </a:t>
            </a:r>
          </a:p>
          <a:p>
            <a:pPr marL="0" indent="0">
              <a:buFont typeface="+mj-lt"/>
              <a:buNone/>
            </a:pPr>
            <a:r>
              <a:rPr lang="en-US" dirty="0"/>
              <a:t>      with students living on campus or in an apartment, you may only see them sporadically…so you need to ask yourself what might work now? Family group</a:t>
            </a:r>
          </a:p>
          <a:p>
            <a:pPr marL="0" indent="0">
              <a:buFont typeface="+mj-lt"/>
              <a:buNone/>
            </a:pPr>
            <a:r>
              <a:rPr lang="en-US" dirty="0"/>
              <a:t>      chat? You can still text a door dash gift card to show you see their hard work or drop off a home cooked meal?  You might need to ask and brainstorm</a:t>
            </a:r>
          </a:p>
          <a:p>
            <a:pPr marL="0" indent="0">
              <a:buFont typeface="+mj-lt"/>
              <a:buNone/>
            </a:pPr>
            <a:r>
              <a:rPr lang="en-US" dirty="0"/>
              <a:t>      together what might work. </a:t>
            </a:r>
          </a:p>
          <a:p>
            <a:pPr marL="0" indent="0">
              <a:buFont typeface="+mj-lt"/>
              <a:buNone/>
            </a:pPr>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b="1" dirty="0"/>
              <a:t>3.  Use clear and open communication</a:t>
            </a:r>
            <a:r>
              <a:rPr lang="en-US" dirty="0"/>
              <a:t>. Many short conversations and checking in on things might be more helpful than long conversations. </a:t>
            </a:r>
          </a:p>
          <a:p>
            <a:pPr marL="0" indent="0">
              <a:buFont typeface="+mj-lt"/>
              <a:buNone/>
            </a:pPr>
            <a:endParaRPr lang="en-US" b="1"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b="0" dirty="0"/>
              <a:t>We</a:t>
            </a:r>
            <a:r>
              <a:rPr lang="en-US" b="1" dirty="0"/>
              <a:t> </a:t>
            </a:r>
            <a:r>
              <a:rPr lang="en-US" dirty="0"/>
              <a:t>have mentioned this one already, but here we are again: </a:t>
            </a:r>
            <a:r>
              <a:rPr lang="en-US" b="1" dirty="0"/>
              <a:t>Empower students to seek their own solutions</a:t>
            </a:r>
            <a:r>
              <a:rPr lang="en-US" dirty="0"/>
              <a:t>- Avoid rescuing your student, focus on resilience.  </a:t>
            </a:r>
            <a:r>
              <a:rPr lang="en-US" b="0" dirty="0"/>
              <a:t>We touched on this earlier, but failure is a part of learning and building success, how can we as families model humanity and reframe that struggles also offer growth even if at the moment it feels like not passing a class is the end of the world.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endParaRPr lang="en-US" b="0" dirty="0">
              <a:ea typeface="Open San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5"/>
              <a:tabLst/>
              <a:defRPr/>
            </a:pPr>
            <a:r>
              <a:rPr lang="en-US" dirty="0"/>
              <a:t>And lastly, you have a very unique and special relationship with your student. </a:t>
            </a:r>
            <a:r>
              <a:rPr lang="en-US" b="1" dirty="0"/>
              <a:t>Be aware of when your student needs help. </a:t>
            </a:r>
            <a:r>
              <a:rPr lang="en-US" dirty="0"/>
              <a:t>If you’re noticing a significant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dirty="0"/>
              <a:t>     change in your student or you’re worried about their stress level, or something just seems off, feel free to take action. Talk with your student, get advice from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dirty="0"/>
              <a:t>     family members or another adult, or reach out to someone on campus to share your concern. It is important you know the difference between what stress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dirty="0"/>
              <a:t>     and distress looks like for your student. There are a lot of folks on campus who are here to help and services to come alongside your student. </a:t>
            </a:r>
            <a:endParaRPr lang="en-US" b="0" dirty="0">
              <a:ea typeface="Open Sans"/>
            </a:endParaRPr>
          </a:p>
          <a:p>
            <a:pPr marL="0" indent="0">
              <a:buFont typeface="+mj-lt"/>
              <a:buNone/>
            </a:pPr>
            <a:endParaRPr lang="en-US" dirty="0"/>
          </a:p>
          <a:p>
            <a:pPr marL="228600" indent="-228600">
              <a:buFont typeface="+mj-lt"/>
              <a:buAutoNum type="arabicPeriod" startAt="6"/>
            </a:pPr>
            <a:r>
              <a:rPr lang="en-US" b="0" dirty="0"/>
              <a:t>Finally, here’s a good time to </a:t>
            </a:r>
            <a:r>
              <a:rPr lang="en-US" dirty="0"/>
              <a:t>think about what you want </a:t>
            </a:r>
            <a:r>
              <a:rPr lang="en-US" b="1" dirty="0"/>
              <a:t>your future relationship with your adult child to look like</a:t>
            </a:r>
            <a:r>
              <a:rPr lang="en-US" dirty="0"/>
              <a:t>. Do you want to build mutual trust and respect while also offering </a:t>
            </a:r>
            <a:r>
              <a:rPr lang="en-US" dirty="0" err="1"/>
              <a:t>independance</a:t>
            </a:r>
            <a:r>
              <a:rPr lang="en-US" dirty="0"/>
              <a:t>?  Are you planning on launching the next phase of your life now that your student is more independent? Whatever your goal is, think about how you can lay a foundation now for your relationships with your adult child…what do you want it to look like when they are 25 or 35?</a:t>
            </a:r>
          </a:p>
          <a:p>
            <a:pPr marL="228600" indent="-228600">
              <a:buFont typeface="+mj-lt"/>
              <a:buAutoNum type="arabicPeriod"/>
            </a:pPr>
            <a:endParaRPr lang="en-US" dirty="0"/>
          </a:p>
          <a:p>
            <a:pPr marL="228600" indent="-228600">
              <a:buFont typeface="+mj-lt"/>
              <a:buAutoNum type="arabicPeriod"/>
            </a:pP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8A853BE-51D8-4B33-BF87-5C78C95FC333}" type="slidenum">
              <a:rPr lang="en-US" smtClean="0"/>
              <a:t>13</a:t>
            </a:fld>
            <a:endParaRPr lang="en-US"/>
          </a:p>
        </p:txBody>
      </p:sp>
    </p:spTree>
    <p:extLst>
      <p:ext uri="{BB962C8B-B14F-4D97-AF65-F5344CB8AC3E}">
        <p14:creationId xmlns:p14="http://schemas.microsoft.com/office/powerpoint/2010/main" val="3659075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Campus resources that might be helpful</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Health and Wellness Resource Center </a:t>
            </a:r>
            <a:endParaRPr lang="en-US" dirty="0"/>
          </a:p>
          <a:p>
            <a:pPr marL="171450" indent="-171450">
              <a:buFont typeface="Arial" panose="020B0604020202020204" pitchFamily="34" charset="0"/>
              <a:buChar char="•"/>
            </a:pPr>
            <a:r>
              <a:rPr lang="en-US" dirty="0"/>
              <a:t>Examples: like signing up for public benefits, accessing food pantries or utility assistance, creating a budget, filing their taxes, cooking healthy, and all kinds of other things.  We also have a food pantry and food available for pick up along with sexual health and menstrual products.</a:t>
            </a:r>
          </a:p>
          <a:p>
            <a:pPr marL="171450" indent="-171450">
              <a:buFont typeface="Arial" panose="020B0604020202020204" pitchFamily="34" charset="0"/>
              <a:buChar char="•"/>
            </a:pPr>
            <a:endParaRPr lang="en-US"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1" dirty="0"/>
              <a:t>Violence Prevention and Advocacy office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dirty="0"/>
              <a:t>In the unfortunate event that your student experiences relationship violence, stalking, sexual harassment, or sexual assault, we have staff who can assist your student in making sure they’re safe, helping them look at their options for how to proceed, and providing support throughout their recovery.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dirty="0"/>
          </a:p>
          <a:p>
            <a:pPr marL="0" indent="0">
              <a:buFont typeface="Arial" panose="020B0604020202020204" pitchFamily="34" charset="0"/>
              <a:buNone/>
            </a:pPr>
            <a:r>
              <a:rPr lang="en-US" b="1" dirty="0"/>
              <a:t>ARC</a:t>
            </a:r>
            <a:endParaRPr lang="en-US" dirty="0"/>
          </a:p>
          <a:p>
            <a:pPr marL="171450" indent="-171450">
              <a:buFont typeface="Arial" panose="020B0604020202020204" pitchFamily="34" charset="0"/>
              <a:buChar char="•"/>
            </a:pPr>
            <a:r>
              <a:rPr lang="en-US" dirty="0"/>
              <a:t>The ARC includes our gym, fitness classes, gaming, study spaces and intramural sports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Student Activities and Engagement –SEA</a:t>
            </a:r>
            <a:endParaRPr lang="en-US" dirty="0"/>
          </a:p>
          <a:p>
            <a:pPr marL="171450" indent="-171450">
              <a:buFont typeface="Arial" panose="020B0604020202020204" pitchFamily="34" charset="0"/>
              <a:buChar char="•"/>
            </a:pPr>
            <a:r>
              <a:rPr lang="en-US" dirty="0"/>
              <a:t>Social events in person and virtual, clubs and organizations – a very active organization on our campus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Care Team</a:t>
            </a:r>
          </a:p>
          <a:p>
            <a:pPr marL="171450" indent="-171450">
              <a:buFont typeface="Arial" panose="020B0604020202020204" pitchFamily="34" charset="0"/>
              <a:buChar char="•"/>
            </a:pPr>
            <a:r>
              <a:rPr lang="en-US" b="0" dirty="0"/>
              <a:t>An entity parents, faculty, staff, students can reach out to when they have a concern for a student's well-being. It could be academic, emotional, financial, health etc. The Care Team can come alongside students to help match them with on campus or off campus resources. </a:t>
            </a:r>
          </a:p>
          <a:p>
            <a:endParaRPr lang="en-US" dirty="0"/>
          </a:p>
        </p:txBody>
      </p:sp>
      <p:sp>
        <p:nvSpPr>
          <p:cNvPr id="4" name="Slide Number Placeholder 3"/>
          <p:cNvSpPr>
            <a:spLocks noGrp="1"/>
          </p:cNvSpPr>
          <p:nvPr>
            <p:ph type="sldNum" sz="quarter" idx="5"/>
          </p:nvPr>
        </p:nvSpPr>
        <p:spPr/>
        <p:txBody>
          <a:bodyPr/>
          <a:lstStyle/>
          <a:p>
            <a:fld id="{E8A853BE-51D8-4B33-BF87-5C78C95FC333}" type="slidenum">
              <a:rPr lang="en-US" smtClean="0"/>
              <a:t>14</a:t>
            </a:fld>
            <a:endParaRPr lang="en-US"/>
          </a:p>
        </p:txBody>
      </p:sp>
    </p:spTree>
    <p:extLst>
      <p:ext uri="{BB962C8B-B14F-4D97-AF65-F5344CB8AC3E}">
        <p14:creationId xmlns:p14="http://schemas.microsoft.com/office/powerpoint/2010/main" val="1521308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Counseling Center Resources</a:t>
            </a:r>
            <a:r>
              <a:rPr lang="en-US" dirty="0"/>
              <a:t>: </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We provide individual mental health counseling to all UWB students who are currently enrolled.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Brief therapy- around a 6 session limit and most students find they are doing better after that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have staff that in addition to English speak Spanish, Mandarin and Japanese and have grown up all around the world- we value your student's culture and religion.</a:t>
            </a:r>
          </a:p>
          <a:p>
            <a:pPr marL="0" indent="0">
              <a:buFont typeface="Arial" panose="020B0604020202020204" pitchFamily="34" charset="0"/>
              <a:buNone/>
            </a:pPr>
            <a:endParaRPr lang="en-US" dirty="0"/>
          </a:p>
          <a:p>
            <a:pPr marL="628650" lvl="1" indent="-171450">
              <a:buFont typeface="Arial" panose="020B0604020202020204" pitchFamily="34" charset="0"/>
              <a:buChar char="•"/>
            </a:pPr>
            <a:r>
              <a:rPr lang="en-US" dirty="0"/>
              <a:t>Services are of no cost to your student- they are paid by student fees and other funding sources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Groups- run every quarter [give some examples]</a:t>
            </a:r>
          </a:p>
          <a:p>
            <a:pPr marL="628650" lvl="1" indent="-171450">
              <a:buFont typeface="Arial" panose="020B0604020202020204" pitchFamily="34" charset="0"/>
              <a:buChar char="•"/>
            </a:pPr>
            <a:r>
              <a:rPr lang="en-US" dirty="0"/>
              <a:t>Case Manager to help with affordable off campus options nearby (with or without insurance)</a:t>
            </a:r>
          </a:p>
          <a:p>
            <a:pPr marL="628650" lvl="1" indent="-171450">
              <a:buFont typeface="Arial" panose="020B0604020202020204" pitchFamily="34" charset="0"/>
              <a:buChar char="•"/>
            </a:pPr>
            <a:r>
              <a:rPr lang="en-US" dirty="0"/>
              <a:t>Neurodiversity Consultation is available for students wondering about possibly having ADHD or Autism</a:t>
            </a:r>
          </a:p>
          <a:p>
            <a:pPr marL="628650" lvl="1" indent="-171450">
              <a:buFont typeface="Arial" panose="020B0604020202020204" pitchFamily="34" charset="0"/>
              <a:buChar char="•"/>
            </a:pPr>
            <a:r>
              <a:rPr lang="en-US" dirty="0"/>
              <a:t>Psychiatric medical consultation for those wanting to explore psychotropic medications as support for their mental health</a:t>
            </a:r>
          </a:p>
          <a:p>
            <a:pPr marL="628650" lvl="1" indent="-171450">
              <a:buFont typeface="Arial" panose="020B0604020202020204" pitchFamily="34" charset="0"/>
              <a:buChar char="•"/>
            </a:pPr>
            <a:r>
              <a:rPr lang="en-US" dirty="0"/>
              <a:t>Crisis Counseling- think of like an urgent care service, but for mental health Mon-</a:t>
            </a:r>
            <a:r>
              <a:rPr lang="en-US" dirty="0" err="1"/>
              <a:t>Thur</a:t>
            </a:r>
            <a:r>
              <a:rPr lang="en-US" dirty="0"/>
              <a:t> 1-3pm, no appt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HIPPA confidentiality</a:t>
            </a:r>
          </a:p>
          <a:p>
            <a:pPr marL="457200" lvl="1" indent="0">
              <a:buFont typeface="Arial" panose="020B0604020202020204" pitchFamily="34" charset="0"/>
              <a:buNone/>
            </a:pPr>
            <a:endParaRPr lang="en-US" b="0" dirty="0"/>
          </a:p>
          <a:p>
            <a:pPr marL="0" lvl="0" indent="0">
              <a:buFont typeface="Arial" panose="020B0604020202020204" pitchFamily="34" charset="0"/>
              <a:buNone/>
            </a:pPr>
            <a:r>
              <a:rPr lang="en-US" b="1" dirty="0"/>
              <a:t>Husky Helpline</a:t>
            </a:r>
            <a:r>
              <a:rPr lang="en-US" dirty="0"/>
              <a:t> trained counselors available 24/7 to call</a:t>
            </a:r>
          </a:p>
          <a:p>
            <a:pPr marL="457200" lvl="1" indent="0">
              <a:buFont typeface="Arial" panose="020B0604020202020204" pitchFamily="34" charset="0"/>
              <a:buNone/>
            </a:pPr>
            <a:endParaRPr lang="en-US" dirty="0"/>
          </a:p>
          <a:p>
            <a:pPr marL="0" lvl="0" indent="0">
              <a:buFont typeface="Arial" panose="020B0604020202020204" pitchFamily="34" charset="0"/>
              <a:buNone/>
            </a:pPr>
            <a:r>
              <a:rPr lang="en-US" b="1" dirty="0"/>
              <a:t>Website address listed at the top </a:t>
            </a:r>
            <a:r>
              <a:rPr lang="en-US" dirty="0"/>
              <a:t>with lots of great information.</a:t>
            </a:r>
          </a:p>
          <a:p>
            <a:pPr marL="0" indent="0">
              <a:buFont typeface="Arial" panose="020B0604020202020204" pitchFamily="34" charset="0"/>
              <a:buNone/>
            </a:pPr>
            <a:endParaRPr lang="en-US" dirty="0"/>
          </a:p>
          <a:p>
            <a:pPr marL="628650" lvl="1" indent="-171450">
              <a:buFont typeface="Arial" panose="020B0604020202020204" pitchFamily="34" charset="0"/>
              <a:buChar char="•"/>
            </a:pPr>
            <a:r>
              <a:rPr lang="en-US" dirty="0"/>
              <a:t>On that website you can read more about our services and there is a short video about the Counseling Center that you or your student can watch; lists of helpful apps for studying, meditating, tracking your medication; links to community resources etc.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8A853BE-51D8-4B33-BF87-5C78C95FC333}" type="slidenum">
              <a:rPr lang="en-US" smtClean="0"/>
              <a:t>15</a:t>
            </a:fld>
            <a:endParaRPr lang="en-US"/>
          </a:p>
        </p:txBody>
      </p:sp>
    </p:spTree>
    <p:extLst>
      <p:ext uri="{BB962C8B-B14F-4D97-AF65-F5344CB8AC3E}">
        <p14:creationId xmlns:p14="http://schemas.microsoft.com/office/powerpoint/2010/main" val="2213436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Thank you so much for your time and attention, we hope this information was helpful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Now you’ve met one of the staff from the Counseling Center (again, I’m (your name)) so hopefully you’ll feel a little more comfortable sending your student our way if needed or reaching out if you have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are excited to be working with a new cohort of students in the fall!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[Time dependent] I am happy to take some questions here at the end before we wrap up this section. [Remember to restate the question into the microphone so all can hear the question before starting with the answer]</a:t>
            </a:r>
          </a:p>
          <a:p>
            <a:endParaRPr lang="en-US" dirty="0"/>
          </a:p>
        </p:txBody>
      </p:sp>
      <p:sp>
        <p:nvSpPr>
          <p:cNvPr id="4" name="Slide Number Placeholder 3"/>
          <p:cNvSpPr>
            <a:spLocks noGrp="1"/>
          </p:cNvSpPr>
          <p:nvPr>
            <p:ph type="sldNum" sz="quarter" idx="5"/>
          </p:nvPr>
        </p:nvSpPr>
        <p:spPr/>
        <p:txBody>
          <a:bodyPr/>
          <a:lstStyle/>
          <a:p>
            <a:fld id="{E8A853BE-51D8-4B33-BF87-5C78C95FC333}" type="slidenum">
              <a:rPr lang="en-US" smtClean="0"/>
              <a:t>16</a:t>
            </a:fld>
            <a:endParaRPr lang="en-US"/>
          </a:p>
        </p:txBody>
      </p:sp>
    </p:spTree>
    <p:extLst>
      <p:ext uri="{BB962C8B-B14F-4D97-AF65-F5344CB8AC3E}">
        <p14:creationId xmlns:p14="http://schemas.microsoft.com/office/powerpoint/2010/main" val="3827501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022A-B4B5-A788-9701-56A10888A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ACCF4-486C-C449-E341-AA7DD8C39E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C51A02-F821-C8B0-0E1F-FD42F229DB64}"/>
              </a:ext>
            </a:extLst>
          </p:cNvPr>
          <p:cNvSpPr>
            <a:spLocks noGrp="1"/>
          </p:cNvSpPr>
          <p:nvPr>
            <p:ph type="body" idx="1"/>
          </p:nvPr>
        </p:nvSpPr>
        <p:spPr/>
        <p:txBody>
          <a:bodyPr/>
          <a:lstStyle/>
          <a:p>
            <a:pPr marL="171450" indent="-171450">
              <a:buFont typeface="Arial" panose="020B0604020202020204" pitchFamily="34" charset="0"/>
              <a:buChar char="•"/>
            </a:pPr>
            <a:r>
              <a:rPr lang="en-US" dirty="0"/>
              <a:t>This brings us to the end of our session on Relationships Matter- Navigating the College Transition.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We want to remind you that even as your college student increases their independence and autonomy you still play an important role and matter in their life as they make this adjustment. They need your support, approval </a:t>
            </a:r>
            <a:r>
              <a:rPr lang="en-US"/>
              <a:t>and encouragement on this journey</a:t>
            </a:r>
            <a:r>
              <a:rPr lang="en-US" dirty="0"/>
              <a:t>!</a:t>
            </a:r>
          </a:p>
          <a:p>
            <a:endParaRPr lang="en-US" dirty="0"/>
          </a:p>
          <a:p>
            <a:endParaRPr lang="en-US" dirty="0"/>
          </a:p>
        </p:txBody>
      </p:sp>
      <p:sp>
        <p:nvSpPr>
          <p:cNvPr id="4" name="Slide Number Placeholder 3">
            <a:extLst>
              <a:ext uri="{FF2B5EF4-FFF2-40B4-BE49-F238E27FC236}">
                <a16:creationId xmlns:a16="http://schemas.microsoft.com/office/drawing/2014/main" id="{03710F70-AB1F-F1C9-3714-85C2BC39C1CA}"/>
              </a:ext>
            </a:extLst>
          </p:cNvPr>
          <p:cNvSpPr>
            <a:spLocks noGrp="1"/>
          </p:cNvSpPr>
          <p:nvPr>
            <p:ph type="sldNum" sz="quarter" idx="5"/>
          </p:nvPr>
        </p:nvSpPr>
        <p:spPr/>
        <p:txBody>
          <a:bodyPr/>
          <a:lstStyle/>
          <a:p>
            <a:fld id="{E8A853BE-51D8-4B33-BF87-5C78C95FC333}" type="slidenum">
              <a:rPr lang="en-US" smtClean="0"/>
              <a:t>17</a:t>
            </a:fld>
            <a:endParaRPr lang="en-US"/>
          </a:p>
        </p:txBody>
      </p:sp>
    </p:spTree>
    <p:extLst>
      <p:ext uri="{BB962C8B-B14F-4D97-AF65-F5344CB8AC3E}">
        <p14:creationId xmlns:p14="http://schemas.microsoft.com/office/powerpoint/2010/main" val="362346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61E8D-3DE9-D059-7ED1-70A370BF2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B2AAD-50C5-1A36-5942-8CF1ADD5E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F991B-2504-6267-1923-F0ACBF69C761}"/>
              </a:ext>
            </a:extLst>
          </p:cNvPr>
          <p:cNvSpPr>
            <a:spLocks noGrp="1"/>
          </p:cNvSpPr>
          <p:nvPr>
            <p:ph type="body" idx="1"/>
          </p:nvPr>
        </p:nvSpPr>
        <p:spPr/>
        <p:txBody>
          <a:bodyPr/>
          <a:lstStyle/>
          <a:p>
            <a:pPr marL="0" indent="0">
              <a:buFont typeface="Arial" panose="020B0604020202020204" pitchFamily="34" charset="0"/>
              <a:buNone/>
            </a:pPr>
            <a:r>
              <a:rPr lang="en-US" dirty="0"/>
              <a:t>[Next photo slides are intended to go slowly and evoke pathos as they are shown]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Humor me as we take a walk down memory lane for a minute…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Can you remember back to when your child was an infant, and you supported them as they learned how to walk?</a:t>
            </a:r>
          </a:p>
        </p:txBody>
      </p:sp>
      <p:sp>
        <p:nvSpPr>
          <p:cNvPr id="4" name="Slide Number Placeholder 3">
            <a:extLst>
              <a:ext uri="{FF2B5EF4-FFF2-40B4-BE49-F238E27FC236}">
                <a16:creationId xmlns:a16="http://schemas.microsoft.com/office/drawing/2014/main" id="{11902EFC-445B-CFE8-4144-D8C7C3E6710B}"/>
              </a:ext>
            </a:extLst>
          </p:cNvPr>
          <p:cNvSpPr>
            <a:spLocks noGrp="1"/>
          </p:cNvSpPr>
          <p:nvPr>
            <p:ph type="sldNum" sz="quarter" idx="5"/>
          </p:nvPr>
        </p:nvSpPr>
        <p:spPr/>
        <p:txBody>
          <a:bodyPr/>
          <a:lstStyle/>
          <a:p>
            <a:fld id="{E8A853BE-51D8-4B33-BF87-5C78C95FC333}" type="slidenum">
              <a:rPr lang="en-US" smtClean="0"/>
              <a:t>2</a:t>
            </a:fld>
            <a:endParaRPr lang="en-US"/>
          </a:p>
        </p:txBody>
      </p:sp>
    </p:spTree>
    <p:extLst>
      <p:ext uri="{BB962C8B-B14F-4D97-AF65-F5344CB8AC3E}">
        <p14:creationId xmlns:p14="http://schemas.microsoft.com/office/powerpoint/2010/main" val="6978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61F83-6C39-E94F-8BB2-A4AC43BD0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77ABE-F316-9294-31F1-939D1A323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DA639-4A58-634D-1A71-2A3959BCEC20}"/>
              </a:ext>
            </a:extLst>
          </p:cNvPr>
          <p:cNvSpPr>
            <a:spLocks noGrp="1"/>
          </p:cNvSpPr>
          <p:nvPr>
            <p:ph type="body" idx="1"/>
          </p:nvPr>
        </p:nvSpPr>
        <p:spPr/>
        <p:txBody>
          <a:bodyPr/>
          <a:lstStyle/>
          <a:p>
            <a:pPr marL="0" indent="0">
              <a:buFont typeface="Arial" panose="020B0604020202020204" pitchFamily="34" charset="0"/>
              <a:buNone/>
            </a:pPr>
            <a:r>
              <a:rPr lang="en-US" dirty="0"/>
              <a:t>You held them and cared for them….</a:t>
            </a:r>
          </a:p>
        </p:txBody>
      </p:sp>
      <p:sp>
        <p:nvSpPr>
          <p:cNvPr id="4" name="Slide Number Placeholder 3">
            <a:extLst>
              <a:ext uri="{FF2B5EF4-FFF2-40B4-BE49-F238E27FC236}">
                <a16:creationId xmlns:a16="http://schemas.microsoft.com/office/drawing/2014/main" id="{74697ED5-C13A-44B4-08CE-FCDCD1BBD9E9}"/>
              </a:ext>
            </a:extLst>
          </p:cNvPr>
          <p:cNvSpPr>
            <a:spLocks noGrp="1"/>
          </p:cNvSpPr>
          <p:nvPr>
            <p:ph type="sldNum" sz="quarter" idx="5"/>
          </p:nvPr>
        </p:nvSpPr>
        <p:spPr/>
        <p:txBody>
          <a:bodyPr/>
          <a:lstStyle/>
          <a:p>
            <a:fld id="{E8A853BE-51D8-4B33-BF87-5C78C95FC333}" type="slidenum">
              <a:rPr lang="en-US" smtClean="0"/>
              <a:t>3</a:t>
            </a:fld>
            <a:endParaRPr lang="en-US"/>
          </a:p>
        </p:txBody>
      </p:sp>
    </p:spTree>
    <p:extLst>
      <p:ext uri="{BB962C8B-B14F-4D97-AF65-F5344CB8AC3E}">
        <p14:creationId xmlns:p14="http://schemas.microsoft.com/office/powerpoint/2010/main" val="830724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F6706-AC4D-1408-F81D-59A54FDE1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4037B-51E9-588C-66FE-5BCBEE1262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F40C6-19A2-DDBC-5AE1-F57EEF190B6C}"/>
              </a:ext>
            </a:extLst>
          </p:cNvPr>
          <p:cNvSpPr>
            <a:spLocks noGrp="1"/>
          </p:cNvSpPr>
          <p:nvPr>
            <p:ph type="body" idx="1"/>
          </p:nvPr>
        </p:nvSpPr>
        <p:spPr/>
        <p:txBody>
          <a:bodyPr/>
          <a:lstStyle/>
          <a:p>
            <a:pPr marL="0" indent="0">
              <a:buFont typeface="Arial" panose="020B0604020202020204" pitchFamily="34" charset="0"/>
              <a:buNone/>
            </a:pPr>
            <a:r>
              <a:rPr lang="en-US" dirty="0"/>
              <a:t>Bathed them…</a:t>
            </a:r>
          </a:p>
        </p:txBody>
      </p:sp>
      <p:sp>
        <p:nvSpPr>
          <p:cNvPr id="4" name="Slide Number Placeholder 3">
            <a:extLst>
              <a:ext uri="{FF2B5EF4-FFF2-40B4-BE49-F238E27FC236}">
                <a16:creationId xmlns:a16="http://schemas.microsoft.com/office/drawing/2014/main" id="{DB8C3EF3-46BE-4EB7-9342-76853B0F05EB}"/>
              </a:ext>
            </a:extLst>
          </p:cNvPr>
          <p:cNvSpPr>
            <a:spLocks noGrp="1"/>
          </p:cNvSpPr>
          <p:nvPr>
            <p:ph type="sldNum" sz="quarter" idx="5"/>
          </p:nvPr>
        </p:nvSpPr>
        <p:spPr/>
        <p:txBody>
          <a:bodyPr/>
          <a:lstStyle/>
          <a:p>
            <a:fld id="{E8A853BE-51D8-4B33-BF87-5C78C95FC333}" type="slidenum">
              <a:rPr lang="en-US" smtClean="0"/>
              <a:t>4</a:t>
            </a:fld>
            <a:endParaRPr lang="en-US"/>
          </a:p>
        </p:txBody>
      </p:sp>
    </p:spTree>
    <p:extLst>
      <p:ext uri="{BB962C8B-B14F-4D97-AF65-F5344CB8AC3E}">
        <p14:creationId xmlns:p14="http://schemas.microsoft.com/office/powerpoint/2010/main" val="2409454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EB626-F32D-7725-E099-5CC13B797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7FB64-285C-E597-7401-051FA568B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11FBE3-D8B5-7ACC-F62D-A1B70052D60D}"/>
              </a:ext>
            </a:extLst>
          </p:cNvPr>
          <p:cNvSpPr>
            <a:spLocks noGrp="1"/>
          </p:cNvSpPr>
          <p:nvPr>
            <p:ph type="body" idx="1"/>
          </p:nvPr>
        </p:nvSpPr>
        <p:spPr/>
        <p:txBody>
          <a:bodyPr/>
          <a:lstStyle/>
          <a:p>
            <a:pPr marL="0" indent="0">
              <a:buFont typeface="Arial" panose="020B0604020202020204" pitchFamily="34" charset="0"/>
              <a:buNone/>
            </a:pPr>
            <a:r>
              <a:rPr lang="en-US" dirty="0"/>
              <a:t>Helped feed and nourish them…</a:t>
            </a:r>
          </a:p>
        </p:txBody>
      </p:sp>
      <p:sp>
        <p:nvSpPr>
          <p:cNvPr id="4" name="Slide Number Placeholder 3">
            <a:extLst>
              <a:ext uri="{FF2B5EF4-FFF2-40B4-BE49-F238E27FC236}">
                <a16:creationId xmlns:a16="http://schemas.microsoft.com/office/drawing/2014/main" id="{7B868EB0-4B2D-C922-4673-C39304C75284}"/>
              </a:ext>
            </a:extLst>
          </p:cNvPr>
          <p:cNvSpPr>
            <a:spLocks noGrp="1"/>
          </p:cNvSpPr>
          <p:nvPr>
            <p:ph type="sldNum" sz="quarter" idx="5"/>
          </p:nvPr>
        </p:nvSpPr>
        <p:spPr/>
        <p:txBody>
          <a:bodyPr/>
          <a:lstStyle/>
          <a:p>
            <a:fld id="{E8A853BE-51D8-4B33-BF87-5C78C95FC333}" type="slidenum">
              <a:rPr lang="en-US" smtClean="0"/>
              <a:t>5</a:t>
            </a:fld>
            <a:endParaRPr lang="en-US"/>
          </a:p>
        </p:txBody>
      </p:sp>
    </p:spTree>
    <p:extLst>
      <p:ext uri="{BB962C8B-B14F-4D97-AF65-F5344CB8AC3E}">
        <p14:creationId xmlns:p14="http://schemas.microsoft.com/office/powerpoint/2010/main" val="1496188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EB0F8-5B10-9A38-3ABC-D53E720366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F9C46-B95F-CE6C-BB4D-0DC23FEDFC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54CF5-6692-CA39-7D32-578D24A772C7}"/>
              </a:ext>
            </a:extLst>
          </p:cNvPr>
          <p:cNvSpPr>
            <a:spLocks noGrp="1"/>
          </p:cNvSpPr>
          <p:nvPr>
            <p:ph type="body" idx="1"/>
          </p:nvPr>
        </p:nvSpPr>
        <p:spPr/>
        <p:txBody>
          <a:bodyPr/>
          <a:lstStyle/>
          <a:p>
            <a:pPr marL="0" indent="0">
              <a:buFont typeface="Arial" panose="020B0604020202020204" pitchFamily="34" charset="0"/>
              <a:buNone/>
            </a:pPr>
            <a:r>
              <a:rPr lang="en-US" dirty="0"/>
              <a:t>Taught them family tasks…</a:t>
            </a:r>
          </a:p>
        </p:txBody>
      </p:sp>
      <p:sp>
        <p:nvSpPr>
          <p:cNvPr id="4" name="Slide Number Placeholder 3">
            <a:extLst>
              <a:ext uri="{FF2B5EF4-FFF2-40B4-BE49-F238E27FC236}">
                <a16:creationId xmlns:a16="http://schemas.microsoft.com/office/drawing/2014/main" id="{EB449D00-8DE8-EE02-7224-E76A5117A40E}"/>
              </a:ext>
            </a:extLst>
          </p:cNvPr>
          <p:cNvSpPr>
            <a:spLocks noGrp="1"/>
          </p:cNvSpPr>
          <p:nvPr>
            <p:ph type="sldNum" sz="quarter" idx="5"/>
          </p:nvPr>
        </p:nvSpPr>
        <p:spPr/>
        <p:txBody>
          <a:bodyPr/>
          <a:lstStyle/>
          <a:p>
            <a:fld id="{E8A853BE-51D8-4B33-BF87-5C78C95FC333}" type="slidenum">
              <a:rPr lang="en-US" smtClean="0"/>
              <a:t>6</a:t>
            </a:fld>
            <a:endParaRPr lang="en-US"/>
          </a:p>
        </p:txBody>
      </p:sp>
    </p:spTree>
    <p:extLst>
      <p:ext uri="{BB962C8B-B14F-4D97-AF65-F5344CB8AC3E}">
        <p14:creationId xmlns:p14="http://schemas.microsoft.com/office/powerpoint/2010/main" val="1309570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7598-E838-BDB2-BFEF-7D9174759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C85D9-185B-5B2E-6A34-98F7318059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5FC6FF-770C-6EDD-9A09-EB32448190E8}"/>
              </a:ext>
            </a:extLst>
          </p:cNvPr>
          <p:cNvSpPr>
            <a:spLocks noGrp="1"/>
          </p:cNvSpPr>
          <p:nvPr>
            <p:ph type="body" idx="1"/>
          </p:nvPr>
        </p:nvSpPr>
        <p:spPr/>
        <p:txBody>
          <a:bodyPr/>
          <a:lstStyle/>
          <a:p>
            <a:pPr marL="0" indent="0">
              <a:buFont typeface="Arial" panose="020B0604020202020204" pitchFamily="34" charset="0"/>
              <a:buNone/>
            </a:pPr>
            <a:r>
              <a:rPr lang="en-US" sz="1200" b="0" i="0" kern="1200" dirty="0">
                <a:solidFill>
                  <a:schemeClr val="tx1"/>
                </a:solidFill>
                <a:effectLst/>
                <a:latin typeface="+mn-lt"/>
                <a:ea typeface="+mn-ea"/>
                <a:cs typeface="+mn-cs"/>
              </a:rPr>
              <a:t>Encouraged their interests…</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4191E7A-95FA-A375-AD72-27EA53223F5D}"/>
              </a:ext>
            </a:extLst>
          </p:cNvPr>
          <p:cNvSpPr>
            <a:spLocks noGrp="1"/>
          </p:cNvSpPr>
          <p:nvPr>
            <p:ph type="sldNum" sz="quarter" idx="5"/>
          </p:nvPr>
        </p:nvSpPr>
        <p:spPr/>
        <p:txBody>
          <a:bodyPr/>
          <a:lstStyle/>
          <a:p>
            <a:fld id="{E8A853BE-51D8-4B33-BF87-5C78C95FC333}" type="slidenum">
              <a:rPr lang="en-US" smtClean="0"/>
              <a:t>7</a:t>
            </a:fld>
            <a:endParaRPr lang="en-US"/>
          </a:p>
        </p:txBody>
      </p:sp>
    </p:spTree>
    <p:extLst>
      <p:ext uri="{BB962C8B-B14F-4D97-AF65-F5344CB8AC3E}">
        <p14:creationId xmlns:p14="http://schemas.microsoft.com/office/powerpoint/2010/main" val="4132532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63C73-BCDF-8B43-D109-24937A0F4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DEA3C-973C-7CFA-CB27-17957236F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B883D7-A698-8BF6-4219-6E636DC9A349}"/>
              </a:ext>
            </a:extLst>
          </p:cNvPr>
          <p:cNvSpPr>
            <a:spLocks noGrp="1"/>
          </p:cNvSpPr>
          <p:nvPr>
            <p:ph type="body" idx="1"/>
          </p:nvPr>
        </p:nvSpPr>
        <p:spPr/>
        <p:txBody>
          <a:bodyPr/>
          <a:lstStyle/>
          <a:p>
            <a:pPr marL="0" indent="0">
              <a:buFont typeface="Arial" panose="020B0604020202020204" pitchFamily="34" charset="0"/>
              <a:buNone/>
            </a:pPr>
            <a:r>
              <a:rPr lang="en-US" dirty="0"/>
              <a:t>Supported them while they were courageous and learned new skills…</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Starting college is a milestone. It begins a new season of life and we invite you to think about your job as a parent or caregiver in a new light. Your role as a parent or caregiver is still enormously important, but it is shifting to be less about managing directly and more about coaching and cheering your student on from the sidelines. </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E9C7933-1243-569A-091C-EDE1C5EC6777}"/>
              </a:ext>
            </a:extLst>
          </p:cNvPr>
          <p:cNvSpPr>
            <a:spLocks noGrp="1"/>
          </p:cNvSpPr>
          <p:nvPr>
            <p:ph type="sldNum" sz="quarter" idx="5"/>
          </p:nvPr>
        </p:nvSpPr>
        <p:spPr/>
        <p:txBody>
          <a:bodyPr/>
          <a:lstStyle/>
          <a:p>
            <a:fld id="{E8A853BE-51D8-4B33-BF87-5C78C95FC333}" type="slidenum">
              <a:rPr lang="en-US" smtClean="0"/>
              <a:t>8</a:t>
            </a:fld>
            <a:endParaRPr lang="en-US"/>
          </a:p>
        </p:txBody>
      </p:sp>
    </p:spTree>
    <p:extLst>
      <p:ext uri="{BB962C8B-B14F-4D97-AF65-F5344CB8AC3E}">
        <p14:creationId xmlns:p14="http://schemas.microsoft.com/office/powerpoint/2010/main" val="60328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We believe this session is important because we know how foundational family relationships are and we want to support and equip you as your role is changing with your student. </a:t>
            </a:r>
          </a:p>
          <a:p>
            <a:pPr marL="0" indent="0">
              <a:buFont typeface="Arial" panose="020B0604020202020204" pitchFamily="34" charset="0"/>
              <a:buNone/>
            </a:pPr>
            <a:endParaRPr lang="en-US" dirty="0"/>
          </a:p>
          <a:p>
            <a:pPr marL="0" indent="0">
              <a:buFont typeface="Arial" panose="020B0604020202020204" pitchFamily="34" charset="0"/>
              <a:buNone/>
            </a:pPr>
            <a:r>
              <a:rPr lang="en-US" sz="1200" b="0" i="0" kern="1200" dirty="0">
                <a:solidFill>
                  <a:schemeClr val="tx1"/>
                </a:solidFill>
                <a:effectLst/>
                <a:latin typeface="+mn-lt"/>
                <a:ea typeface="+mn-ea"/>
                <a:cs typeface="+mn-cs"/>
              </a:rPr>
              <a:t>Parent orientations are created to help families: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understand the college experience,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reduce anxiety,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learn how to support their student’s independence and growth.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As we look at our time together, here is an overview of where we are headed today:</a:t>
            </a:r>
          </a:p>
          <a:p>
            <a:pPr marL="171450" indent="-171450">
              <a:buFont typeface="Arial" panose="020B0604020202020204" pitchFamily="34" charset="0"/>
              <a:buChar char="•"/>
            </a:pPr>
            <a:endParaRPr lang="en-US" dirty="0"/>
          </a:p>
          <a:p>
            <a:pPr marL="457200" lvl="1" indent="0">
              <a:buFont typeface="Arial" panose="020B0604020202020204" pitchFamily="34" charset="0"/>
              <a:buNone/>
            </a:pPr>
            <a:r>
              <a:rPr lang="en-US" dirty="0"/>
              <a:t>1) </a:t>
            </a:r>
            <a:r>
              <a:rPr lang="en-US" b="1" dirty="0"/>
              <a:t>First we will cover academic and social emotional transitions students face </a:t>
            </a:r>
            <a:r>
              <a:rPr lang="en-US" dirty="0"/>
              <a:t>in their thinking and behavior as they adjust from high school to college</a:t>
            </a:r>
          </a:p>
          <a:p>
            <a:pPr marL="457200" lvl="1" indent="0">
              <a:buFont typeface="Arial" panose="020B0604020202020204" pitchFamily="34" charset="0"/>
              <a:buNone/>
            </a:pPr>
            <a:r>
              <a:rPr lang="en-US" dirty="0"/>
              <a:t>2) We’ll talk about some of the </a:t>
            </a:r>
            <a:r>
              <a:rPr lang="en-US" b="1" dirty="0"/>
              <a:t>transitions parents, caregivers and families need to make </a:t>
            </a:r>
            <a:r>
              <a:rPr lang="en-US" dirty="0"/>
              <a:t>as things change with your student</a:t>
            </a:r>
          </a:p>
          <a:p>
            <a:pPr marL="457200" lvl="1" indent="0">
              <a:buFont typeface="Arial" panose="020B0604020202020204" pitchFamily="34" charset="0"/>
              <a:buNone/>
            </a:pPr>
            <a:r>
              <a:rPr lang="en-US" dirty="0"/>
              <a:t>3) I’ll talk you through some </a:t>
            </a:r>
            <a:r>
              <a:rPr lang="en-US" b="1" dirty="0"/>
              <a:t>tips for effectively supporting your student </a:t>
            </a:r>
            <a:r>
              <a:rPr lang="en-US" dirty="0"/>
              <a:t>as they begin their college journey</a:t>
            </a:r>
          </a:p>
          <a:p>
            <a:pPr marL="457200" lvl="1" indent="0">
              <a:buFont typeface="Arial" panose="020B0604020202020204" pitchFamily="34" charset="0"/>
              <a:buNone/>
            </a:pPr>
            <a:r>
              <a:rPr lang="en-US" dirty="0"/>
              <a:t>4) Then we’ll wrap it up with some </a:t>
            </a:r>
            <a:r>
              <a:rPr lang="en-US" b="1" dirty="0"/>
              <a:t>resources that might be helpful </a:t>
            </a:r>
            <a:r>
              <a:rPr lang="en-US" dirty="0"/>
              <a:t>and I will leave some time for a brief Q &amp; A </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8A853BE-51D8-4B33-BF87-5C78C95FC333}" type="slidenum">
              <a:rPr lang="en-US" smtClean="0"/>
              <a:t>9</a:t>
            </a:fld>
            <a:endParaRPr lang="en-US"/>
          </a:p>
        </p:txBody>
      </p:sp>
    </p:spTree>
    <p:extLst>
      <p:ext uri="{BB962C8B-B14F-4D97-AF65-F5344CB8AC3E}">
        <p14:creationId xmlns:p14="http://schemas.microsoft.com/office/powerpoint/2010/main" val="14183153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3" name="Picture 2"/>
          <p:cNvPicPr>
            <a:picLocks noChangeAspect="1"/>
          </p:cNvPicPr>
          <p:nvPr userDrawn="1"/>
        </p:nvPicPr>
        <p:blipFill>
          <a:blip r:embed="rId3"/>
          <a:srcRect/>
          <a:stretch/>
        </p:blipFill>
        <p:spPr>
          <a:xfrm>
            <a:off x="792038" y="6501100"/>
            <a:ext cx="3429000" cy="192408"/>
          </a:xfrm>
          <a:prstGeom prst="rect">
            <a:avLst/>
          </a:prstGeom>
        </p:spPr>
      </p:pic>
      <p:pic>
        <p:nvPicPr>
          <p:cNvPr id="4" name="Picture 3" descr="Bar_RtAngle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2039" y="3947767"/>
            <a:ext cx="2451418" cy="124509"/>
          </a:xfrm>
          <a:prstGeom prst="rect">
            <a:avLst/>
          </a:prstGeom>
        </p:spPr>
      </p:pic>
      <p:sp>
        <p:nvSpPr>
          <p:cNvPr id="5" name="Title 4"/>
          <p:cNvSpPr>
            <a:spLocks noGrp="1"/>
          </p:cNvSpPr>
          <p:nvPr>
            <p:ph type="title" hasCustomPrompt="1"/>
          </p:nvPr>
        </p:nvSpPr>
        <p:spPr>
          <a:xfrm>
            <a:off x="671757" y="939146"/>
            <a:ext cx="6972300" cy="2871103"/>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390259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6"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LIGHT, 24 PT.)</a:t>
            </a:r>
          </a:p>
        </p:txBody>
      </p:sp>
      <p:pic>
        <p:nvPicPr>
          <p:cNvPr id="9" name="Picture 8"/>
          <p:cNvPicPr>
            <a:picLocks noChangeAspect="1"/>
          </p:cNvPicPr>
          <p:nvPr userDrawn="1"/>
        </p:nvPicPr>
        <p:blipFill>
          <a:blip r:embed="rId2"/>
          <a:srcRect/>
          <a:stretch/>
        </p:blipFill>
        <p:spPr>
          <a:xfrm>
            <a:off x="5427419" y="6501100"/>
            <a:ext cx="3429000" cy="192408"/>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84663" cy="991998"/>
          </a:xfrm>
          <a:prstGeom prst="rect">
            <a:avLst/>
          </a:prstGeom>
        </p:spPr>
        <p:txBody>
          <a:bodyPr anchor="b"/>
          <a:lstStyle>
            <a:lvl1pPr algn="l">
              <a:defRPr sz="3000" b="1" i="0">
                <a:solidFill>
                  <a:srgbClr val="4B2E83"/>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072872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7" name="Picture 6"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83759"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450220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999999"/>
                </a:solidFill>
                <a:latin typeface="Open Sans Light"/>
                <a:cs typeface="Open Sans Light"/>
              </a:defRPr>
            </a:lvl1pPr>
          </a:lstStyle>
          <a:p>
            <a:r>
              <a:rPr lang="en-US"/>
              <a:t>Graphics can go here – </a:t>
            </a:r>
            <a:br>
              <a:rPr lang="en-US"/>
            </a:br>
            <a:r>
              <a:rPr lang="en-US"/>
              <a:t>replace this box with your image or chart</a:t>
            </a:r>
          </a:p>
        </p:txBody>
      </p:sp>
      <p:pic>
        <p:nvPicPr>
          <p:cNvPr id="7" name="Picture 6"/>
          <p:cNvPicPr>
            <a:picLocks noChangeAspect="1"/>
          </p:cNvPicPr>
          <p:nvPr userDrawn="1"/>
        </p:nvPicPr>
        <p:blipFill>
          <a:blip r:embed="rId2"/>
          <a:srcRect/>
          <a:stretch/>
        </p:blipFill>
        <p:spPr>
          <a:xfrm>
            <a:off x="5359400" y="6501100"/>
            <a:ext cx="3429000" cy="192408"/>
          </a:xfrm>
          <a:prstGeom prst="rect">
            <a:avLst/>
          </a:prstGeom>
        </p:spPr>
      </p:pic>
      <p:pic>
        <p:nvPicPr>
          <p:cNvPr id="6" name="Picture 5"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16644"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48955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71757" y="2320239"/>
            <a:ext cx="8197114"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7" y="365125"/>
            <a:ext cx="8184662"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81814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1" name="Picture 10"/>
          <p:cNvPicPr>
            <a:picLocks noChangeAspect="1"/>
          </p:cNvPicPr>
          <p:nvPr userDrawn="1"/>
        </p:nvPicPr>
        <p:blipFill>
          <a:blip r:embed="rId2"/>
          <a:srcRect/>
          <a:stretch/>
        </p:blipFill>
        <p:spPr>
          <a:xfrm>
            <a:off x="5307260" y="6501100"/>
            <a:ext cx="3429000" cy="192408"/>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5" y="365125"/>
            <a:ext cx="8064505"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78592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736725"/>
            <a:ext cx="8184662" cy="4432300"/>
          </a:xfrm>
          <a:prstGeom prst="rect">
            <a:avLst/>
          </a:prstGeom>
        </p:spPr>
        <p:txBody>
          <a:bodyPr>
            <a:normAutofit/>
          </a:bodyPr>
          <a:lstStyle>
            <a:lvl1pPr marL="0" indent="0">
              <a:buNone/>
              <a:defRPr sz="24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0" y="1402894"/>
            <a:ext cx="1371201" cy="69644"/>
          </a:xfrm>
          <a:prstGeom prst="rect">
            <a:avLst/>
          </a:prstGeom>
        </p:spPr>
      </p:pic>
      <p:sp>
        <p:nvSpPr>
          <p:cNvPr id="2" name="Title 1"/>
          <p:cNvSpPr>
            <a:spLocks noGrp="1"/>
          </p:cNvSpPr>
          <p:nvPr>
            <p:ph type="title" hasCustomPrompt="1"/>
          </p:nvPr>
        </p:nvSpPr>
        <p:spPr>
          <a:xfrm>
            <a:off x="671755" y="371510"/>
            <a:ext cx="8184663"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8654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pic>
        <p:nvPicPr>
          <p:cNvPr id="9" name="Picture 8"/>
          <p:cNvPicPr>
            <a:picLocks noChangeAspect="1"/>
          </p:cNvPicPr>
          <p:nvPr userDrawn="1"/>
        </p:nvPicPr>
        <p:blipFill>
          <a:blip r:embed="rId3"/>
          <a:srcRect/>
          <a:stretch/>
        </p:blipFill>
        <p:spPr>
          <a:xfrm>
            <a:off x="677334" y="6416321"/>
            <a:ext cx="3429000" cy="192409"/>
          </a:xfrm>
          <a:prstGeom prst="rect">
            <a:avLst/>
          </a:prstGeom>
        </p:spPr>
      </p:pic>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
        <p:nvSpPr>
          <p:cNvPr id="3" name="Title 2"/>
          <p:cNvSpPr>
            <a:spLocks noGrp="1"/>
          </p:cNvSpPr>
          <p:nvPr>
            <p:ph type="title" hasCustomPrompt="1"/>
          </p:nvPr>
        </p:nvSpPr>
        <p:spPr>
          <a:xfrm>
            <a:off x="671757" y="1179824"/>
            <a:ext cx="6972300" cy="2641756"/>
          </a:xfrm>
          <a:prstGeom prst="rect">
            <a:avLst/>
          </a:prstGeom>
        </p:spPr>
        <p:txBody>
          <a:bodyPr anchor="b"/>
          <a:lstStyle>
            <a:lvl1pPr algn="l">
              <a:defRPr sz="500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373491258"/>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rcRect/>
          <a:stretch/>
        </p:blipFill>
        <p:spPr>
          <a:xfrm>
            <a:off x="5427419" y="6416321"/>
            <a:ext cx="3429000" cy="192409"/>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7" y="365069"/>
            <a:ext cx="8184662" cy="998440"/>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769240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064505"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36337975"/>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4B2E83"/>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5359400" y="6416321"/>
            <a:ext cx="3429000" cy="192409"/>
          </a:xfrm>
          <a:prstGeom prst="rect">
            <a:avLst/>
          </a:prstGeom>
        </p:spPr>
      </p:pic>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
        <p:nvSpPr>
          <p:cNvPr id="2" name="Title 1"/>
          <p:cNvSpPr>
            <a:spLocks noGrp="1"/>
          </p:cNvSpPr>
          <p:nvPr>
            <p:ph type="title" hasCustomPrompt="1"/>
          </p:nvPr>
        </p:nvSpPr>
        <p:spPr>
          <a:xfrm>
            <a:off x="671756" y="371511"/>
            <a:ext cx="8116644" cy="991998"/>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82856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9" name="Picture 8"/>
          <p:cNvPicPr>
            <a:picLocks noChangeAspect="1"/>
          </p:cNvPicPr>
          <p:nvPr userDrawn="1"/>
        </p:nvPicPr>
        <p:blipFill>
          <a:blip r:embed="rId3"/>
          <a:srcRect/>
          <a:stretch/>
        </p:blipFill>
        <p:spPr>
          <a:xfrm>
            <a:off x="792038" y="6501100"/>
            <a:ext cx="3429000" cy="192408"/>
          </a:xfrm>
          <a:prstGeom prst="rect">
            <a:avLst/>
          </a:prstGeom>
        </p:spPr>
      </p:pic>
      <p:pic>
        <p:nvPicPr>
          <p:cNvPr id="6" name="Picture 5"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
        <p:nvSpPr>
          <p:cNvPr id="3" name="Title 2"/>
          <p:cNvSpPr>
            <a:spLocks noGrp="1"/>
          </p:cNvSpPr>
          <p:nvPr>
            <p:ph type="title" hasCustomPrompt="1"/>
          </p:nvPr>
        </p:nvSpPr>
        <p:spPr>
          <a:xfrm>
            <a:off x="671757" y="1167124"/>
            <a:ext cx="6972300" cy="2641756"/>
          </a:xfrm>
          <a:prstGeom prst="rect">
            <a:avLst/>
          </a:prstGeom>
        </p:spPr>
        <p:txBody>
          <a:bodyPr anchor="b"/>
          <a:lstStyle>
            <a:lvl1pPr algn="l">
              <a:defRPr sz="5000" b="1" i="0">
                <a:solidFill>
                  <a:srgbClr val="4B2E83"/>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33971910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D3A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6496306"/>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3653" r:id="rId1"/>
    <p:sldLayoutId id="2147483663" r:id="rId2"/>
    <p:sldLayoutId id="2147483664" r:id="rId3"/>
    <p:sldLayoutId id="2147483665"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www.uwb.edu/student"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mailto:uwbcc@uw.edu"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2884" y="1179824"/>
            <a:ext cx="7983729" cy="2249176"/>
          </a:xfrm>
        </p:spPr>
        <p:txBody>
          <a:bodyPr/>
          <a:lstStyle/>
          <a:p>
            <a:r>
              <a:rPr lang="en-US" sz="4400"/>
              <a:t>Relationships Matter </a:t>
            </a:r>
            <a:br>
              <a:rPr lang="en-US" sz="4400"/>
            </a:br>
            <a:r>
              <a:rPr lang="en-US" sz="4400"/>
              <a:t>Navigating the College Transition</a:t>
            </a:r>
          </a:p>
        </p:txBody>
      </p:sp>
      <p:sp>
        <p:nvSpPr>
          <p:cNvPr id="4" name="TextBox 3">
            <a:extLst>
              <a:ext uri="{FF2B5EF4-FFF2-40B4-BE49-F238E27FC236}">
                <a16:creationId xmlns:a16="http://schemas.microsoft.com/office/drawing/2014/main" id="{F79ADA7E-54A7-429E-265C-1A0CA0946073}"/>
              </a:ext>
            </a:extLst>
          </p:cNvPr>
          <p:cNvSpPr txBox="1"/>
          <p:nvPr/>
        </p:nvSpPr>
        <p:spPr>
          <a:xfrm>
            <a:off x="772884" y="4528457"/>
            <a:ext cx="7983729" cy="1569660"/>
          </a:xfrm>
          <a:prstGeom prst="rect">
            <a:avLst/>
          </a:prstGeom>
          <a:noFill/>
        </p:spPr>
        <p:txBody>
          <a:bodyPr wrap="square" rtlCol="0">
            <a:spAutoFit/>
          </a:bodyPr>
          <a:lstStyle/>
          <a:p>
            <a:r>
              <a:rPr lang="en-US" sz="2400"/>
              <a:t>Ann Ellis, MS, LMHC</a:t>
            </a:r>
          </a:p>
          <a:p>
            <a:r>
              <a:rPr lang="en-US" sz="2400"/>
              <a:t>Amy K Paulson, MSW, LMHCA</a:t>
            </a:r>
          </a:p>
          <a:p>
            <a:r>
              <a:rPr lang="en-US" sz="2400"/>
              <a:t>Trevor Taone, PhD</a:t>
            </a:r>
          </a:p>
          <a:p>
            <a:r>
              <a:rPr lang="en-US" sz="2400"/>
              <a:t>Counseling Center, UW1-080</a:t>
            </a:r>
          </a:p>
        </p:txBody>
      </p:sp>
    </p:spTree>
    <p:extLst>
      <p:ext uri="{BB962C8B-B14F-4D97-AF65-F5344CB8AC3E}">
        <p14:creationId xmlns:p14="http://schemas.microsoft.com/office/powerpoint/2010/main" val="1913477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79AFB-EDD6-7577-1A03-17A4D2B81E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31CD9D-91A3-BFA9-AC4C-CAED326286F3}"/>
              </a:ext>
            </a:extLst>
          </p:cNvPr>
          <p:cNvSpPr>
            <a:spLocks noGrp="1"/>
          </p:cNvSpPr>
          <p:nvPr>
            <p:ph type="title"/>
          </p:nvPr>
        </p:nvSpPr>
        <p:spPr/>
        <p:txBody>
          <a:bodyPr lIns="91440" tIns="45720" rIns="91440" bIns="45720" anchor="b"/>
          <a:lstStyle/>
          <a:p>
            <a:r>
              <a:rPr lang="en-US" sz="3600">
                <a:latin typeface="Encode Sans Normal Black"/>
              </a:rPr>
              <a:t>Transitions for Students - Academic</a:t>
            </a:r>
          </a:p>
        </p:txBody>
      </p:sp>
      <p:sp>
        <p:nvSpPr>
          <p:cNvPr id="5" name="Text Placeholder 4">
            <a:extLst>
              <a:ext uri="{FF2B5EF4-FFF2-40B4-BE49-F238E27FC236}">
                <a16:creationId xmlns:a16="http://schemas.microsoft.com/office/drawing/2014/main" id="{E33B9D31-7D50-2487-4B6C-3E313C8E7FCC}"/>
              </a:ext>
            </a:extLst>
          </p:cNvPr>
          <p:cNvSpPr>
            <a:spLocks noGrp="1"/>
          </p:cNvSpPr>
          <p:nvPr>
            <p:ph type="body" sz="quarter" idx="11"/>
          </p:nvPr>
        </p:nvSpPr>
        <p:spPr>
          <a:xfrm>
            <a:off x="671755" y="1580606"/>
            <a:ext cx="8183759" cy="4770090"/>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1000" b="0" dirty="0"/>
          </a:p>
          <a:p>
            <a:pPr marL="0" indent="0">
              <a:buNone/>
            </a:pPr>
            <a:endParaRPr lang="en-US" sz="1000" dirty="0"/>
          </a:p>
          <a:p>
            <a:pPr marL="0" indent="0">
              <a:spcBef>
                <a:spcPts val="0"/>
              </a:spcBef>
              <a:buNone/>
            </a:pPr>
            <a:r>
              <a:rPr lang="en-US" sz="2000" dirty="0"/>
              <a:t>TIPS: </a:t>
            </a:r>
          </a:p>
          <a:p>
            <a:pPr marL="457200" indent="-457200">
              <a:spcBef>
                <a:spcPts val="0"/>
              </a:spcBef>
              <a:buFont typeface="+mj-lt"/>
              <a:buAutoNum type="arabicPeriod"/>
            </a:pPr>
            <a:r>
              <a:rPr lang="en-US" sz="2000" b="0" dirty="0"/>
              <a:t>Develop positive relationship with challenges and failures</a:t>
            </a:r>
          </a:p>
          <a:p>
            <a:pPr marL="457200" indent="-457200">
              <a:spcBef>
                <a:spcPts val="0"/>
              </a:spcBef>
              <a:buFont typeface="+mj-lt"/>
              <a:buAutoNum type="arabicPeriod"/>
            </a:pPr>
            <a:r>
              <a:rPr lang="en-US" sz="2000" b="0" dirty="0"/>
              <a:t>Ask for help</a:t>
            </a:r>
          </a:p>
        </p:txBody>
      </p:sp>
      <p:graphicFrame>
        <p:nvGraphicFramePr>
          <p:cNvPr id="2" name="Table 1">
            <a:extLst>
              <a:ext uri="{FF2B5EF4-FFF2-40B4-BE49-F238E27FC236}">
                <a16:creationId xmlns:a16="http://schemas.microsoft.com/office/drawing/2014/main" id="{F4A711C3-0DEC-FB09-03ED-7C414F22082C}"/>
              </a:ext>
            </a:extLst>
          </p:cNvPr>
          <p:cNvGraphicFramePr>
            <a:graphicFrameLocks noGrp="1"/>
          </p:cNvGraphicFramePr>
          <p:nvPr>
            <p:extLst>
              <p:ext uri="{D42A27DB-BD31-4B8C-83A1-F6EECF244321}">
                <p14:modId xmlns:p14="http://schemas.microsoft.com/office/powerpoint/2010/main" val="2653414388"/>
              </p:ext>
            </p:extLst>
          </p:nvPr>
        </p:nvGraphicFramePr>
        <p:xfrm>
          <a:off x="951978" y="1565012"/>
          <a:ext cx="7064680" cy="3155968"/>
        </p:xfrm>
        <a:graphic>
          <a:graphicData uri="http://schemas.openxmlformats.org/drawingml/2006/table">
            <a:tbl>
              <a:tblPr firstRow="1" bandRow="1">
                <a:tableStyleId>{5C22544A-7EE6-4342-B048-85BDC9FD1C3A}</a:tableStyleId>
              </a:tblPr>
              <a:tblGrid>
                <a:gridCol w="3458860">
                  <a:extLst>
                    <a:ext uri="{9D8B030D-6E8A-4147-A177-3AD203B41FA5}">
                      <a16:colId xmlns:a16="http://schemas.microsoft.com/office/drawing/2014/main" val="929116622"/>
                    </a:ext>
                  </a:extLst>
                </a:gridCol>
                <a:gridCol w="3605820">
                  <a:extLst>
                    <a:ext uri="{9D8B030D-6E8A-4147-A177-3AD203B41FA5}">
                      <a16:colId xmlns:a16="http://schemas.microsoft.com/office/drawing/2014/main" val="748728750"/>
                    </a:ext>
                  </a:extLst>
                </a:gridCol>
              </a:tblGrid>
              <a:tr h="435767">
                <a:tc>
                  <a:txBody>
                    <a:bodyPr/>
                    <a:lstStyle/>
                    <a:p>
                      <a:pPr algn="ctr"/>
                      <a:r>
                        <a:rPr lang="en-US" sz="2000" b="1" dirty="0"/>
                        <a:t>Changes from H.S.</a:t>
                      </a:r>
                    </a:p>
                  </a:txBody>
                  <a:tcPr/>
                </a:tc>
                <a:tc>
                  <a:txBody>
                    <a:bodyPr/>
                    <a:lstStyle/>
                    <a:p>
                      <a:pPr algn="ctr"/>
                      <a:r>
                        <a:rPr lang="en-US" sz="2000" b="1" dirty="0"/>
                        <a:t>New growth &amp; strategies</a:t>
                      </a:r>
                    </a:p>
                  </a:txBody>
                  <a:tcPr/>
                </a:tc>
                <a:extLst>
                  <a:ext uri="{0D108BD9-81ED-4DB2-BD59-A6C34878D82A}">
                    <a16:rowId xmlns:a16="http://schemas.microsoft.com/office/drawing/2014/main" val="3475980872"/>
                  </a:ext>
                </a:extLst>
              </a:tr>
              <a:tr h="406718">
                <a:tc>
                  <a:txBody>
                    <a:bodyPr/>
                    <a:lstStyle/>
                    <a:p>
                      <a:r>
                        <a:rPr lang="en-US" sz="2000" b="1" dirty="0"/>
                        <a:t>Increased workload </a:t>
                      </a:r>
                    </a:p>
                  </a:txBody>
                  <a:tcPr/>
                </a:tc>
                <a:tc>
                  <a:txBody>
                    <a:bodyPr/>
                    <a:lstStyle/>
                    <a:p>
                      <a:r>
                        <a:rPr lang="en-US" sz="2000" b="1" dirty="0"/>
                        <a:t>Study effectively </a:t>
                      </a:r>
                    </a:p>
                  </a:txBody>
                  <a:tcPr/>
                </a:tc>
                <a:extLst>
                  <a:ext uri="{0D108BD9-81ED-4DB2-BD59-A6C34878D82A}">
                    <a16:rowId xmlns:a16="http://schemas.microsoft.com/office/drawing/2014/main" val="1579622224"/>
                  </a:ext>
                </a:extLst>
              </a:tr>
              <a:tr h="447603">
                <a:tc>
                  <a:txBody>
                    <a:bodyPr/>
                    <a:lstStyle/>
                    <a:p>
                      <a:r>
                        <a:rPr lang="en-US" sz="2000" b="1" dirty="0"/>
                        <a:t>Less check-ins</a:t>
                      </a:r>
                    </a:p>
                  </a:txBody>
                  <a:tcPr/>
                </a:tc>
                <a:tc>
                  <a:txBody>
                    <a:bodyPr/>
                    <a:lstStyle/>
                    <a:p>
                      <a:r>
                        <a:rPr lang="en-US" sz="2000" b="1" dirty="0"/>
                        <a:t>Keep self on track and paced</a:t>
                      </a:r>
                    </a:p>
                  </a:txBody>
                  <a:tcPr/>
                </a:tc>
                <a:extLst>
                  <a:ext uri="{0D108BD9-81ED-4DB2-BD59-A6C34878D82A}">
                    <a16:rowId xmlns:a16="http://schemas.microsoft.com/office/drawing/2014/main" val="2008761868"/>
                  </a:ext>
                </a:extLst>
              </a:tr>
              <a:tr h="605360">
                <a:tc>
                  <a:txBody>
                    <a:bodyPr/>
                    <a:lstStyle/>
                    <a:p>
                      <a:r>
                        <a:rPr lang="en-US" sz="2000" b="1" dirty="0"/>
                        <a:t>New professional experiences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t>Relationships with professors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t>Groupwork </a:t>
                      </a:r>
                    </a:p>
                  </a:txBody>
                  <a:tcPr/>
                </a:tc>
                <a:extLst>
                  <a:ext uri="{0D108BD9-81ED-4DB2-BD59-A6C34878D82A}">
                    <a16:rowId xmlns:a16="http://schemas.microsoft.com/office/drawing/2014/main" val="1486535445"/>
                  </a:ext>
                </a:extLst>
              </a:tr>
              <a:tr h="422880">
                <a:tc>
                  <a:txBody>
                    <a:bodyPr/>
                    <a:lstStyle/>
                    <a:p>
                      <a:r>
                        <a:rPr lang="en-US" sz="2000" b="1" dirty="0"/>
                        <a:t>Less structure with time</a:t>
                      </a:r>
                    </a:p>
                  </a:txBody>
                  <a:tcPr/>
                </a:tc>
                <a:tc>
                  <a:txBody>
                    <a:bodyPr/>
                    <a:lstStyle/>
                    <a:p>
                      <a:r>
                        <a:rPr lang="en-US" sz="2000" b="1" dirty="0"/>
                        <a:t>Scheduling &amp; learning to balance</a:t>
                      </a:r>
                    </a:p>
                  </a:txBody>
                  <a:tcPr/>
                </a:tc>
                <a:extLst>
                  <a:ext uri="{0D108BD9-81ED-4DB2-BD59-A6C34878D82A}">
                    <a16:rowId xmlns:a16="http://schemas.microsoft.com/office/drawing/2014/main" val="438403504"/>
                  </a:ext>
                </a:extLst>
              </a:tr>
              <a:tr h="463800">
                <a:tc>
                  <a:txBody>
                    <a:bodyPr/>
                    <a:lstStyle/>
                    <a:p>
                      <a:r>
                        <a:rPr lang="en-US" sz="2000" b="1" dirty="0"/>
                        <a:t>Environment</a:t>
                      </a:r>
                    </a:p>
                  </a:txBody>
                  <a:tcPr/>
                </a:tc>
                <a:tc>
                  <a:txBody>
                    <a:bodyPr/>
                    <a:lstStyle/>
                    <a:p>
                      <a:r>
                        <a:rPr lang="en-US" sz="2000" b="1" dirty="0"/>
                        <a:t>Commute, roommates, meals </a:t>
                      </a:r>
                    </a:p>
                  </a:txBody>
                  <a:tcPr/>
                </a:tc>
                <a:extLst>
                  <a:ext uri="{0D108BD9-81ED-4DB2-BD59-A6C34878D82A}">
                    <a16:rowId xmlns:a16="http://schemas.microsoft.com/office/drawing/2014/main" val="4256235609"/>
                  </a:ext>
                </a:extLst>
              </a:tr>
            </a:tbl>
          </a:graphicData>
        </a:graphic>
      </p:graphicFrame>
    </p:spTree>
    <p:extLst>
      <p:ext uri="{BB962C8B-B14F-4D97-AF65-F5344CB8AC3E}">
        <p14:creationId xmlns:p14="http://schemas.microsoft.com/office/powerpoint/2010/main" val="197096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48E11-4D06-4BC2-A598-AB8A88FF52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B605E81-94A5-F0DD-76E5-0F9595906D85}"/>
              </a:ext>
            </a:extLst>
          </p:cNvPr>
          <p:cNvSpPr>
            <a:spLocks noGrp="1"/>
          </p:cNvSpPr>
          <p:nvPr>
            <p:ph type="body" sz="quarter" idx="11"/>
          </p:nvPr>
        </p:nvSpPr>
        <p:spPr>
          <a:xfrm>
            <a:off x="659305" y="1736725"/>
            <a:ext cx="8196210" cy="4301766"/>
          </a:xfrm>
        </p:spPr>
        <p:txBody>
          <a:bodyPr lIns="91440" tIns="45720" rIns="91440" bIns="45720" numCol="1" anchor="t"/>
          <a:lstStyle/>
          <a:p>
            <a:pPr marL="0" indent="0">
              <a:buNone/>
            </a:pPr>
            <a:r>
              <a:rPr lang="en-US" dirty="0"/>
              <a:t>Identity development </a:t>
            </a:r>
          </a:p>
          <a:p>
            <a:pPr marL="0" indent="0">
              <a:buNone/>
            </a:pPr>
            <a:r>
              <a:rPr lang="en-US" dirty="0"/>
              <a:t>Diversity can be exciting and challenging</a:t>
            </a:r>
            <a:endParaRPr lang="en-US" dirty="0">
              <a:ea typeface="Open Sans"/>
            </a:endParaRPr>
          </a:p>
          <a:p>
            <a:pPr marL="0" indent="0">
              <a:buNone/>
            </a:pPr>
            <a:r>
              <a:rPr lang="en-US" dirty="0"/>
              <a:t>New relationships </a:t>
            </a:r>
          </a:p>
          <a:p>
            <a:pPr marL="0" indent="0">
              <a:buNone/>
            </a:pPr>
            <a:r>
              <a:rPr lang="en-US" dirty="0"/>
              <a:t>Confronting myths</a:t>
            </a:r>
            <a:endParaRPr lang="en-US" dirty="0">
              <a:ea typeface="Open Sans"/>
            </a:endParaRPr>
          </a:p>
          <a:p>
            <a:pPr lvl="1">
              <a:buFont typeface="Courier New" panose="05000000000000000000" pitchFamily="2" charset="2"/>
              <a:buChar char="o"/>
            </a:pPr>
            <a:r>
              <a:rPr lang="en-US" b="0" dirty="0"/>
              <a:t>“High School was easy so college will be, too!”</a:t>
            </a:r>
            <a:endParaRPr lang="en-US" b="0" dirty="0">
              <a:ea typeface="Open Sans"/>
            </a:endParaRPr>
          </a:p>
          <a:p>
            <a:pPr lvl="1">
              <a:buFont typeface="Courier New" panose="05000000000000000000" pitchFamily="2" charset="2"/>
              <a:buChar char="o"/>
            </a:pPr>
            <a:r>
              <a:rPr lang="en-US" b="0" dirty="0"/>
              <a:t>“These are the best years of my life”</a:t>
            </a:r>
            <a:endParaRPr lang="en-US" b="0" dirty="0">
              <a:ea typeface="Open Sans"/>
            </a:endParaRPr>
          </a:p>
          <a:p>
            <a:pPr>
              <a:buFont typeface="Arial"/>
              <a:buChar char="•"/>
            </a:pPr>
            <a:endParaRPr lang="en-US" dirty="0">
              <a:ea typeface="Open Sans"/>
            </a:endParaRPr>
          </a:p>
        </p:txBody>
      </p:sp>
      <p:sp>
        <p:nvSpPr>
          <p:cNvPr id="4" name="Title 3">
            <a:extLst>
              <a:ext uri="{FF2B5EF4-FFF2-40B4-BE49-F238E27FC236}">
                <a16:creationId xmlns:a16="http://schemas.microsoft.com/office/drawing/2014/main" id="{558B72C5-0D81-8546-CB8E-3A75A19E782F}"/>
              </a:ext>
            </a:extLst>
          </p:cNvPr>
          <p:cNvSpPr>
            <a:spLocks noGrp="1"/>
          </p:cNvSpPr>
          <p:nvPr>
            <p:ph type="title"/>
          </p:nvPr>
        </p:nvSpPr>
        <p:spPr>
          <a:xfrm>
            <a:off x="538620" y="371511"/>
            <a:ext cx="8316896" cy="991998"/>
          </a:xfrm>
        </p:spPr>
        <p:txBody>
          <a:bodyPr/>
          <a:lstStyle/>
          <a:p>
            <a:r>
              <a:rPr lang="en-US" sz="3600" dirty="0"/>
              <a:t>Transitions for Students - Social/Emotional</a:t>
            </a:r>
          </a:p>
        </p:txBody>
      </p:sp>
    </p:spTree>
    <p:extLst>
      <p:ext uri="{BB962C8B-B14F-4D97-AF65-F5344CB8AC3E}">
        <p14:creationId xmlns:p14="http://schemas.microsoft.com/office/powerpoint/2010/main" val="1301068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842B23-F2D2-2E19-DF46-178468A31444}"/>
              </a:ext>
            </a:extLst>
          </p:cNvPr>
          <p:cNvSpPr>
            <a:spLocks noGrp="1"/>
          </p:cNvSpPr>
          <p:nvPr>
            <p:ph type="body" sz="quarter" idx="11"/>
          </p:nvPr>
        </p:nvSpPr>
        <p:spPr>
          <a:xfrm>
            <a:off x="659305" y="1736725"/>
            <a:ext cx="8196210" cy="4749764"/>
          </a:xfrm>
        </p:spPr>
        <p:txBody>
          <a:bodyPr lIns="91440" tIns="45720" rIns="91440" bIns="45720" anchor="t"/>
          <a:lstStyle/>
          <a:p>
            <a:pPr marL="0" indent="0">
              <a:buNone/>
            </a:pPr>
            <a:r>
              <a:rPr lang="en-US" dirty="0"/>
              <a:t>Changing norms</a:t>
            </a:r>
            <a:endParaRPr lang="en-US" b="0" dirty="0">
              <a:ea typeface="Open Sans"/>
            </a:endParaRPr>
          </a:p>
          <a:p>
            <a:pPr lvl="1">
              <a:buFont typeface="Courier New" panose="02070309020205020404" pitchFamily="49" charset="0"/>
              <a:buChar char="o"/>
            </a:pPr>
            <a:r>
              <a:rPr lang="en-US" b="0" dirty="0"/>
              <a:t>Renegotiating rules and expectations</a:t>
            </a:r>
          </a:p>
          <a:p>
            <a:pPr lvl="1">
              <a:buFont typeface="Courier New" panose="02070309020205020404" pitchFamily="49" charset="0"/>
              <a:buChar char="o"/>
            </a:pPr>
            <a:r>
              <a:rPr lang="en-US" b="0" dirty="0"/>
              <a:t>Navigating finances</a:t>
            </a:r>
          </a:p>
          <a:p>
            <a:pPr marL="0" indent="0">
              <a:buNone/>
            </a:pPr>
            <a:r>
              <a:rPr lang="en-US" dirty="0"/>
              <a:t>Social/emotional adjustment</a:t>
            </a:r>
            <a:endParaRPr lang="en-US" dirty="0">
              <a:ea typeface="Open Sans"/>
            </a:endParaRPr>
          </a:p>
          <a:p>
            <a:pPr lvl="1">
              <a:buFont typeface="Courier New" panose="02070309020205020404" pitchFamily="49" charset="0"/>
              <a:buChar char="o"/>
            </a:pPr>
            <a:r>
              <a:rPr lang="en-US" b="0" dirty="0"/>
              <a:t>Balancing independence, connection, and support</a:t>
            </a:r>
            <a:endParaRPr lang="en-US" b="0" dirty="0">
              <a:ea typeface="Open Sans"/>
            </a:endParaRPr>
          </a:p>
          <a:p>
            <a:pPr lvl="1">
              <a:buFont typeface="Courier New" panose="02070309020205020404" pitchFamily="49" charset="0"/>
              <a:buChar char="o"/>
            </a:pPr>
            <a:r>
              <a:rPr lang="en-US" b="0" dirty="0"/>
              <a:t>Changing family identity</a:t>
            </a:r>
          </a:p>
          <a:p>
            <a:pPr lvl="1">
              <a:buFont typeface="Courier New" panose="02070309020205020404" pitchFamily="49" charset="0"/>
              <a:buChar char="o"/>
            </a:pPr>
            <a:r>
              <a:rPr lang="en-US" b="0" dirty="0"/>
              <a:t>Changing personal identity</a:t>
            </a:r>
          </a:p>
          <a:p>
            <a:pPr marL="0" indent="0">
              <a:buNone/>
            </a:pPr>
            <a:r>
              <a:rPr lang="en-US" dirty="0"/>
              <a:t>Self-care</a:t>
            </a:r>
          </a:p>
          <a:p>
            <a:pPr lvl="1">
              <a:buFont typeface="Courier New" panose="02070309020205020404" pitchFamily="49" charset="0"/>
              <a:buChar char="o"/>
            </a:pPr>
            <a:r>
              <a:rPr lang="en-US" b="0" dirty="0">
                <a:ea typeface="Calibri"/>
              </a:rPr>
              <a:t>Remember healthy habits </a:t>
            </a:r>
          </a:p>
          <a:p>
            <a:pPr>
              <a:buFont typeface="Arial" panose="020B0604020202020204" pitchFamily="34" charset="0"/>
              <a:buChar char="•"/>
            </a:pPr>
            <a:endParaRPr lang="en-US" dirty="0">
              <a:ea typeface="Open Sans"/>
            </a:endParaRPr>
          </a:p>
          <a:p>
            <a:endParaRPr lang="en-US" dirty="0"/>
          </a:p>
        </p:txBody>
      </p:sp>
      <p:sp>
        <p:nvSpPr>
          <p:cNvPr id="3" name="Title 2">
            <a:extLst>
              <a:ext uri="{FF2B5EF4-FFF2-40B4-BE49-F238E27FC236}">
                <a16:creationId xmlns:a16="http://schemas.microsoft.com/office/drawing/2014/main" id="{D3EC24B2-5193-57F2-BDBD-147FE717B4E7}"/>
              </a:ext>
            </a:extLst>
          </p:cNvPr>
          <p:cNvSpPr>
            <a:spLocks noGrp="1"/>
          </p:cNvSpPr>
          <p:nvPr>
            <p:ph type="title"/>
          </p:nvPr>
        </p:nvSpPr>
        <p:spPr/>
        <p:txBody>
          <a:bodyPr/>
          <a:lstStyle/>
          <a:p>
            <a:r>
              <a:rPr lang="en-US" sz="3600"/>
              <a:t>Transitions for Parents &amp; Caregivers</a:t>
            </a:r>
          </a:p>
        </p:txBody>
      </p:sp>
    </p:spTree>
    <p:extLst>
      <p:ext uri="{BB962C8B-B14F-4D97-AF65-F5344CB8AC3E}">
        <p14:creationId xmlns:p14="http://schemas.microsoft.com/office/powerpoint/2010/main" val="3694533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194931-139C-C7A8-306D-0A0A2DF2A8CD}"/>
              </a:ext>
            </a:extLst>
          </p:cNvPr>
          <p:cNvSpPr>
            <a:spLocks noGrp="1"/>
          </p:cNvSpPr>
          <p:nvPr>
            <p:ph type="body" sz="quarter" idx="11"/>
          </p:nvPr>
        </p:nvSpPr>
        <p:spPr>
          <a:xfrm>
            <a:off x="659305" y="1775636"/>
            <a:ext cx="8196210" cy="4215501"/>
          </a:xfrm>
        </p:spPr>
        <p:txBody>
          <a:bodyPr lIns="91440" tIns="45720" rIns="91440" bIns="45720" anchor="t"/>
          <a:lstStyle/>
          <a:p>
            <a:pPr marL="457200" indent="-457200">
              <a:buFont typeface="+mj-lt"/>
              <a:buAutoNum type="arabicPeriod"/>
            </a:pPr>
            <a:r>
              <a:rPr lang="en-US" dirty="0"/>
              <a:t>Expect ups and downs</a:t>
            </a:r>
          </a:p>
          <a:p>
            <a:pPr marL="457200" indent="-457200">
              <a:buFont typeface="+mj-lt"/>
              <a:buAutoNum type="arabicPeriod"/>
            </a:pPr>
            <a:r>
              <a:rPr lang="en-US" dirty="0"/>
              <a:t>Be creative about staying connected</a:t>
            </a:r>
            <a:endParaRPr lang="en-US" dirty="0">
              <a:ea typeface="Open Sans"/>
            </a:endParaRPr>
          </a:p>
          <a:p>
            <a:pPr marL="457200" indent="-457200">
              <a:buFont typeface="+mj-lt"/>
              <a:buAutoNum type="arabicPeriod"/>
            </a:pPr>
            <a:r>
              <a:rPr lang="en-US" dirty="0"/>
              <a:t>Use clear and open communication </a:t>
            </a:r>
            <a:endParaRPr lang="en-US" dirty="0">
              <a:ea typeface="Open Sans"/>
            </a:endParaRPr>
          </a:p>
          <a:p>
            <a:pPr marL="457200" indent="-457200">
              <a:buFont typeface="+mj-lt"/>
              <a:buAutoNum type="arabicPeriod"/>
            </a:pPr>
            <a:r>
              <a:rPr lang="en-US" dirty="0"/>
              <a:t>Empower students to seek their own solutions</a:t>
            </a:r>
            <a:endParaRPr lang="en-US" dirty="0">
              <a:ea typeface="Open Sans"/>
            </a:endParaRPr>
          </a:p>
          <a:p>
            <a:pPr marL="457200" indent="-457200">
              <a:buFont typeface="+mj-lt"/>
              <a:buAutoNum type="arabicPeriod"/>
            </a:pPr>
            <a:r>
              <a:rPr lang="en-US" dirty="0"/>
              <a:t>Be aware of when your student needs help</a:t>
            </a:r>
          </a:p>
          <a:p>
            <a:pPr marL="457200" indent="-457200">
              <a:buFont typeface="+mj-lt"/>
              <a:buAutoNum type="arabicPeriod"/>
            </a:pPr>
            <a:r>
              <a:rPr lang="en-US" dirty="0"/>
              <a:t>Start looking forward – adult child relationship</a:t>
            </a:r>
          </a:p>
          <a:p>
            <a:pPr marL="0" indent="0">
              <a:buNone/>
            </a:pPr>
            <a:endParaRPr lang="en-US" dirty="0"/>
          </a:p>
          <a:p>
            <a:pPr lvl="1">
              <a:buFont typeface="Courier New" panose="02070309020205020404" pitchFamily="49" charset="0"/>
              <a:buChar char="o"/>
            </a:pPr>
            <a:endParaRPr lang="en-US" b="0" dirty="0">
              <a:ea typeface="Open Sans"/>
            </a:endParaRPr>
          </a:p>
          <a:p>
            <a:pPr lvl="1">
              <a:buFont typeface="Courier New" panose="05000000000000000000" pitchFamily="2" charset="2"/>
              <a:buChar char="o"/>
            </a:pPr>
            <a:endParaRPr lang="en-US" b="0" dirty="0">
              <a:ea typeface="Open Sans"/>
            </a:endParaRPr>
          </a:p>
          <a:p>
            <a:pPr>
              <a:buFont typeface="Arial"/>
              <a:buChar char="•"/>
            </a:pPr>
            <a:endParaRPr lang="en-US" dirty="0">
              <a:ea typeface="Open Sans"/>
            </a:endParaRPr>
          </a:p>
        </p:txBody>
      </p:sp>
      <p:sp>
        <p:nvSpPr>
          <p:cNvPr id="3" name="Title 2">
            <a:extLst>
              <a:ext uri="{FF2B5EF4-FFF2-40B4-BE49-F238E27FC236}">
                <a16:creationId xmlns:a16="http://schemas.microsoft.com/office/drawing/2014/main" id="{B07D3683-C0B3-D817-A088-2285BDAF5CB9}"/>
              </a:ext>
            </a:extLst>
          </p:cNvPr>
          <p:cNvSpPr>
            <a:spLocks noGrp="1"/>
          </p:cNvSpPr>
          <p:nvPr>
            <p:ph type="title"/>
          </p:nvPr>
        </p:nvSpPr>
        <p:spPr/>
        <p:txBody>
          <a:bodyPr lIns="91440" tIns="45720" rIns="91440" bIns="45720" anchor="b"/>
          <a:lstStyle/>
          <a:p>
            <a:r>
              <a:rPr lang="en-US" sz="3600">
                <a:latin typeface="Encode Sans Normal Black"/>
              </a:rPr>
              <a:t>Tips for Healthy Transitions </a:t>
            </a:r>
          </a:p>
        </p:txBody>
      </p:sp>
    </p:spTree>
    <p:extLst>
      <p:ext uri="{BB962C8B-B14F-4D97-AF65-F5344CB8AC3E}">
        <p14:creationId xmlns:p14="http://schemas.microsoft.com/office/powerpoint/2010/main" val="4090762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435158-8C13-1352-FF48-4AF674432940}"/>
              </a:ext>
            </a:extLst>
          </p:cNvPr>
          <p:cNvSpPr>
            <a:spLocks noGrp="1"/>
          </p:cNvSpPr>
          <p:nvPr>
            <p:ph type="body" sz="quarter" idx="11"/>
          </p:nvPr>
        </p:nvSpPr>
        <p:spPr>
          <a:xfrm>
            <a:off x="659305" y="1502229"/>
            <a:ext cx="8076956" cy="4865914"/>
          </a:xfrm>
        </p:spPr>
        <p:txBody>
          <a:bodyPr lIns="91440" tIns="45720" rIns="91440" bIns="45720" anchor="t"/>
          <a:lstStyle/>
          <a:p>
            <a:pPr>
              <a:buFont typeface="Wingdings" panose="05000000000000000000" pitchFamily="2" charset="2"/>
              <a:buChar char="q"/>
            </a:pPr>
            <a:r>
              <a:rPr lang="en-US" dirty="0">
                <a:ea typeface="Calibri"/>
                <a:cs typeface="Calibri"/>
              </a:rPr>
              <a:t>Health and Wellness Resource Center (</a:t>
            </a:r>
            <a:r>
              <a:rPr lang="en-US" dirty="0" err="1">
                <a:ea typeface="Calibri"/>
                <a:cs typeface="Calibri"/>
              </a:rPr>
              <a:t>HaWRC</a:t>
            </a:r>
            <a:r>
              <a:rPr lang="en-US" dirty="0">
                <a:ea typeface="Calibri"/>
                <a:cs typeface="Calibri"/>
              </a:rPr>
              <a:t>)</a:t>
            </a:r>
            <a:endParaRPr lang="en-US" dirty="0">
              <a:solidFill>
                <a:srgbClr val="0070C0"/>
              </a:solidFill>
              <a:ea typeface="Calibri"/>
            </a:endParaRPr>
          </a:p>
          <a:p>
            <a:pPr marL="795020" lvl="1" indent="-342900">
              <a:buClr>
                <a:srgbClr val="808080"/>
              </a:buClr>
              <a:buFont typeface="Wingdings" panose="05000000000000000000" pitchFamily="2" charset="2"/>
              <a:buChar char="q"/>
            </a:pPr>
            <a:r>
              <a:rPr lang="en-US" b="0" dirty="0">
                <a:ea typeface="Calibri"/>
                <a:cs typeface="Calibri"/>
              </a:rPr>
              <a:t>Basic Needs Program</a:t>
            </a:r>
          </a:p>
          <a:p>
            <a:pPr marL="795020" lvl="1" indent="-342900">
              <a:buClr>
                <a:srgbClr val="808080"/>
              </a:buClr>
              <a:buFont typeface="Wingdings" panose="05000000000000000000" pitchFamily="2" charset="2"/>
              <a:buChar char="q"/>
            </a:pPr>
            <a:r>
              <a:rPr lang="en-US" b="0" dirty="0">
                <a:ea typeface="Calibri"/>
                <a:cs typeface="Calibri"/>
              </a:rPr>
              <a:t>Husky Pantry</a:t>
            </a:r>
          </a:p>
          <a:p>
            <a:pPr marL="795020" lvl="1" indent="-342900">
              <a:buClr>
                <a:srgbClr val="808080"/>
              </a:buClr>
              <a:buFont typeface="Wingdings" panose="05000000000000000000" pitchFamily="2" charset="2"/>
              <a:buChar char="q"/>
            </a:pPr>
            <a:r>
              <a:rPr lang="en-US" b="0" dirty="0">
                <a:ea typeface="Calibri"/>
                <a:cs typeface="Calibri"/>
              </a:rPr>
              <a:t>Health Education Programming</a:t>
            </a:r>
          </a:p>
          <a:p>
            <a:pPr>
              <a:buFont typeface="Wingdings" panose="05000000000000000000" pitchFamily="2" charset="2"/>
              <a:buChar char="q"/>
            </a:pPr>
            <a:r>
              <a:rPr lang="en-US" dirty="0">
                <a:ea typeface="Calibri"/>
              </a:rPr>
              <a:t>Violence Prevention and Advocacy (VPA)</a:t>
            </a:r>
          </a:p>
          <a:p>
            <a:pPr>
              <a:buFont typeface="Wingdings" panose="05000000000000000000" pitchFamily="2" charset="2"/>
              <a:buChar char="q"/>
            </a:pPr>
            <a:r>
              <a:rPr lang="en-US" dirty="0">
                <a:ea typeface="Calibri"/>
                <a:cs typeface="Calibri"/>
              </a:rPr>
              <a:t>Activities and Recreation Center (ARC)</a:t>
            </a:r>
          </a:p>
          <a:p>
            <a:pPr marL="795020" lvl="1" indent="-342900">
              <a:buClr>
                <a:srgbClr val="808080"/>
              </a:buClr>
              <a:buFont typeface="Wingdings" panose="05000000000000000000" pitchFamily="2" charset="2"/>
              <a:buChar char="q"/>
            </a:pPr>
            <a:r>
              <a:rPr lang="en-US" b="0" dirty="0">
                <a:ea typeface="Calibri"/>
                <a:cs typeface="Calibri"/>
              </a:rPr>
              <a:t>In-person and virtual work out classes</a:t>
            </a:r>
            <a:endParaRPr lang="en-US" b="0" dirty="0">
              <a:ea typeface="Calibri"/>
            </a:endParaRPr>
          </a:p>
          <a:p>
            <a:pPr>
              <a:buClr>
                <a:srgbClr val="4B2D83"/>
              </a:buClr>
              <a:buFont typeface="Wingdings" panose="05000000000000000000" pitchFamily="2" charset="2"/>
              <a:buChar char="q"/>
            </a:pPr>
            <a:r>
              <a:rPr lang="en-US" dirty="0">
                <a:ea typeface="Calibri"/>
                <a:cs typeface="Calibri"/>
              </a:rPr>
              <a:t>Student Activities and Engagement</a:t>
            </a:r>
          </a:p>
          <a:p>
            <a:pPr marL="795020" lvl="1" indent="-342900">
              <a:buClr>
                <a:srgbClr val="808080"/>
              </a:buClr>
              <a:buFont typeface="Wingdings" panose="05000000000000000000" pitchFamily="2" charset="2"/>
              <a:buChar char="q"/>
            </a:pPr>
            <a:r>
              <a:rPr lang="en-US" b="0" dirty="0">
                <a:ea typeface="Calibri"/>
                <a:cs typeface="Calibri"/>
              </a:rPr>
              <a:t>Activities and opportunities to connect with fellow students (In-person and virtual )</a:t>
            </a:r>
          </a:p>
          <a:p>
            <a:pPr marL="795020" lvl="1" indent="-342900">
              <a:buClr>
                <a:srgbClr val="808080"/>
              </a:buClr>
              <a:buFont typeface="Wingdings" panose="05000000000000000000" pitchFamily="2" charset="2"/>
              <a:buChar char="q"/>
            </a:pPr>
            <a:r>
              <a:rPr lang="en-US" b="0" dirty="0">
                <a:ea typeface="Calibri"/>
                <a:cs typeface="Calibri"/>
              </a:rPr>
              <a:t>Clubs and organizations</a:t>
            </a:r>
            <a:r>
              <a:rPr lang="en-US" sz="2400" dirty="0"/>
              <a:t> </a:t>
            </a:r>
            <a:endParaRPr lang="en-US" dirty="0">
              <a:ea typeface="Calibri"/>
              <a:cs typeface="Calibri"/>
            </a:endParaRPr>
          </a:p>
          <a:p>
            <a:pPr>
              <a:buClr>
                <a:srgbClr val="4B2D83"/>
              </a:buClr>
              <a:buFont typeface="Wingdings" panose="05000000000000000000" pitchFamily="2" charset="2"/>
              <a:buChar char="q"/>
            </a:pPr>
            <a:r>
              <a:rPr lang="en-US" dirty="0">
                <a:ea typeface="Calibri"/>
                <a:cs typeface="Calibri"/>
              </a:rPr>
              <a:t>Care Team  </a:t>
            </a:r>
            <a:r>
              <a:rPr lang="en-US" dirty="0">
                <a:ea typeface="Calibri"/>
                <a:cs typeface="Calibri"/>
                <a:hlinkClick r:id="rId3"/>
              </a:rPr>
              <a:t>www.uwb.edu/student</a:t>
            </a:r>
            <a:r>
              <a:rPr lang="en-US" dirty="0">
                <a:ea typeface="Calibri"/>
                <a:cs typeface="Calibri"/>
              </a:rPr>
              <a:t>affairs/</a:t>
            </a:r>
            <a:endParaRPr lang="en-US" dirty="0">
              <a:ea typeface="Calibri"/>
            </a:endParaRPr>
          </a:p>
          <a:p>
            <a:pPr marL="795020" lvl="1" indent="-342900">
              <a:buClr>
                <a:srgbClr val="808080"/>
              </a:buClr>
              <a:buFont typeface="Wingdings" panose="05000000000000000000" pitchFamily="2" charset="2"/>
              <a:buChar char="q"/>
            </a:pPr>
            <a:endParaRPr lang="en-US" b="0" dirty="0">
              <a:ea typeface="Calibri"/>
              <a:cs typeface="Calibri"/>
            </a:endParaRPr>
          </a:p>
          <a:p>
            <a:endParaRPr lang="en-US" dirty="0"/>
          </a:p>
        </p:txBody>
      </p:sp>
      <p:sp>
        <p:nvSpPr>
          <p:cNvPr id="3" name="Title 2">
            <a:extLst>
              <a:ext uri="{FF2B5EF4-FFF2-40B4-BE49-F238E27FC236}">
                <a16:creationId xmlns:a16="http://schemas.microsoft.com/office/drawing/2014/main" id="{11783AEA-D856-355B-ED9F-243620F3B2BA}"/>
              </a:ext>
            </a:extLst>
          </p:cNvPr>
          <p:cNvSpPr>
            <a:spLocks noGrp="1"/>
          </p:cNvSpPr>
          <p:nvPr>
            <p:ph type="title"/>
          </p:nvPr>
        </p:nvSpPr>
        <p:spPr/>
        <p:txBody>
          <a:bodyPr/>
          <a:lstStyle/>
          <a:p>
            <a:r>
              <a:rPr lang="en-US" sz="3600"/>
              <a:t>Campus Resources</a:t>
            </a:r>
          </a:p>
        </p:txBody>
      </p:sp>
    </p:spTree>
    <p:extLst>
      <p:ext uri="{BB962C8B-B14F-4D97-AF65-F5344CB8AC3E}">
        <p14:creationId xmlns:p14="http://schemas.microsoft.com/office/powerpoint/2010/main" val="4234023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EB8BC7-87CE-7138-B2A3-E3F91E2335CC}"/>
              </a:ext>
            </a:extLst>
          </p:cNvPr>
          <p:cNvSpPr>
            <a:spLocks noGrp="1"/>
          </p:cNvSpPr>
          <p:nvPr>
            <p:ph type="body" sz="quarter" idx="11"/>
          </p:nvPr>
        </p:nvSpPr>
        <p:spPr>
          <a:xfrm>
            <a:off x="315687" y="1606097"/>
            <a:ext cx="8189958" cy="5088617"/>
          </a:xfrm>
        </p:spPr>
        <p:txBody>
          <a:bodyPr lIns="91440" tIns="45720" rIns="91440" bIns="45720" anchor="t"/>
          <a:lstStyle/>
          <a:p>
            <a:pPr>
              <a:buFont typeface="Wingdings" panose="05000000000000000000" pitchFamily="2" charset="2"/>
              <a:buChar char="q"/>
            </a:pPr>
            <a:r>
              <a:rPr lang="en-US"/>
              <a:t>UW Bothell Counseling Center</a:t>
            </a:r>
          </a:p>
          <a:p>
            <a:pPr marL="0" indent="0">
              <a:buNone/>
            </a:pPr>
            <a:r>
              <a:rPr lang="en-US" sz="2000">
                <a:ea typeface="Calibri"/>
                <a:cs typeface="Calibri"/>
              </a:rPr>
              <a:t>     https: www.uwb.edu/well-being</a:t>
            </a:r>
          </a:p>
          <a:p>
            <a:pPr lvl="1">
              <a:buFont typeface="Wingdings" panose="05000000000000000000" pitchFamily="2" charset="2"/>
              <a:buChar char="q"/>
            </a:pPr>
            <a:r>
              <a:rPr lang="en-US" b="0"/>
              <a:t>Individual mental health counseling (in-person/telehealth)</a:t>
            </a:r>
            <a:endParaRPr lang="en-US" b="0">
              <a:ea typeface="Open Sans"/>
            </a:endParaRPr>
          </a:p>
          <a:p>
            <a:pPr lvl="1">
              <a:buFont typeface="Wingdings" panose="05000000000000000000" pitchFamily="2" charset="2"/>
              <a:buChar char="q"/>
            </a:pPr>
            <a:r>
              <a:rPr lang="en-US" b="0"/>
              <a:t>Group Counseling</a:t>
            </a:r>
            <a:endParaRPr lang="en-US" b="0">
              <a:ea typeface="Open Sans"/>
            </a:endParaRPr>
          </a:p>
          <a:p>
            <a:pPr lvl="1">
              <a:buFont typeface="Wingdings" panose="05000000000000000000" pitchFamily="2" charset="2"/>
              <a:buChar char="q"/>
            </a:pPr>
            <a:r>
              <a:rPr lang="en-US" b="0"/>
              <a:t>Case Management </a:t>
            </a:r>
          </a:p>
          <a:p>
            <a:pPr lvl="1">
              <a:buFont typeface="Wingdings" panose="05000000000000000000" pitchFamily="2" charset="2"/>
              <a:buChar char="q"/>
            </a:pPr>
            <a:r>
              <a:rPr lang="en-US" b="0">
                <a:ea typeface="Open Sans"/>
              </a:rPr>
              <a:t>Neurodiversity Consultation</a:t>
            </a:r>
          </a:p>
          <a:p>
            <a:pPr lvl="1">
              <a:buFont typeface="Wingdings" panose="05000000000000000000" pitchFamily="2" charset="2"/>
              <a:buChar char="q"/>
            </a:pPr>
            <a:r>
              <a:rPr lang="en-US" b="0">
                <a:ea typeface="Open Sans"/>
              </a:rPr>
              <a:t>Psychiatric medical consultation</a:t>
            </a:r>
          </a:p>
          <a:p>
            <a:pPr lvl="1">
              <a:buFont typeface="Wingdings" panose="05000000000000000000" pitchFamily="2" charset="2"/>
              <a:buChar char="q"/>
            </a:pPr>
            <a:r>
              <a:rPr lang="en-US" b="0"/>
              <a:t>Drop-in crisis counseling appointments</a:t>
            </a:r>
          </a:p>
          <a:p>
            <a:pPr marL="457200" lvl="1" indent="0">
              <a:buNone/>
            </a:pPr>
            <a:r>
              <a:rPr lang="en-US" b="0"/>
              <a:t>    during the academic year (M-Th 1-3 pm)</a:t>
            </a:r>
            <a:endParaRPr lang="en-US" b="0">
              <a:ea typeface="Open Sans"/>
            </a:endParaRPr>
          </a:p>
          <a:p>
            <a:pPr>
              <a:buFont typeface="Wingdings" panose="05000000000000000000" pitchFamily="2" charset="2"/>
              <a:buChar char="q"/>
            </a:pPr>
            <a:r>
              <a:rPr lang="en-US"/>
              <a:t>Husky Helpline</a:t>
            </a:r>
            <a:r>
              <a:rPr lang="en-US" b="0"/>
              <a:t> - </a:t>
            </a:r>
            <a:r>
              <a:rPr lang="en-US"/>
              <a:t>24/7 crisis</a:t>
            </a:r>
            <a:r>
              <a:rPr lang="en-US" b="0"/>
              <a:t>                              </a:t>
            </a:r>
            <a:r>
              <a:rPr lang="en-US" sz="2000" b="0"/>
              <a:t>Call 206-206-616-7777 to speak to a counselor</a:t>
            </a:r>
          </a:p>
        </p:txBody>
      </p:sp>
      <p:sp>
        <p:nvSpPr>
          <p:cNvPr id="3" name="Title 2">
            <a:extLst>
              <a:ext uri="{FF2B5EF4-FFF2-40B4-BE49-F238E27FC236}">
                <a16:creationId xmlns:a16="http://schemas.microsoft.com/office/drawing/2014/main" id="{B7EAB0B9-413C-46DF-B73D-D9AAC2E0BE65}"/>
              </a:ext>
            </a:extLst>
          </p:cNvPr>
          <p:cNvSpPr>
            <a:spLocks noGrp="1"/>
          </p:cNvSpPr>
          <p:nvPr>
            <p:ph type="title"/>
          </p:nvPr>
        </p:nvSpPr>
        <p:spPr/>
        <p:txBody>
          <a:bodyPr/>
          <a:lstStyle/>
          <a:p>
            <a:r>
              <a:rPr lang="en-US" sz="3600"/>
              <a:t>Counseling Center Resources</a:t>
            </a:r>
          </a:p>
        </p:txBody>
      </p:sp>
      <p:pic>
        <p:nvPicPr>
          <p:cNvPr id="4" name="Picture 3" descr="Purple and cold info graphic with picture of husky dog and Husky Helpline same day confidential support phone line listed: 206-616-7777.">
            <a:extLst>
              <a:ext uri="{FF2B5EF4-FFF2-40B4-BE49-F238E27FC236}">
                <a16:creationId xmlns:a16="http://schemas.microsoft.com/office/drawing/2014/main" id="{AABA7BB1-FFFC-06FA-4B85-C6820875B0AB}"/>
              </a:ext>
            </a:extLst>
          </p:cNvPr>
          <p:cNvPicPr>
            <a:picLocks noChangeAspect="1"/>
          </p:cNvPicPr>
          <p:nvPr/>
        </p:nvPicPr>
        <p:blipFill>
          <a:blip r:embed="rId3"/>
          <a:stretch>
            <a:fillRect/>
          </a:stretch>
        </p:blipFill>
        <p:spPr>
          <a:xfrm>
            <a:off x="6077525" y="3351754"/>
            <a:ext cx="2750788" cy="2988035"/>
          </a:xfrm>
          <a:prstGeom prst="rect">
            <a:avLst/>
          </a:prstGeom>
        </p:spPr>
      </p:pic>
    </p:spTree>
    <p:extLst>
      <p:ext uri="{BB962C8B-B14F-4D97-AF65-F5344CB8AC3E}">
        <p14:creationId xmlns:p14="http://schemas.microsoft.com/office/powerpoint/2010/main" val="2444009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EC6D50-C715-F602-2A98-B2580CBF65EE}"/>
              </a:ext>
            </a:extLst>
          </p:cNvPr>
          <p:cNvSpPr>
            <a:spLocks noGrp="1"/>
          </p:cNvSpPr>
          <p:nvPr>
            <p:ph type="body" sz="quarter" idx="11"/>
          </p:nvPr>
        </p:nvSpPr>
        <p:spPr>
          <a:xfrm>
            <a:off x="293914" y="1665514"/>
            <a:ext cx="8562505" cy="4464811"/>
          </a:xfrm>
        </p:spPr>
        <p:txBody>
          <a:bodyPr lIns="91440" tIns="45720" rIns="91440" bIns="45720" anchor="t"/>
          <a:lstStyle/>
          <a:p>
            <a:pPr marL="0" indent="0" algn="ctr">
              <a:buNone/>
            </a:pPr>
            <a:r>
              <a:rPr lang="en-US"/>
              <a:t>      University of Washington Bothell Counseling Center</a:t>
            </a:r>
          </a:p>
          <a:p>
            <a:pPr marL="0" indent="0" algn="r">
              <a:buNone/>
            </a:pPr>
            <a:r>
              <a:rPr lang="en-US" sz="2000"/>
              <a:t>www.uwb.edu/well-being/counseling </a:t>
            </a:r>
          </a:p>
          <a:p>
            <a:pPr marL="0" indent="0" algn="r">
              <a:buNone/>
            </a:pPr>
            <a:r>
              <a:rPr lang="en-US" sz="2000"/>
              <a:t>Monday-Friday 9 am-4:30 pm</a:t>
            </a:r>
          </a:p>
          <a:p>
            <a:pPr marL="0" indent="0" algn="r">
              <a:buNone/>
            </a:pPr>
            <a:r>
              <a:rPr lang="en-US" sz="2000"/>
              <a:t>UW1-080</a:t>
            </a:r>
          </a:p>
          <a:p>
            <a:pPr marL="0" indent="0" algn="r">
              <a:buNone/>
            </a:pPr>
            <a:r>
              <a:rPr lang="en-US" sz="2000"/>
              <a:t>425-352-3183</a:t>
            </a:r>
          </a:p>
          <a:p>
            <a:pPr marL="0" indent="0" algn="r">
              <a:buNone/>
            </a:pPr>
            <a:r>
              <a:rPr lang="en-US" sz="2000">
                <a:hlinkClick r:id="rId3"/>
              </a:rPr>
              <a:t>uwbcc@uw.edu</a:t>
            </a:r>
            <a:endParaRPr lang="en-US" sz="2000"/>
          </a:p>
        </p:txBody>
      </p:sp>
      <p:sp>
        <p:nvSpPr>
          <p:cNvPr id="4" name="Title 3">
            <a:extLst>
              <a:ext uri="{FF2B5EF4-FFF2-40B4-BE49-F238E27FC236}">
                <a16:creationId xmlns:a16="http://schemas.microsoft.com/office/drawing/2014/main" id="{26B6BCFE-1041-EA44-3E6B-36D31798B7AE}"/>
              </a:ext>
            </a:extLst>
          </p:cNvPr>
          <p:cNvSpPr>
            <a:spLocks noGrp="1"/>
          </p:cNvSpPr>
          <p:nvPr>
            <p:ph type="title"/>
          </p:nvPr>
        </p:nvSpPr>
        <p:spPr/>
        <p:txBody>
          <a:bodyPr/>
          <a:lstStyle/>
          <a:p>
            <a:r>
              <a:rPr lang="en-US" sz="3600"/>
              <a:t>Questions?</a:t>
            </a:r>
          </a:p>
        </p:txBody>
      </p:sp>
      <p:pic>
        <p:nvPicPr>
          <p:cNvPr id="5" name="Picture 4" descr="Photograph of the Counseling Center staff.">
            <a:extLst>
              <a:ext uri="{FF2B5EF4-FFF2-40B4-BE49-F238E27FC236}">
                <a16:creationId xmlns:a16="http://schemas.microsoft.com/office/drawing/2014/main" id="{AD7F7985-4F1B-A0B3-F5F6-9AA8DA3AB165}"/>
              </a:ext>
            </a:extLst>
          </p:cNvPr>
          <p:cNvPicPr>
            <a:picLocks noChangeAspect="1"/>
          </p:cNvPicPr>
          <p:nvPr/>
        </p:nvPicPr>
        <p:blipFill>
          <a:blip r:embed="rId4"/>
          <a:stretch>
            <a:fillRect/>
          </a:stretch>
        </p:blipFill>
        <p:spPr>
          <a:xfrm>
            <a:off x="983746" y="3019244"/>
            <a:ext cx="4801801" cy="330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419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C0A64-7911-1124-622C-2E8B0A11DD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42E4F3-ED01-97D3-D695-6BC646045E15}"/>
              </a:ext>
            </a:extLst>
          </p:cNvPr>
          <p:cNvSpPr>
            <a:spLocks noGrp="1"/>
          </p:cNvSpPr>
          <p:nvPr>
            <p:ph type="body" sz="quarter" idx="11"/>
          </p:nvPr>
        </p:nvSpPr>
        <p:spPr/>
        <p:txBody>
          <a:bodyPr/>
          <a:lstStyle/>
          <a:p>
            <a:endParaRPr lang="en-US"/>
          </a:p>
        </p:txBody>
      </p:sp>
      <p:sp>
        <p:nvSpPr>
          <p:cNvPr id="3" name="Title 2">
            <a:extLst>
              <a:ext uri="{FF2B5EF4-FFF2-40B4-BE49-F238E27FC236}">
                <a16:creationId xmlns:a16="http://schemas.microsoft.com/office/drawing/2014/main" id="{CC6056B4-8923-1656-B223-A5AEC547D24A}"/>
              </a:ext>
            </a:extLst>
          </p:cNvPr>
          <p:cNvSpPr>
            <a:spLocks noGrp="1"/>
          </p:cNvSpPr>
          <p:nvPr>
            <p:ph type="title"/>
          </p:nvPr>
        </p:nvSpPr>
        <p:spPr/>
        <p:txBody>
          <a:bodyPr/>
          <a:lstStyle/>
          <a:p>
            <a:endParaRPr lang="en-US"/>
          </a:p>
        </p:txBody>
      </p:sp>
      <p:pic>
        <p:nvPicPr>
          <p:cNvPr id="5" name="Picture 4" descr="Family having fun">
            <a:extLst>
              <a:ext uri="{FF2B5EF4-FFF2-40B4-BE49-F238E27FC236}">
                <a16:creationId xmlns:a16="http://schemas.microsoft.com/office/drawing/2014/main" id="{38C9FC0E-C5E1-7EB4-7668-7FEE6A8E7D75}"/>
              </a:ext>
            </a:extLst>
          </p:cNvPr>
          <p:cNvPicPr>
            <a:picLocks noChangeAspect="1"/>
          </p:cNvPicPr>
          <p:nvPr/>
        </p:nvPicPr>
        <p:blipFill>
          <a:blip r:embed="rId3"/>
          <a:srcRect/>
          <a:stretch/>
        </p:blipFill>
        <p:spPr>
          <a:xfrm>
            <a:off x="-571503" y="0"/>
            <a:ext cx="10287001" cy="6858000"/>
          </a:xfrm>
          <a:prstGeom prst="rect">
            <a:avLst/>
          </a:prstGeom>
        </p:spPr>
      </p:pic>
    </p:spTree>
    <p:extLst>
      <p:ext uri="{BB962C8B-B14F-4D97-AF65-F5344CB8AC3E}">
        <p14:creationId xmlns:p14="http://schemas.microsoft.com/office/powerpoint/2010/main" val="3178286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700C6-F16D-814B-B415-910CE77AC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0752A8-B1BF-4A13-3782-B516D66AC256}"/>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1A795466-C842-3213-2699-3EBDA9544927}"/>
              </a:ext>
            </a:extLst>
          </p:cNvPr>
          <p:cNvSpPr>
            <a:spLocks noGrp="1"/>
          </p:cNvSpPr>
          <p:nvPr>
            <p:ph type="title"/>
          </p:nvPr>
        </p:nvSpPr>
        <p:spPr/>
        <p:txBody>
          <a:bodyPr/>
          <a:lstStyle/>
          <a:p>
            <a:endParaRPr lang="en-US"/>
          </a:p>
        </p:txBody>
      </p:sp>
      <p:pic>
        <p:nvPicPr>
          <p:cNvPr id="5" name="Picture 4" descr="Person helping baby walk inside">
            <a:extLst>
              <a:ext uri="{FF2B5EF4-FFF2-40B4-BE49-F238E27FC236}">
                <a16:creationId xmlns:a16="http://schemas.microsoft.com/office/drawing/2014/main" id="{E6D6D84D-1462-7C0F-04C4-11F3CE11EF06}"/>
              </a:ext>
            </a:extLst>
          </p:cNvPr>
          <p:cNvPicPr>
            <a:picLocks noChangeAspect="1"/>
          </p:cNvPicPr>
          <p:nvPr/>
        </p:nvPicPr>
        <p:blipFill>
          <a:blip r:embed="rId3"/>
          <a:stretch>
            <a:fillRect/>
          </a:stretch>
        </p:blipFill>
        <p:spPr>
          <a:xfrm>
            <a:off x="-557367" y="0"/>
            <a:ext cx="10288845" cy="6858000"/>
          </a:xfrm>
          <a:prstGeom prst="rect">
            <a:avLst/>
          </a:prstGeom>
        </p:spPr>
      </p:pic>
    </p:spTree>
    <p:extLst>
      <p:ext uri="{BB962C8B-B14F-4D97-AF65-F5344CB8AC3E}">
        <p14:creationId xmlns:p14="http://schemas.microsoft.com/office/powerpoint/2010/main" val="367429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217DA-4781-77B6-94C9-60443BCDE1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86FF74-AA32-6ABF-3F0E-AC1C51900796}"/>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00309C80-2CEA-EDFA-48B0-EF92501B13FE}"/>
              </a:ext>
            </a:extLst>
          </p:cNvPr>
          <p:cNvSpPr>
            <a:spLocks noGrp="1"/>
          </p:cNvSpPr>
          <p:nvPr>
            <p:ph type="title"/>
          </p:nvPr>
        </p:nvSpPr>
        <p:spPr/>
        <p:txBody>
          <a:bodyPr/>
          <a:lstStyle/>
          <a:p>
            <a:endParaRPr lang="en-US"/>
          </a:p>
        </p:txBody>
      </p:sp>
      <p:pic>
        <p:nvPicPr>
          <p:cNvPr id="5" name="Picture 4" descr="Baby and man napping on sofa">
            <a:extLst>
              <a:ext uri="{FF2B5EF4-FFF2-40B4-BE49-F238E27FC236}">
                <a16:creationId xmlns:a16="http://schemas.microsoft.com/office/drawing/2014/main" id="{E44202EB-EDB5-49D3-A93D-135A05D46BCD}"/>
              </a:ext>
            </a:extLst>
          </p:cNvPr>
          <p:cNvPicPr>
            <a:picLocks noChangeAspect="1"/>
          </p:cNvPicPr>
          <p:nvPr/>
        </p:nvPicPr>
        <p:blipFill>
          <a:blip r:embed="rId3"/>
          <a:stretch>
            <a:fillRect/>
          </a:stretch>
        </p:blipFill>
        <p:spPr>
          <a:xfrm>
            <a:off x="-571500" y="0"/>
            <a:ext cx="10287000" cy="6858000"/>
          </a:xfrm>
          <a:prstGeom prst="rect">
            <a:avLst/>
          </a:prstGeom>
        </p:spPr>
      </p:pic>
    </p:spTree>
    <p:extLst>
      <p:ext uri="{BB962C8B-B14F-4D97-AF65-F5344CB8AC3E}">
        <p14:creationId xmlns:p14="http://schemas.microsoft.com/office/powerpoint/2010/main" val="328240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F1919-D9E6-6121-A6C4-828108542C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E4FC67-922D-CA81-6E89-39A7D0D0DC0C}"/>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05A4B73E-124A-DBE5-6743-2D58ECA4D51A}"/>
              </a:ext>
            </a:extLst>
          </p:cNvPr>
          <p:cNvSpPr>
            <a:spLocks noGrp="1"/>
          </p:cNvSpPr>
          <p:nvPr>
            <p:ph type="title"/>
          </p:nvPr>
        </p:nvSpPr>
        <p:spPr/>
        <p:txBody>
          <a:bodyPr/>
          <a:lstStyle/>
          <a:p>
            <a:endParaRPr lang="en-US"/>
          </a:p>
        </p:txBody>
      </p:sp>
      <p:pic>
        <p:nvPicPr>
          <p:cNvPr id="5" name="Picture 4" descr="Person bathing baby">
            <a:extLst>
              <a:ext uri="{FF2B5EF4-FFF2-40B4-BE49-F238E27FC236}">
                <a16:creationId xmlns:a16="http://schemas.microsoft.com/office/drawing/2014/main" id="{8E0A2CC0-75C7-30EF-A343-EC57CCBC38A7}"/>
              </a:ext>
            </a:extLst>
          </p:cNvPr>
          <p:cNvPicPr>
            <a:picLocks noChangeAspect="1"/>
          </p:cNvPicPr>
          <p:nvPr/>
        </p:nvPicPr>
        <p:blipFill>
          <a:blip r:embed="rId3"/>
          <a:stretch>
            <a:fillRect/>
          </a:stretch>
        </p:blipFill>
        <p:spPr>
          <a:xfrm>
            <a:off x="-932648" y="0"/>
            <a:ext cx="10659176" cy="7090913"/>
          </a:xfrm>
          <a:prstGeom prst="rect">
            <a:avLst/>
          </a:prstGeom>
        </p:spPr>
      </p:pic>
    </p:spTree>
    <p:extLst>
      <p:ext uri="{BB962C8B-B14F-4D97-AF65-F5344CB8AC3E}">
        <p14:creationId xmlns:p14="http://schemas.microsoft.com/office/powerpoint/2010/main" val="3139103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AE0F4-EC87-9648-0E4B-84C554AFF8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D5A1665-B379-80F5-36E6-313224810211}"/>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1AA0DA05-42DA-3598-65B3-6AFA193FAD67}"/>
              </a:ext>
            </a:extLst>
          </p:cNvPr>
          <p:cNvSpPr>
            <a:spLocks noGrp="1"/>
          </p:cNvSpPr>
          <p:nvPr>
            <p:ph type="title"/>
          </p:nvPr>
        </p:nvSpPr>
        <p:spPr/>
        <p:txBody>
          <a:bodyPr/>
          <a:lstStyle/>
          <a:p>
            <a:endParaRPr lang="en-US"/>
          </a:p>
        </p:txBody>
      </p:sp>
      <p:pic>
        <p:nvPicPr>
          <p:cNvPr id="5" name="Picture 4" descr="Feeding a baby">
            <a:extLst>
              <a:ext uri="{FF2B5EF4-FFF2-40B4-BE49-F238E27FC236}">
                <a16:creationId xmlns:a16="http://schemas.microsoft.com/office/drawing/2014/main" id="{CB0249C1-A4BD-046F-E626-4BBEC830B344}"/>
              </a:ext>
            </a:extLst>
          </p:cNvPr>
          <p:cNvPicPr>
            <a:picLocks noChangeAspect="1"/>
          </p:cNvPicPr>
          <p:nvPr/>
        </p:nvPicPr>
        <p:blipFill>
          <a:blip r:embed="rId3"/>
          <a:stretch>
            <a:fillRect/>
          </a:stretch>
        </p:blipFill>
        <p:spPr>
          <a:xfrm>
            <a:off x="-585734" y="-65562"/>
            <a:ext cx="10385342" cy="6923561"/>
          </a:xfrm>
          <a:prstGeom prst="rect">
            <a:avLst/>
          </a:prstGeom>
        </p:spPr>
      </p:pic>
    </p:spTree>
    <p:extLst>
      <p:ext uri="{BB962C8B-B14F-4D97-AF65-F5344CB8AC3E}">
        <p14:creationId xmlns:p14="http://schemas.microsoft.com/office/powerpoint/2010/main" val="241427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EA73C-5B9C-65AF-1332-45B556BAE4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063156-FC4E-ED36-7AE3-7173DB7689EF}"/>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6566778F-99BC-B05A-976A-D6A86A086C0F}"/>
              </a:ext>
            </a:extLst>
          </p:cNvPr>
          <p:cNvSpPr>
            <a:spLocks noGrp="1"/>
          </p:cNvSpPr>
          <p:nvPr>
            <p:ph type="title"/>
          </p:nvPr>
        </p:nvSpPr>
        <p:spPr/>
        <p:txBody>
          <a:bodyPr/>
          <a:lstStyle/>
          <a:p>
            <a:endParaRPr lang="en-US"/>
          </a:p>
        </p:txBody>
      </p:sp>
      <p:pic>
        <p:nvPicPr>
          <p:cNvPr id="5" name="Picture 4" descr="Child rolling out dough">
            <a:extLst>
              <a:ext uri="{FF2B5EF4-FFF2-40B4-BE49-F238E27FC236}">
                <a16:creationId xmlns:a16="http://schemas.microsoft.com/office/drawing/2014/main" id="{28A64D94-7720-3A7E-9325-AE228C5BF5F6}"/>
              </a:ext>
            </a:extLst>
          </p:cNvPr>
          <p:cNvPicPr>
            <a:picLocks noChangeAspect="1"/>
          </p:cNvPicPr>
          <p:nvPr/>
        </p:nvPicPr>
        <p:blipFill>
          <a:blip r:embed="rId3"/>
          <a:stretch>
            <a:fillRect/>
          </a:stretch>
        </p:blipFill>
        <p:spPr>
          <a:xfrm>
            <a:off x="-791474" y="-1"/>
            <a:ext cx="10506974" cy="7004649"/>
          </a:xfrm>
          <a:prstGeom prst="rect">
            <a:avLst/>
          </a:prstGeom>
        </p:spPr>
      </p:pic>
    </p:spTree>
    <p:extLst>
      <p:ext uri="{BB962C8B-B14F-4D97-AF65-F5344CB8AC3E}">
        <p14:creationId xmlns:p14="http://schemas.microsoft.com/office/powerpoint/2010/main" val="181273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6F8BA-A699-4AE9-57D4-EDBEBF0F723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D860F7A-1882-5ABF-EC64-EF081B547A7C}"/>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23D1CF55-EAFC-D761-0948-E4629A90635E}"/>
              </a:ext>
            </a:extLst>
          </p:cNvPr>
          <p:cNvSpPr>
            <a:spLocks noGrp="1"/>
          </p:cNvSpPr>
          <p:nvPr>
            <p:ph type="title"/>
          </p:nvPr>
        </p:nvSpPr>
        <p:spPr/>
        <p:txBody>
          <a:bodyPr/>
          <a:lstStyle/>
          <a:p>
            <a:endParaRPr lang="en-US"/>
          </a:p>
        </p:txBody>
      </p:sp>
      <p:pic>
        <p:nvPicPr>
          <p:cNvPr id="5" name="Picture 4" descr="Adult and child playing acoustic guitar">
            <a:extLst>
              <a:ext uri="{FF2B5EF4-FFF2-40B4-BE49-F238E27FC236}">
                <a16:creationId xmlns:a16="http://schemas.microsoft.com/office/drawing/2014/main" id="{62403F42-0366-197F-CAC4-6403A0389D5C}"/>
              </a:ext>
            </a:extLst>
          </p:cNvPr>
          <p:cNvPicPr>
            <a:picLocks noChangeAspect="1"/>
          </p:cNvPicPr>
          <p:nvPr/>
        </p:nvPicPr>
        <p:blipFill>
          <a:blip r:embed="rId3"/>
          <a:stretch>
            <a:fillRect/>
          </a:stretch>
        </p:blipFill>
        <p:spPr>
          <a:xfrm>
            <a:off x="-571500" y="0"/>
            <a:ext cx="10287000" cy="6858000"/>
          </a:xfrm>
          <a:prstGeom prst="rect">
            <a:avLst/>
          </a:prstGeom>
        </p:spPr>
      </p:pic>
    </p:spTree>
    <p:extLst>
      <p:ext uri="{BB962C8B-B14F-4D97-AF65-F5344CB8AC3E}">
        <p14:creationId xmlns:p14="http://schemas.microsoft.com/office/powerpoint/2010/main" val="2906901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EDD0B-690A-86BA-2285-AD8894FB7A5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FFF236-5503-F2FB-2D09-EFAA61279C89}"/>
              </a:ext>
            </a:extLst>
          </p:cNvPr>
          <p:cNvSpPr>
            <a:spLocks noGrp="1"/>
          </p:cNvSpPr>
          <p:nvPr>
            <p:ph type="body" sz="quarter" idx="11"/>
          </p:nvPr>
        </p:nvSpPr>
        <p:spPr/>
        <p:txBody>
          <a:bodyPr/>
          <a:lstStyle/>
          <a:p>
            <a:r>
              <a:rPr lang="en-US"/>
              <a:t>“</a:t>
            </a:r>
          </a:p>
        </p:txBody>
      </p:sp>
      <p:sp>
        <p:nvSpPr>
          <p:cNvPr id="3" name="Title 2">
            <a:extLst>
              <a:ext uri="{FF2B5EF4-FFF2-40B4-BE49-F238E27FC236}">
                <a16:creationId xmlns:a16="http://schemas.microsoft.com/office/drawing/2014/main" id="{E9086F4D-3F74-9DBD-3ABC-F4EF4F51BA1A}"/>
              </a:ext>
            </a:extLst>
          </p:cNvPr>
          <p:cNvSpPr>
            <a:spLocks noGrp="1"/>
          </p:cNvSpPr>
          <p:nvPr>
            <p:ph type="title"/>
          </p:nvPr>
        </p:nvSpPr>
        <p:spPr/>
        <p:txBody>
          <a:bodyPr/>
          <a:lstStyle/>
          <a:p>
            <a:endParaRPr lang="en-US"/>
          </a:p>
        </p:txBody>
      </p:sp>
      <p:pic>
        <p:nvPicPr>
          <p:cNvPr id="5" name="Picture 4" descr="Man teaching child to ride a bike">
            <a:extLst>
              <a:ext uri="{FF2B5EF4-FFF2-40B4-BE49-F238E27FC236}">
                <a16:creationId xmlns:a16="http://schemas.microsoft.com/office/drawing/2014/main" id="{1F1B22AA-C101-01A7-3DA4-51D70E43A0F5}"/>
              </a:ext>
            </a:extLst>
          </p:cNvPr>
          <p:cNvPicPr>
            <a:picLocks noChangeAspect="1"/>
          </p:cNvPicPr>
          <p:nvPr/>
        </p:nvPicPr>
        <p:blipFill>
          <a:blip r:embed="rId3"/>
          <a:stretch>
            <a:fillRect/>
          </a:stretch>
        </p:blipFill>
        <p:spPr>
          <a:xfrm>
            <a:off x="-571500" y="0"/>
            <a:ext cx="10287000" cy="6858000"/>
          </a:xfrm>
          <a:prstGeom prst="rect">
            <a:avLst/>
          </a:prstGeom>
        </p:spPr>
      </p:pic>
    </p:spTree>
    <p:extLst>
      <p:ext uri="{BB962C8B-B14F-4D97-AF65-F5344CB8AC3E}">
        <p14:creationId xmlns:p14="http://schemas.microsoft.com/office/powerpoint/2010/main" val="4065434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BCAB7-BA65-0AC5-99DA-3F8A04D08E2F}"/>
              </a:ext>
            </a:extLst>
          </p:cNvPr>
          <p:cNvSpPr>
            <a:spLocks noGrp="1"/>
          </p:cNvSpPr>
          <p:nvPr>
            <p:ph type="body" sz="quarter" idx="11"/>
          </p:nvPr>
        </p:nvSpPr>
        <p:spPr/>
        <p:txBody>
          <a:bodyPr lIns="91440" tIns="45720" rIns="91440" bIns="45720" anchor="t"/>
          <a:lstStyle/>
          <a:p>
            <a:pPr marL="457200" indent="-457200">
              <a:buAutoNum type="arabicPeriod"/>
            </a:pPr>
            <a:r>
              <a:rPr lang="en-US"/>
              <a:t>Transitions for students</a:t>
            </a:r>
          </a:p>
          <a:p>
            <a:pPr lvl="1"/>
            <a:r>
              <a:rPr lang="en-US" b="0"/>
              <a:t>Academic</a:t>
            </a:r>
            <a:endParaRPr lang="en-US" b="0">
              <a:ea typeface="Open Sans"/>
            </a:endParaRPr>
          </a:p>
          <a:p>
            <a:pPr lvl="1"/>
            <a:r>
              <a:rPr lang="en-US" b="0"/>
              <a:t>Social and emotional adjustment</a:t>
            </a:r>
            <a:endParaRPr lang="en-US" b="0">
              <a:ea typeface="Open Sans"/>
            </a:endParaRPr>
          </a:p>
          <a:p>
            <a:pPr marL="457200" indent="-457200">
              <a:buAutoNum type="arabicPeriod"/>
            </a:pPr>
            <a:r>
              <a:rPr lang="en-US"/>
              <a:t>Transitions for parents, caregivers and families</a:t>
            </a:r>
            <a:endParaRPr lang="en-US">
              <a:ea typeface="Open Sans"/>
            </a:endParaRPr>
          </a:p>
          <a:p>
            <a:pPr lvl="1"/>
            <a:r>
              <a:rPr lang="en-US" b="0"/>
              <a:t>Changing norms</a:t>
            </a:r>
            <a:endParaRPr lang="en-US" b="0">
              <a:ea typeface="Open Sans"/>
            </a:endParaRPr>
          </a:p>
          <a:p>
            <a:pPr lvl="1"/>
            <a:r>
              <a:rPr lang="en-US" b="0"/>
              <a:t>Social and emotional adjustment</a:t>
            </a:r>
            <a:endParaRPr lang="en-US" b="0">
              <a:ea typeface="Open Sans"/>
            </a:endParaRPr>
          </a:p>
          <a:p>
            <a:pPr marL="457200" indent="-457200">
              <a:buAutoNum type="arabicPeriod"/>
            </a:pPr>
            <a:r>
              <a:rPr lang="en-US"/>
              <a:t>Tips to support your student</a:t>
            </a:r>
            <a:endParaRPr lang="en-US">
              <a:ea typeface="Open Sans"/>
            </a:endParaRPr>
          </a:p>
          <a:p>
            <a:pPr marL="457200" indent="-457200">
              <a:buAutoNum type="arabicPeriod"/>
            </a:pPr>
            <a:r>
              <a:rPr lang="en-US"/>
              <a:t>Resources and Q &amp; A</a:t>
            </a:r>
            <a:endParaRPr lang="en-US">
              <a:ea typeface="Open Sans"/>
            </a:endParaRPr>
          </a:p>
          <a:p>
            <a:pPr>
              <a:buAutoNum type="arabicPeriod"/>
            </a:pPr>
            <a:endParaRPr lang="en-US">
              <a:ea typeface="Open Sans"/>
            </a:endParaRPr>
          </a:p>
        </p:txBody>
      </p:sp>
      <p:sp>
        <p:nvSpPr>
          <p:cNvPr id="3" name="Title 2">
            <a:extLst>
              <a:ext uri="{FF2B5EF4-FFF2-40B4-BE49-F238E27FC236}">
                <a16:creationId xmlns:a16="http://schemas.microsoft.com/office/drawing/2014/main" id="{90C5266F-541D-4669-C5BD-64B0D583203E}"/>
              </a:ext>
            </a:extLst>
          </p:cNvPr>
          <p:cNvSpPr>
            <a:spLocks noGrp="1"/>
          </p:cNvSpPr>
          <p:nvPr>
            <p:ph type="title"/>
          </p:nvPr>
        </p:nvSpPr>
        <p:spPr/>
        <p:txBody>
          <a:bodyPr/>
          <a:lstStyle/>
          <a:p>
            <a:r>
              <a:rPr lang="en-US" sz="3600"/>
              <a:t>Overview </a:t>
            </a:r>
          </a:p>
        </p:txBody>
      </p:sp>
    </p:spTree>
    <p:extLst>
      <p:ext uri="{BB962C8B-B14F-4D97-AF65-F5344CB8AC3E}">
        <p14:creationId xmlns:p14="http://schemas.microsoft.com/office/powerpoint/2010/main" val="428708560"/>
      </p:ext>
    </p:extLst>
  </p:cSld>
  <p:clrMapOvr>
    <a:masterClrMapping/>
  </p:clrMapOvr>
</p:sld>
</file>

<file path=ppt/theme/theme1.xml><?xml version="1.0" encoding="utf-8"?>
<a:theme xmlns:a="http://schemas.openxmlformats.org/drawingml/2006/main" name="Office Theme">
  <a:themeElements>
    <a:clrScheme name="UW Palette 1">
      <a:dk1>
        <a:srgbClr val="4B2E83"/>
      </a:dk1>
      <a:lt1>
        <a:srgbClr val="E8E3D3"/>
      </a:lt1>
      <a:dk2>
        <a:srgbClr val="4B2E83"/>
      </a:dk2>
      <a:lt2>
        <a:srgbClr val="FFFFFF"/>
      </a:lt2>
      <a:accent1>
        <a:srgbClr val="4B2E83"/>
      </a:accent1>
      <a:accent2>
        <a:srgbClr val="E8E3D3"/>
      </a:accent2>
      <a:accent3>
        <a:srgbClr val="FFFFFF"/>
      </a:accent3>
      <a:accent4>
        <a:srgbClr val="D9D9D9"/>
      </a:accent4>
      <a:accent5>
        <a:srgbClr val="444444"/>
      </a:accent5>
      <a:accent6>
        <a:srgbClr val="85754D"/>
      </a:accent6>
      <a:hlink>
        <a:srgbClr val="4B2E83"/>
      </a:hlink>
      <a:folHlink>
        <a:srgbClr val="4B2E8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4b2e83 1">
      <a:dk1>
        <a:srgbClr val="4B2E83"/>
      </a:dk1>
      <a:lt1>
        <a:srgbClr val="E8D3A2"/>
      </a:lt1>
      <a:dk2>
        <a:srgbClr val="4B2E83"/>
      </a:dk2>
      <a:lt2>
        <a:srgbClr val="FFFFFF"/>
      </a:lt2>
      <a:accent1>
        <a:srgbClr val="4B2E83"/>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A4B903-5454-468E-81F8-49C382CF383C}">
  <ds:schemaRefs>
    <ds:schemaRef ds:uri="ab06a5aa-8e31-4bdb-9b13-38c58a92ec8a"/>
    <ds:schemaRef ds:uri="ac21058d-d269-4734-b0cd-2db6f86cbce0"/>
    <ds:schemaRef ds:uri="b732ebb9-535c-4f60-bef0-ba2737c4a7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6F6E091-24BC-4889-B189-49A6BF97CE15}">
  <ds:schemaRefs>
    <ds:schemaRef ds:uri="http://schemas.microsoft.com/sharepoint/v3/contenttype/forms"/>
  </ds:schemaRefs>
</ds:datastoreItem>
</file>

<file path=customXml/itemProps3.xml><?xml version="1.0" encoding="utf-8"?>
<ds:datastoreItem xmlns:ds="http://schemas.openxmlformats.org/officeDocument/2006/customXml" ds:itemID="{5E26C6A2-B33A-4C2A-8543-D922E9291DC6}"/>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404</TotalTime>
  <Words>3264</Words>
  <Application>Microsoft Office PowerPoint</Application>
  <PresentationFormat>On-screen Show (4:3)</PresentationFormat>
  <Paragraphs>266</Paragraphs>
  <Slides>17</Slides>
  <Notes>17</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Office Theme</vt:lpstr>
      <vt:lpstr>Custom Design</vt:lpstr>
      <vt:lpstr>1_Custom Design</vt:lpstr>
      <vt:lpstr>Relationships Matter  Navigating the College Transition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vt:lpstr>
      <vt:lpstr>Transitions for Students - Academic</vt:lpstr>
      <vt:lpstr>Transitions for Students - Social/Emotional</vt:lpstr>
      <vt:lpstr>Transitions for Parents &amp; Caregivers</vt:lpstr>
      <vt:lpstr>Tips for Healthy Transitions </vt:lpstr>
      <vt:lpstr>Campus Resources</vt:lpstr>
      <vt:lpstr>Counseling Center Resources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Paulson</dc:creator>
  <cp:lastModifiedBy>Amy K Paulson</cp:lastModifiedBy>
  <cp:revision>2</cp:revision>
  <cp:lastPrinted>2016-02-10T20:19:12Z</cp:lastPrinted>
  <dcterms:created xsi:type="dcterms:W3CDTF">2014-10-14T00:51:43Z</dcterms:created>
  <dcterms:modified xsi:type="dcterms:W3CDTF">2026-07-13T16:28:51Z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y fmtid="{D5CDD505-2E9C-101B-9397-08002B2CF9AE}" pid="3" name="MediaServiceImageTags">
    <vt:lpwstr/>
  </property>
</Properties>
</file>