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notesSlides/notesSlide4.xml" ContentType="application/vnd.openxmlformats-officedocument.presentationml.notesSlide+xml"/>
  <Override PartName="/ppt/slides/slide2.xml" ContentType="application/vnd.openxmlformats-officedocument.presentationml.slide+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8.xml" ContentType="application/vnd.openxmlformats-officedocument.presentationml.notesSlide+xml"/>
  <Override PartName="/ppt/slides/slide8.xml" ContentType="application/vnd.openxmlformats-officedocument.presentationml.slide+xml"/>
  <Override PartName="/ppt/slideLayouts/slideLayout6.xml" ContentType="application/vnd.openxmlformats-officedocument.presentationml.slideLayout+xml"/>
  <Override PartName="/ppt/slides/slide11.xml" ContentType="application/vnd.openxmlformats-officedocument.presentationml.slide+xml"/>
  <Override PartName="/ppt/notesSlides/notesSlide10.xml" ContentType="application/vnd.openxmlformats-officedocument.presentationml.notesSlide+xml"/>
  <Override PartName="/ppt/notesMasters/notesMaster1.xml" ContentType="application/vnd.openxmlformats-officedocument.presentationml.notesMaster+xml"/>
  <Override PartName="/ppt/notesSlides/notesSlide3.xml" ContentType="application/vnd.openxmlformats-officedocument.presentationml.notesSlide+xml"/>
  <Override PartName="/ppt/slides/slide5.xml" ContentType="application/vnd.openxmlformats-officedocument.presentationml.slide+xml"/>
  <Override PartName="/ppt/viewProps.xml" ContentType="application/vnd.openxmlformats-officedocument.presentationml.viewProps+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9.xml" ContentType="application/vnd.openxmlformats-officedocument.presentationml.notesSlide+xml"/>
  <Override PartName="/ppt/slideLayouts/slideLayout8.xml" ContentType="application/vnd.openxmlformats-officedocument.presentationml.slideLayout+xml"/>
  <Override PartName="/ppt/presProps.xml" ContentType="application/vnd.openxmlformats-officedocument.presentationml.presPro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s/slide10.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docMetadata/LabelInfo.xml" ContentType="application/vnd.ms-office.classificationlabels+xml"/>
  <Override PartName="/ppt/changesInfos/changesInfo1.xml" ContentType="application/vnd.ms-powerpoint.changesinfo+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Encode Sans Normal Bold" panose="020B0604020202020204" charset="0"/>
      <p:regular r:id="rId14"/>
    </p:embeddedFont>
    <p:embeddedFont>
      <p:font typeface="Encode Sans Normal Heavy" panose="020B0604020202020204" charset="0"/>
      <p:regular r:id="rId15"/>
    </p:embeddedFont>
    <p:embeddedFont>
      <p:font typeface="Helvetica Now Display Bold" panose="020B0604020202020204" charset="0"/>
      <p:regular r:id="rId16"/>
    </p:embeddedFont>
    <p:embeddedFont>
      <p:font typeface="Open Sans 1" panose="020B0604020202020204" charset="0"/>
      <p:regular r:id="rId17"/>
    </p:embeddedFont>
    <p:embeddedFont>
      <p:font typeface="Open Sans 1 Bold" panose="020B0604020202020204" charset="0"/>
      <p:regular r:id="rId18"/>
    </p:embeddedFont>
    <p:embeddedFont>
      <p:font typeface="Open Sans 2"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A4819F-9890-4D97-A34E-DA5033C789C6}" v="240" dt="2026-06-12T02:18:55.6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441" autoAdjust="0"/>
  </p:normalViewPr>
  <p:slideViewPr>
    <p:cSldViewPr>
      <p:cViewPr varScale="1">
        <p:scale>
          <a:sx n="63" d="100"/>
          <a:sy n="63" d="100"/>
        </p:scale>
        <p:origin x="138"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ableStyles" Target="tableStyle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heme" Target="theme/theme1.xml"/><Relationship Id="rId27"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en Labrecque" userId="d2416b5a-80e5-474b-bb8d-4c006dca65d7" providerId="ADAL" clId="{35D3660D-5C2D-4D9B-8D6A-AD6B24E5BF6E}"/>
    <pc:docChg chg="custSel addSld delSld modSld">
      <pc:chgData name="Kristen Labrecque" userId="d2416b5a-80e5-474b-bb8d-4c006dca65d7" providerId="ADAL" clId="{35D3660D-5C2D-4D9B-8D6A-AD6B24E5BF6E}" dt="2026-06-12T16:58:32.220" v="368" actId="20577"/>
      <pc:docMkLst>
        <pc:docMk/>
      </pc:docMkLst>
      <pc:sldChg chg="addSp delSp modSp mod">
        <pc:chgData name="Kristen Labrecque" userId="d2416b5a-80e5-474b-bb8d-4c006dca65d7" providerId="ADAL" clId="{35D3660D-5C2D-4D9B-8D6A-AD6B24E5BF6E}" dt="2026-06-12T01:59:31.589" v="131" actId="962"/>
        <pc:sldMkLst>
          <pc:docMk/>
          <pc:sldMk cId="0" sldId="256"/>
        </pc:sldMkLst>
        <pc:spChg chg="add del mod">
          <ac:chgData name="Kristen Labrecque" userId="d2416b5a-80e5-474b-bb8d-4c006dca65d7" providerId="ADAL" clId="{35D3660D-5C2D-4D9B-8D6A-AD6B24E5BF6E}" dt="2026-06-12T01:58:21.701" v="121"/>
          <ac:spMkLst>
            <pc:docMk/>
            <pc:sldMk cId="0" sldId="256"/>
            <ac:spMk id="10" creationId="{00000000-0000-0000-0000-000000000000}"/>
          </ac:spMkLst>
        </pc:spChg>
        <pc:spChg chg="add del mod">
          <ac:chgData name="Kristen Labrecque" userId="d2416b5a-80e5-474b-bb8d-4c006dca65d7" providerId="ADAL" clId="{35D3660D-5C2D-4D9B-8D6A-AD6B24E5BF6E}" dt="2026-06-12T01:53:10.590" v="3" actId="478"/>
          <ac:spMkLst>
            <pc:docMk/>
            <pc:sldMk cId="0" sldId="256"/>
            <ac:spMk id="11" creationId="{A358AEA7-C105-742D-5570-2F98CDDAD9C1}"/>
          </ac:spMkLst>
        </pc:spChg>
        <pc:spChg chg="add mod">
          <ac:chgData name="Kristen Labrecque" userId="d2416b5a-80e5-474b-bb8d-4c006dca65d7" providerId="ADAL" clId="{35D3660D-5C2D-4D9B-8D6A-AD6B24E5BF6E}" dt="2026-06-12T01:53:46.300" v="5" actId="27636"/>
          <ac:spMkLst>
            <pc:docMk/>
            <pc:sldMk cId="0" sldId="256"/>
            <ac:spMk id="12" creationId="{79F0B1C4-C236-E448-9E9E-60A2B957978E}"/>
          </ac:spMkLst>
        </pc:spChg>
        <pc:grpChg chg="mod">
          <ac:chgData name="Kristen Labrecque" userId="d2416b5a-80e5-474b-bb8d-4c006dca65d7" providerId="ADAL" clId="{35D3660D-5C2D-4D9B-8D6A-AD6B24E5BF6E}" dt="2026-06-12T01:59:28.566" v="129" actId="962"/>
          <ac:grpSpMkLst>
            <pc:docMk/>
            <pc:sldMk cId="0" sldId="256"/>
            <ac:grpSpMk id="2" creationId="{00000000-0000-0000-0000-000000000000}"/>
          </ac:grpSpMkLst>
        </pc:grpChg>
        <pc:grpChg chg="mod">
          <ac:chgData name="Kristen Labrecque" userId="d2416b5a-80e5-474b-bb8d-4c006dca65d7" providerId="ADAL" clId="{35D3660D-5C2D-4D9B-8D6A-AD6B24E5BF6E}" dt="2026-06-12T01:59:29.487" v="130" actId="962"/>
          <ac:grpSpMkLst>
            <pc:docMk/>
            <pc:sldMk cId="0" sldId="256"/>
            <ac:grpSpMk id="5" creationId="{00000000-0000-0000-0000-000000000000}"/>
          </ac:grpSpMkLst>
        </pc:grpChg>
        <pc:grpChg chg="mod">
          <ac:chgData name="Kristen Labrecque" userId="d2416b5a-80e5-474b-bb8d-4c006dca65d7" providerId="ADAL" clId="{35D3660D-5C2D-4D9B-8D6A-AD6B24E5BF6E}" dt="2026-06-12T01:59:31.589" v="131" actId="962"/>
          <ac:grpSpMkLst>
            <pc:docMk/>
            <pc:sldMk cId="0" sldId="256"/>
            <ac:grpSpMk id="7" creationId="{00000000-0000-0000-0000-000000000000}"/>
          </ac:grpSpMkLst>
        </pc:grpChg>
      </pc:sldChg>
      <pc:sldChg chg="addSp modSp mod modNotesTx">
        <pc:chgData name="Kristen Labrecque" userId="d2416b5a-80e5-474b-bb8d-4c006dca65d7" providerId="ADAL" clId="{35D3660D-5C2D-4D9B-8D6A-AD6B24E5BF6E}" dt="2026-06-12T16:58:32.220" v="368" actId="20577"/>
        <pc:sldMkLst>
          <pc:docMk/>
          <pc:sldMk cId="0" sldId="257"/>
        </pc:sldMkLst>
        <pc:spChg chg="mod">
          <ac:chgData name="Kristen Labrecque" userId="d2416b5a-80e5-474b-bb8d-4c006dca65d7" providerId="ADAL" clId="{35D3660D-5C2D-4D9B-8D6A-AD6B24E5BF6E}" dt="2026-06-12T02:00:01.477" v="134" actId="962"/>
          <ac:spMkLst>
            <pc:docMk/>
            <pc:sldMk cId="0" sldId="257"/>
            <ac:spMk id="7" creationId="{00000000-0000-0000-0000-000000000000}"/>
          </ac:spMkLst>
        </pc:spChg>
        <pc:spChg chg="add mod">
          <ac:chgData name="Kristen Labrecque" userId="d2416b5a-80e5-474b-bb8d-4c006dca65d7" providerId="ADAL" clId="{35D3660D-5C2D-4D9B-8D6A-AD6B24E5BF6E}" dt="2026-06-12T02:00:10.030" v="135" actId="13244"/>
          <ac:spMkLst>
            <pc:docMk/>
            <pc:sldMk cId="0" sldId="257"/>
            <ac:spMk id="12" creationId="{55EE9303-945A-A35C-208A-F202E1E221E2}"/>
          </ac:spMkLst>
        </pc:spChg>
        <pc:grpChg chg="mod">
          <ac:chgData name="Kristen Labrecque" userId="d2416b5a-80e5-474b-bb8d-4c006dca65d7" providerId="ADAL" clId="{35D3660D-5C2D-4D9B-8D6A-AD6B24E5BF6E}" dt="2026-06-12T01:59:53.453" v="132" actId="962"/>
          <ac:grpSpMkLst>
            <pc:docMk/>
            <pc:sldMk cId="0" sldId="257"/>
            <ac:grpSpMk id="2" creationId="{00000000-0000-0000-0000-000000000000}"/>
          </ac:grpSpMkLst>
        </pc:grpChg>
        <pc:grpChg chg="mod">
          <ac:chgData name="Kristen Labrecque" userId="d2416b5a-80e5-474b-bb8d-4c006dca65d7" providerId="ADAL" clId="{35D3660D-5C2D-4D9B-8D6A-AD6B24E5BF6E}" dt="2026-06-12T01:59:56.669" v="133" actId="962"/>
          <ac:grpSpMkLst>
            <pc:docMk/>
            <pc:sldMk cId="0" sldId="257"/>
            <ac:grpSpMk id="4" creationId="{00000000-0000-0000-0000-000000000000}"/>
          </ac:grpSpMkLst>
        </pc:grpChg>
        <pc:grpChg chg="mod">
          <ac:chgData name="Kristen Labrecque" userId="d2416b5a-80e5-474b-bb8d-4c006dca65d7" providerId="ADAL" clId="{35D3660D-5C2D-4D9B-8D6A-AD6B24E5BF6E}" dt="2026-06-12T02:17:34.983" v="247" actId="962"/>
          <ac:grpSpMkLst>
            <pc:docMk/>
            <pc:sldMk cId="0" sldId="257"/>
            <ac:grpSpMk id="8" creationId="{00000000-0000-0000-0000-000000000000}"/>
          </ac:grpSpMkLst>
        </pc:grpChg>
      </pc:sldChg>
      <pc:sldChg chg="addSp modSp mod">
        <pc:chgData name="Kristen Labrecque" userId="d2416b5a-80e5-474b-bb8d-4c006dca65d7" providerId="ADAL" clId="{35D3660D-5C2D-4D9B-8D6A-AD6B24E5BF6E}" dt="2026-06-12T02:04:06.657" v="156" actId="962"/>
        <pc:sldMkLst>
          <pc:docMk/>
          <pc:sldMk cId="0" sldId="258"/>
        </pc:sldMkLst>
        <pc:spChg chg="mod">
          <ac:chgData name="Kristen Labrecque" userId="d2416b5a-80e5-474b-bb8d-4c006dca65d7" providerId="ADAL" clId="{35D3660D-5C2D-4D9B-8D6A-AD6B24E5BF6E}" dt="2026-06-12T02:00:44.050" v="137" actId="962"/>
          <ac:spMkLst>
            <pc:docMk/>
            <pc:sldMk cId="0" sldId="258"/>
            <ac:spMk id="5" creationId="{00000000-0000-0000-0000-000000000000}"/>
          </ac:spMkLst>
        </pc:spChg>
        <pc:spChg chg="mod">
          <ac:chgData name="Kristen Labrecque" userId="d2416b5a-80e5-474b-bb8d-4c006dca65d7" providerId="ADAL" clId="{35D3660D-5C2D-4D9B-8D6A-AD6B24E5BF6E}" dt="2026-06-12T02:00:50.318" v="139" actId="962"/>
          <ac:spMkLst>
            <pc:docMk/>
            <pc:sldMk cId="0" sldId="258"/>
            <ac:spMk id="9" creationId="{00000000-0000-0000-0000-000000000000}"/>
          </ac:spMkLst>
        </pc:spChg>
        <pc:spChg chg="add mod">
          <ac:chgData name="Kristen Labrecque" userId="d2416b5a-80e5-474b-bb8d-4c006dca65d7" providerId="ADAL" clId="{35D3660D-5C2D-4D9B-8D6A-AD6B24E5BF6E}" dt="2026-06-12T02:00:55.168" v="140" actId="13244"/>
          <ac:spMkLst>
            <pc:docMk/>
            <pc:sldMk cId="0" sldId="258"/>
            <ac:spMk id="22" creationId="{39017979-927D-C0EA-0C92-59AF375CE91A}"/>
          </ac:spMkLst>
        </pc:spChg>
        <pc:grpChg chg="mod">
          <ac:chgData name="Kristen Labrecque" userId="d2416b5a-80e5-474b-bb8d-4c006dca65d7" providerId="ADAL" clId="{35D3660D-5C2D-4D9B-8D6A-AD6B24E5BF6E}" dt="2026-06-12T02:00:39.521" v="136" actId="962"/>
          <ac:grpSpMkLst>
            <pc:docMk/>
            <pc:sldMk cId="0" sldId="258"/>
            <ac:grpSpMk id="2" creationId="{00000000-0000-0000-0000-000000000000}"/>
          </ac:grpSpMkLst>
        </pc:grpChg>
        <pc:grpChg chg="mod">
          <ac:chgData name="Kristen Labrecque" userId="d2416b5a-80e5-474b-bb8d-4c006dca65d7" providerId="ADAL" clId="{35D3660D-5C2D-4D9B-8D6A-AD6B24E5BF6E}" dt="2026-06-12T02:00:47.400" v="138" actId="962"/>
          <ac:grpSpMkLst>
            <pc:docMk/>
            <pc:sldMk cId="0" sldId="258"/>
            <ac:grpSpMk id="6" creationId="{00000000-0000-0000-0000-000000000000}"/>
          </ac:grpSpMkLst>
        </pc:grpChg>
        <pc:grpChg chg="mod">
          <ac:chgData name="Kristen Labrecque" userId="d2416b5a-80e5-474b-bb8d-4c006dca65d7" providerId="ADAL" clId="{35D3660D-5C2D-4D9B-8D6A-AD6B24E5BF6E}" dt="2026-06-12T02:04:06.657" v="156" actId="962"/>
          <ac:grpSpMkLst>
            <pc:docMk/>
            <pc:sldMk cId="0" sldId="258"/>
            <ac:grpSpMk id="10" creationId="{00000000-0000-0000-0000-000000000000}"/>
          </ac:grpSpMkLst>
        </pc:grpChg>
        <pc:grpChg chg="mod">
          <ac:chgData name="Kristen Labrecque" userId="d2416b5a-80e5-474b-bb8d-4c006dca65d7" providerId="ADAL" clId="{35D3660D-5C2D-4D9B-8D6A-AD6B24E5BF6E}" dt="2026-06-12T02:02:05.179" v="142" actId="962"/>
          <ac:grpSpMkLst>
            <pc:docMk/>
            <pc:sldMk cId="0" sldId="258"/>
            <ac:grpSpMk id="13" creationId="{00000000-0000-0000-0000-000000000000}"/>
          </ac:grpSpMkLst>
        </pc:grpChg>
      </pc:sldChg>
      <pc:sldChg chg="addSp modSp mod">
        <pc:chgData name="Kristen Labrecque" userId="d2416b5a-80e5-474b-bb8d-4c006dca65d7" providerId="ADAL" clId="{35D3660D-5C2D-4D9B-8D6A-AD6B24E5BF6E}" dt="2026-06-12T02:04:37.441" v="159" actId="962"/>
        <pc:sldMkLst>
          <pc:docMk/>
          <pc:sldMk cId="0" sldId="259"/>
        </pc:sldMkLst>
        <pc:spChg chg="mod">
          <ac:chgData name="Kristen Labrecque" userId="d2416b5a-80e5-474b-bb8d-4c006dca65d7" providerId="ADAL" clId="{35D3660D-5C2D-4D9B-8D6A-AD6B24E5BF6E}" dt="2026-06-12T02:02:26.243" v="144" actId="962"/>
          <ac:spMkLst>
            <pc:docMk/>
            <pc:sldMk cId="0" sldId="259"/>
            <ac:spMk id="5" creationId="{00000000-0000-0000-0000-000000000000}"/>
          </ac:spMkLst>
        </pc:spChg>
        <pc:spChg chg="mod">
          <ac:chgData name="Kristen Labrecque" userId="d2416b5a-80e5-474b-bb8d-4c006dca65d7" providerId="ADAL" clId="{35D3660D-5C2D-4D9B-8D6A-AD6B24E5BF6E}" dt="2026-06-12T02:02:32.206" v="146" actId="962"/>
          <ac:spMkLst>
            <pc:docMk/>
            <pc:sldMk cId="0" sldId="259"/>
            <ac:spMk id="9" creationId="{00000000-0000-0000-0000-000000000000}"/>
          </ac:spMkLst>
        </pc:spChg>
        <pc:spChg chg="add mod">
          <ac:chgData name="Kristen Labrecque" userId="d2416b5a-80e5-474b-bb8d-4c006dca65d7" providerId="ADAL" clId="{35D3660D-5C2D-4D9B-8D6A-AD6B24E5BF6E}" dt="2026-06-12T02:02:34.340" v="147" actId="13244"/>
          <ac:spMkLst>
            <pc:docMk/>
            <pc:sldMk cId="0" sldId="259"/>
            <ac:spMk id="22" creationId="{806B7404-2750-AA8D-9ED0-F9CC40CC8169}"/>
          </ac:spMkLst>
        </pc:spChg>
        <pc:grpChg chg="mod">
          <ac:chgData name="Kristen Labrecque" userId="d2416b5a-80e5-474b-bb8d-4c006dca65d7" providerId="ADAL" clId="{35D3660D-5C2D-4D9B-8D6A-AD6B24E5BF6E}" dt="2026-06-12T02:02:23.304" v="143" actId="962"/>
          <ac:grpSpMkLst>
            <pc:docMk/>
            <pc:sldMk cId="0" sldId="259"/>
            <ac:grpSpMk id="2" creationId="{00000000-0000-0000-0000-000000000000}"/>
          </ac:grpSpMkLst>
        </pc:grpChg>
        <pc:grpChg chg="mod">
          <ac:chgData name="Kristen Labrecque" userId="d2416b5a-80e5-474b-bb8d-4c006dca65d7" providerId="ADAL" clId="{35D3660D-5C2D-4D9B-8D6A-AD6B24E5BF6E}" dt="2026-06-12T02:02:28.737" v="145" actId="962"/>
          <ac:grpSpMkLst>
            <pc:docMk/>
            <pc:sldMk cId="0" sldId="259"/>
            <ac:grpSpMk id="6" creationId="{00000000-0000-0000-0000-000000000000}"/>
          </ac:grpSpMkLst>
        </pc:grpChg>
        <pc:grpChg chg="mod">
          <ac:chgData name="Kristen Labrecque" userId="d2416b5a-80e5-474b-bb8d-4c006dca65d7" providerId="ADAL" clId="{35D3660D-5C2D-4D9B-8D6A-AD6B24E5BF6E}" dt="2026-06-12T02:04:24.877" v="158" actId="962"/>
          <ac:grpSpMkLst>
            <pc:docMk/>
            <pc:sldMk cId="0" sldId="259"/>
            <ac:grpSpMk id="10" creationId="{00000000-0000-0000-0000-000000000000}"/>
          </ac:grpSpMkLst>
        </pc:grpChg>
        <pc:grpChg chg="mod">
          <ac:chgData name="Kristen Labrecque" userId="d2416b5a-80e5-474b-bb8d-4c006dca65d7" providerId="ADAL" clId="{35D3660D-5C2D-4D9B-8D6A-AD6B24E5BF6E}" dt="2026-06-12T02:04:37.441" v="159" actId="962"/>
          <ac:grpSpMkLst>
            <pc:docMk/>
            <pc:sldMk cId="0" sldId="259"/>
            <ac:grpSpMk id="13" creationId="{00000000-0000-0000-0000-000000000000}"/>
          </ac:grpSpMkLst>
        </pc:grpChg>
      </pc:sldChg>
      <pc:sldChg chg="addSp modSp mod">
        <pc:chgData name="Kristen Labrecque" userId="d2416b5a-80e5-474b-bb8d-4c006dca65d7" providerId="ADAL" clId="{35D3660D-5C2D-4D9B-8D6A-AD6B24E5BF6E}" dt="2026-06-12T02:04:48.654" v="161" actId="962"/>
        <pc:sldMkLst>
          <pc:docMk/>
          <pc:sldMk cId="0" sldId="260"/>
        </pc:sldMkLst>
        <pc:spChg chg="mod">
          <ac:chgData name="Kristen Labrecque" userId="d2416b5a-80e5-474b-bb8d-4c006dca65d7" providerId="ADAL" clId="{35D3660D-5C2D-4D9B-8D6A-AD6B24E5BF6E}" dt="2026-06-12T02:03:31.733" v="152" actId="962"/>
          <ac:spMkLst>
            <pc:docMk/>
            <pc:sldMk cId="0" sldId="260"/>
            <ac:spMk id="5" creationId="{00000000-0000-0000-0000-000000000000}"/>
          </ac:spMkLst>
        </pc:spChg>
        <pc:spChg chg="mod">
          <ac:chgData name="Kristen Labrecque" userId="d2416b5a-80e5-474b-bb8d-4c006dca65d7" providerId="ADAL" clId="{35D3660D-5C2D-4D9B-8D6A-AD6B24E5BF6E}" dt="2026-06-12T02:03:35.299" v="154" actId="962"/>
          <ac:spMkLst>
            <pc:docMk/>
            <pc:sldMk cId="0" sldId="260"/>
            <ac:spMk id="9" creationId="{00000000-0000-0000-0000-000000000000}"/>
          </ac:spMkLst>
        </pc:spChg>
        <pc:spChg chg="add mod">
          <ac:chgData name="Kristen Labrecque" userId="d2416b5a-80e5-474b-bb8d-4c006dca65d7" providerId="ADAL" clId="{35D3660D-5C2D-4D9B-8D6A-AD6B24E5BF6E}" dt="2026-06-12T02:03:39.071" v="155" actId="13244"/>
          <ac:spMkLst>
            <pc:docMk/>
            <pc:sldMk cId="0" sldId="260"/>
            <ac:spMk id="22" creationId="{222D7EDC-14B8-1ABA-2011-AC56FBFF829B}"/>
          </ac:spMkLst>
        </pc:spChg>
        <pc:grpChg chg="mod">
          <ac:chgData name="Kristen Labrecque" userId="d2416b5a-80e5-474b-bb8d-4c006dca65d7" providerId="ADAL" clId="{35D3660D-5C2D-4D9B-8D6A-AD6B24E5BF6E}" dt="2026-06-12T02:03:30.057" v="151" actId="962"/>
          <ac:grpSpMkLst>
            <pc:docMk/>
            <pc:sldMk cId="0" sldId="260"/>
            <ac:grpSpMk id="2" creationId="{00000000-0000-0000-0000-000000000000}"/>
          </ac:grpSpMkLst>
        </pc:grpChg>
        <pc:grpChg chg="mod">
          <ac:chgData name="Kristen Labrecque" userId="d2416b5a-80e5-474b-bb8d-4c006dca65d7" providerId="ADAL" clId="{35D3660D-5C2D-4D9B-8D6A-AD6B24E5BF6E}" dt="2026-06-12T02:03:33.573" v="153" actId="962"/>
          <ac:grpSpMkLst>
            <pc:docMk/>
            <pc:sldMk cId="0" sldId="260"/>
            <ac:grpSpMk id="6" creationId="{00000000-0000-0000-0000-000000000000}"/>
          </ac:grpSpMkLst>
        </pc:grpChg>
        <pc:grpChg chg="mod">
          <ac:chgData name="Kristen Labrecque" userId="d2416b5a-80e5-474b-bb8d-4c006dca65d7" providerId="ADAL" clId="{35D3660D-5C2D-4D9B-8D6A-AD6B24E5BF6E}" dt="2026-06-12T02:04:46.826" v="160" actId="962"/>
          <ac:grpSpMkLst>
            <pc:docMk/>
            <pc:sldMk cId="0" sldId="260"/>
            <ac:grpSpMk id="10" creationId="{00000000-0000-0000-0000-000000000000}"/>
          </ac:grpSpMkLst>
        </pc:grpChg>
        <pc:grpChg chg="mod">
          <ac:chgData name="Kristen Labrecque" userId="d2416b5a-80e5-474b-bb8d-4c006dca65d7" providerId="ADAL" clId="{35D3660D-5C2D-4D9B-8D6A-AD6B24E5BF6E}" dt="2026-06-12T02:04:48.654" v="161" actId="962"/>
          <ac:grpSpMkLst>
            <pc:docMk/>
            <pc:sldMk cId="0" sldId="260"/>
            <ac:grpSpMk id="13" creationId="{00000000-0000-0000-0000-000000000000}"/>
          </ac:grpSpMkLst>
        </pc:grpChg>
      </pc:sldChg>
      <pc:sldChg chg="addSp modSp mod">
        <pc:chgData name="Kristen Labrecque" userId="d2416b5a-80e5-474b-bb8d-4c006dca65d7" providerId="ADAL" clId="{35D3660D-5C2D-4D9B-8D6A-AD6B24E5BF6E}" dt="2026-06-12T02:18:20.894" v="248" actId="13244"/>
        <pc:sldMkLst>
          <pc:docMk/>
          <pc:sldMk cId="0" sldId="261"/>
        </pc:sldMkLst>
        <pc:spChg chg="mod">
          <ac:chgData name="Kristen Labrecque" userId="d2416b5a-80e5-474b-bb8d-4c006dca65d7" providerId="ADAL" clId="{35D3660D-5C2D-4D9B-8D6A-AD6B24E5BF6E}" dt="2026-06-12T02:04:56.356" v="163" actId="962"/>
          <ac:spMkLst>
            <pc:docMk/>
            <pc:sldMk cId="0" sldId="261"/>
            <ac:spMk id="5" creationId="{00000000-0000-0000-0000-000000000000}"/>
          </ac:spMkLst>
        </pc:spChg>
        <pc:spChg chg="mod">
          <ac:chgData name="Kristen Labrecque" userId="d2416b5a-80e5-474b-bb8d-4c006dca65d7" providerId="ADAL" clId="{35D3660D-5C2D-4D9B-8D6A-AD6B24E5BF6E}" dt="2026-06-12T02:04:58.295" v="165" actId="962"/>
          <ac:spMkLst>
            <pc:docMk/>
            <pc:sldMk cId="0" sldId="261"/>
            <ac:spMk id="9" creationId="{00000000-0000-0000-0000-000000000000}"/>
          </ac:spMkLst>
        </pc:spChg>
        <pc:spChg chg="mod">
          <ac:chgData name="Kristen Labrecque" userId="d2416b5a-80e5-474b-bb8d-4c006dca65d7" providerId="ADAL" clId="{35D3660D-5C2D-4D9B-8D6A-AD6B24E5BF6E}" dt="2026-06-12T02:18:20.894" v="248" actId="13244"/>
          <ac:spMkLst>
            <pc:docMk/>
            <pc:sldMk cId="0" sldId="261"/>
            <ac:spMk id="23" creationId="{00000000-0000-0000-0000-000000000000}"/>
          </ac:spMkLst>
        </pc:spChg>
        <pc:spChg chg="add mod">
          <ac:chgData name="Kristen Labrecque" userId="d2416b5a-80e5-474b-bb8d-4c006dca65d7" providerId="ADAL" clId="{35D3660D-5C2D-4D9B-8D6A-AD6B24E5BF6E}" dt="2026-06-12T02:05:06.503" v="168" actId="13244"/>
          <ac:spMkLst>
            <pc:docMk/>
            <pc:sldMk cId="0" sldId="261"/>
            <ac:spMk id="24" creationId="{DE8E53BB-6904-81A0-4FAB-14E82D664EEC}"/>
          </ac:spMkLst>
        </pc:spChg>
        <pc:grpChg chg="mod">
          <ac:chgData name="Kristen Labrecque" userId="d2416b5a-80e5-474b-bb8d-4c006dca65d7" providerId="ADAL" clId="{35D3660D-5C2D-4D9B-8D6A-AD6B24E5BF6E}" dt="2026-06-12T02:04:55.562" v="162" actId="962"/>
          <ac:grpSpMkLst>
            <pc:docMk/>
            <pc:sldMk cId="0" sldId="261"/>
            <ac:grpSpMk id="2" creationId="{00000000-0000-0000-0000-000000000000}"/>
          </ac:grpSpMkLst>
        </pc:grpChg>
        <pc:grpChg chg="mod">
          <ac:chgData name="Kristen Labrecque" userId="d2416b5a-80e5-474b-bb8d-4c006dca65d7" providerId="ADAL" clId="{35D3660D-5C2D-4D9B-8D6A-AD6B24E5BF6E}" dt="2026-06-12T02:04:57.259" v="164" actId="962"/>
          <ac:grpSpMkLst>
            <pc:docMk/>
            <pc:sldMk cId="0" sldId="261"/>
            <ac:grpSpMk id="6" creationId="{00000000-0000-0000-0000-000000000000}"/>
          </ac:grpSpMkLst>
        </pc:grpChg>
        <pc:grpChg chg="mod">
          <ac:chgData name="Kristen Labrecque" userId="d2416b5a-80e5-474b-bb8d-4c006dca65d7" providerId="ADAL" clId="{35D3660D-5C2D-4D9B-8D6A-AD6B24E5BF6E}" dt="2026-06-12T02:05:01.274" v="166" actId="962"/>
          <ac:grpSpMkLst>
            <pc:docMk/>
            <pc:sldMk cId="0" sldId="261"/>
            <ac:grpSpMk id="10" creationId="{00000000-0000-0000-0000-000000000000}"/>
          </ac:grpSpMkLst>
        </pc:grpChg>
        <pc:grpChg chg="mod">
          <ac:chgData name="Kristen Labrecque" userId="d2416b5a-80e5-474b-bb8d-4c006dca65d7" providerId="ADAL" clId="{35D3660D-5C2D-4D9B-8D6A-AD6B24E5BF6E}" dt="2026-06-12T02:05:03.889" v="167" actId="962"/>
          <ac:grpSpMkLst>
            <pc:docMk/>
            <pc:sldMk cId="0" sldId="261"/>
            <ac:grpSpMk id="13" creationId="{00000000-0000-0000-0000-000000000000}"/>
          </ac:grpSpMkLst>
        </pc:grpChg>
        <pc:picChg chg="mod">
          <ac:chgData name="Kristen Labrecque" userId="d2416b5a-80e5-474b-bb8d-4c006dca65d7" providerId="ADAL" clId="{35D3660D-5C2D-4D9B-8D6A-AD6B24E5BF6E}" dt="2026-06-12T02:07:09.877" v="170" actId="962"/>
          <ac:picMkLst>
            <pc:docMk/>
            <pc:sldMk cId="0" sldId="261"/>
            <ac:picMk id="22" creationId="{00000000-0000-0000-0000-000000000000}"/>
          </ac:picMkLst>
        </pc:picChg>
      </pc:sldChg>
      <pc:sldChg chg="addSp modSp mod">
        <pc:chgData name="Kristen Labrecque" userId="d2416b5a-80e5-474b-bb8d-4c006dca65d7" providerId="ADAL" clId="{35D3660D-5C2D-4D9B-8D6A-AD6B24E5BF6E}" dt="2026-06-12T02:18:30.606" v="249" actId="13244"/>
        <pc:sldMkLst>
          <pc:docMk/>
          <pc:sldMk cId="0" sldId="262"/>
        </pc:sldMkLst>
        <pc:spChg chg="mod">
          <ac:chgData name="Kristen Labrecque" userId="d2416b5a-80e5-474b-bb8d-4c006dca65d7" providerId="ADAL" clId="{35D3660D-5C2D-4D9B-8D6A-AD6B24E5BF6E}" dt="2026-06-12T02:07:36.720" v="175" actId="962"/>
          <ac:spMkLst>
            <pc:docMk/>
            <pc:sldMk cId="0" sldId="262"/>
            <ac:spMk id="5" creationId="{00000000-0000-0000-0000-000000000000}"/>
          </ac:spMkLst>
        </pc:spChg>
        <pc:spChg chg="mod">
          <ac:chgData name="Kristen Labrecque" userId="d2416b5a-80e5-474b-bb8d-4c006dca65d7" providerId="ADAL" clId="{35D3660D-5C2D-4D9B-8D6A-AD6B24E5BF6E}" dt="2026-06-12T02:07:40.300" v="177" actId="962"/>
          <ac:spMkLst>
            <pc:docMk/>
            <pc:sldMk cId="0" sldId="262"/>
            <ac:spMk id="9" creationId="{00000000-0000-0000-0000-000000000000}"/>
          </ac:spMkLst>
        </pc:spChg>
        <pc:spChg chg="mod">
          <ac:chgData name="Kristen Labrecque" userId="d2416b5a-80e5-474b-bb8d-4c006dca65d7" providerId="ADAL" clId="{35D3660D-5C2D-4D9B-8D6A-AD6B24E5BF6E}" dt="2026-06-12T02:18:30.606" v="249" actId="13244"/>
          <ac:spMkLst>
            <pc:docMk/>
            <pc:sldMk cId="0" sldId="262"/>
            <ac:spMk id="23" creationId="{00000000-0000-0000-0000-000000000000}"/>
          </ac:spMkLst>
        </pc:spChg>
        <pc:spChg chg="add mod">
          <ac:chgData name="Kristen Labrecque" userId="d2416b5a-80e5-474b-bb8d-4c006dca65d7" providerId="ADAL" clId="{35D3660D-5C2D-4D9B-8D6A-AD6B24E5BF6E}" dt="2026-06-12T02:07:46.086" v="179" actId="13244"/>
          <ac:spMkLst>
            <pc:docMk/>
            <pc:sldMk cId="0" sldId="262"/>
            <ac:spMk id="24" creationId="{B542A944-B97A-4428-4B6D-441A73F8C828}"/>
          </ac:spMkLst>
        </pc:spChg>
        <pc:grpChg chg="mod">
          <ac:chgData name="Kristen Labrecque" userId="d2416b5a-80e5-474b-bb8d-4c006dca65d7" providerId="ADAL" clId="{35D3660D-5C2D-4D9B-8D6A-AD6B24E5BF6E}" dt="2026-06-12T02:07:35.240" v="174" actId="962"/>
          <ac:grpSpMkLst>
            <pc:docMk/>
            <pc:sldMk cId="0" sldId="262"/>
            <ac:grpSpMk id="2" creationId="{00000000-0000-0000-0000-000000000000}"/>
          </ac:grpSpMkLst>
        </pc:grpChg>
        <pc:grpChg chg="mod">
          <ac:chgData name="Kristen Labrecque" userId="d2416b5a-80e5-474b-bb8d-4c006dca65d7" providerId="ADAL" clId="{35D3660D-5C2D-4D9B-8D6A-AD6B24E5BF6E}" dt="2026-06-12T02:07:38.337" v="176" actId="962"/>
          <ac:grpSpMkLst>
            <pc:docMk/>
            <pc:sldMk cId="0" sldId="262"/>
            <ac:grpSpMk id="6" creationId="{00000000-0000-0000-0000-000000000000}"/>
          </ac:grpSpMkLst>
        </pc:grpChg>
        <pc:grpChg chg="mod">
          <ac:chgData name="Kristen Labrecque" userId="d2416b5a-80e5-474b-bb8d-4c006dca65d7" providerId="ADAL" clId="{35D3660D-5C2D-4D9B-8D6A-AD6B24E5BF6E}" dt="2026-06-12T02:07:43.327" v="178" actId="962"/>
          <ac:grpSpMkLst>
            <pc:docMk/>
            <pc:sldMk cId="0" sldId="262"/>
            <ac:grpSpMk id="10" creationId="{00000000-0000-0000-0000-000000000000}"/>
          </ac:grpSpMkLst>
        </pc:grpChg>
        <pc:grpChg chg="mod">
          <ac:chgData name="Kristen Labrecque" userId="d2416b5a-80e5-474b-bb8d-4c006dca65d7" providerId="ADAL" clId="{35D3660D-5C2D-4D9B-8D6A-AD6B24E5BF6E}" dt="2026-06-12T02:08:11.788" v="180" actId="962"/>
          <ac:grpSpMkLst>
            <pc:docMk/>
            <pc:sldMk cId="0" sldId="262"/>
            <ac:grpSpMk id="13" creationId="{00000000-0000-0000-0000-000000000000}"/>
          </ac:grpSpMkLst>
        </pc:grpChg>
        <pc:picChg chg="mod">
          <ac:chgData name="Kristen Labrecque" userId="d2416b5a-80e5-474b-bb8d-4c006dca65d7" providerId="ADAL" clId="{35D3660D-5C2D-4D9B-8D6A-AD6B24E5BF6E}" dt="2026-06-12T02:08:35.417" v="182" actId="962"/>
          <ac:picMkLst>
            <pc:docMk/>
            <pc:sldMk cId="0" sldId="262"/>
            <ac:picMk id="22" creationId="{00000000-0000-0000-0000-000000000000}"/>
          </ac:picMkLst>
        </pc:picChg>
      </pc:sldChg>
      <pc:sldChg chg="addSp modSp mod">
        <pc:chgData name="Kristen Labrecque" userId="d2416b5a-80e5-474b-bb8d-4c006dca65d7" providerId="ADAL" clId="{35D3660D-5C2D-4D9B-8D6A-AD6B24E5BF6E}" dt="2026-06-12T02:09:23.397" v="190" actId="6549"/>
        <pc:sldMkLst>
          <pc:docMk/>
          <pc:sldMk cId="0" sldId="263"/>
        </pc:sldMkLst>
        <pc:spChg chg="mod">
          <ac:chgData name="Kristen Labrecque" userId="d2416b5a-80e5-474b-bb8d-4c006dca65d7" providerId="ADAL" clId="{35D3660D-5C2D-4D9B-8D6A-AD6B24E5BF6E}" dt="2026-06-12T02:08:47.362" v="185" actId="962"/>
          <ac:spMkLst>
            <pc:docMk/>
            <pc:sldMk cId="0" sldId="263"/>
            <ac:spMk id="8" creationId="{00000000-0000-0000-0000-000000000000}"/>
          </ac:spMkLst>
        </pc:spChg>
        <pc:spChg chg="mod">
          <ac:chgData name="Kristen Labrecque" userId="d2416b5a-80e5-474b-bb8d-4c006dca65d7" providerId="ADAL" clId="{35D3660D-5C2D-4D9B-8D6A-AD6B24E5BF6E}" dt="2026-06-12T02:09:23.397" v="190" actId="6549"/>
          <ac:spMkLst>
            <pc:docMk/>
            <pc:sldMk cId="0" sldId="263"/>
            <ac:spMk id="12" creationId="{00000000-0000-0000-0000-000000000000}"/>
          </ac:spMkLst>
        </pc:spChg>
        <pc:spChg chg="add mod">
          <ac:chgData name="Kristen Labrecque" userId="d2416b5a-80e5-474b-bb8d-4c006dca65d7" providerId="ADAL" clId="{35D3660D-5C2D-4D9B-8D6A-AD6B24E5BF6E}" dt="2026-06-12T01:58:02.650" v="120" actId="27636"/>
          <ac:spMkLst>
            <pc:docMk/>
            <pc:sldMk cId="0" sldId="263"/>
            <ac:spMk id="14" creationId="{65FF8F46-0DCE-A12C-1E2E-EA6D18FB0CFC}"/>
          </ac:spMkLst>
        </pc:spChg>
        <pc:spChg chg="add mod">
          <ac:chgData name="Kristen Labrecque" userId="d2416b5a-80e5-474b-bb8d-4c006dca65d7" providerId="ADAL" clId="{35D3660D-5C2D-4D9B-8D6A-AD6B24E5BF6E}" dt="2026-06-12T02:08:50.781" v="186" actId="13244"/>
          <ac:spMkLst>
            <pc:docMk/>
            <pc:sldMk cId="0" sldId="263"/>
            <ac:spMk id="15" creationId="{33C677D9-AE3E-4111-C474-B361414568B5}"/>
          </ac:spMkLst>
        </pc:spChg>
        <pc:grpChg chg="mod">
          <ac:chgData name="Kristen Labrecque" userId="d2416b5a-80e5-474b-bb8d-4c006dca65d7" providerId="ADAL" clId="{35D3660D-5C2D-4D9B-8D6A-AD6B24E5BF6E}" dt="2026-06-12T02:08:44.006" v="183" actId="962"/>
          <ac:grpSpMkLst>
            <pc:docMk/>
            <pc:sldMk cId="0" sldId="263"/>
            <ac:grpSpMk id="2" creationId="{00000000-0000-0000-0000-000000000000}"/>
          </ac:grpSpMkLst>
        </pc:grpChg>
        <pc:grpChg chg="mod">
          <ac:chgData name="Kristen Labrecque" userId="d2416b5a-80e5-474b-bb8d-4c006dca65d7" providerId="ADAL" clId="{35D3660D-5C2D-4D9B-8D6A-AD6B24E5BF6E}" dt="2026-06-12T02:08:45.517" v="184" actId="962"/>
          <ac:grpSpMkLst>
            <pc:docMk/>
            <pc:sldMk cId="0" sldId="263"/>
            <ac:grpSpMk id="5" creationId="{00000000-0000-0000-0000-000000000000}"/>
          </ac:grpSpMkLst>
        </pc:grpChg>
        <pc:grpChg chg="mod">
          <ac:chgData name="Kristen Labrecque" userId="d2416b5a-80e5-474b-bb8d-4c006dca65d7" providerId="ADAL" clId="{35D3660D-5C2D-4D9B-8D6A-AD6B24E5BF6E}" dt="2026-06-12T02:09:20.531" v="189" actId="962"/>
          <ac:grpSpMkLst>
            <pc:docMk/>
            <pc:sldMk cId="0" sldId="263"/>
            <ac:grpSpMk id="10" creationId="{00000000-0000-0000-0000-000000000000}"/>
          </ac:grpSpMkLst>
        </pc:grpChg>
        <pc:graphicFrameChg chg="modGraphic">
          <ac:chgData name="Kristen Labrecque" userId="d2416b5a-80e5-474b-bb8d-4c006dca65d7" providerId="ADAL" clId="{35D3660D-5C2D-4D9B-8D6A-AD6B24E5BF6E}" dt="2026-06-12T01:52:33.566" v="0" actId="13238"/>
          <ac:graphicFrameMkLst>
            <pc:docMk/>
            <pc:sldMk cId="0" sldId="263"/>
            <ac:graphicFrameMk id="9" creationId="{00000000-0000-0000-0000-000000000000}"/>
          </ac:graphicFrameMkLst>
        </pc:graphicFrameChg>
      </pc:sldChg>
      <pc:sldChg chg="modSp mod">
        <pc:chgData name="Kristen Labrecque" userId="d2416b5a-80e5-474b-bb8d-4c006dca65d7" providerId="ADAL" clId="{35D3660D-5C2D-4D9B-8D6A-AD6B24E5BF6E}" dt="2026-06-12T02:13:42.102" v="218" actId="13244"/>
        <pc:sldMkLst>
          <pc:docMk/>
          <pc:sldMk cId="0" sldId="264"/>
        </pc:sldMkLst>
        <pc:spChg chg="mod">
          <ac:chgData name="Kristen Labrecque" userId="d2416b5a-80e5-474b-bb8d-4c006dca65d7" providerId="ADAL" clId="{35D3660D-5C2D-4D9B-8D6A-AD6B24E5BF6E}" dt="2026-06-12T02:11:24.566" v="201" actId="962"/>
          <ac:spMkLst>
            <pc:docMk/>
            <pc:sldMk cId="0" sldId="264"/>
            <ac:spMk id="16" creationId="{00000000-0000-0000-0000-000000000000}"/>
          </ac:spMkLst>
        </pc:spChg>
        <pc:spChg chg="mod">
          <ac:chgData name="Kristen Labrecque" userId="d2416b5a-80e5-474b-bb8d-4c006dca65d7" providerId="ADAL" clId="{35D3660D-5C2D-4D9B-8D6A-AD6B24E5BF6E}" dt="2026-06-12T02:12:16.572" v="206" actId="13244"/>
          <ac:spMkLst>
            <pc:docMk/>
            <pc:sldMk cId="0" sldId="264"/>
            <ac:spMk id="23" creationId="{00000000-0000-0000-0000-000000000000}"/>
          </ac:spMkLst>
        </pc:spChg>
        <pc:spChg chg="mod">
          <ac:chgData name="Kristen Labrecque" userId="d2416b5a-80e5-474b-bb8d-4c006dca65d7" providerId="ADAL" clId="{35D3660D-5C2D-4D9B-8D6A-AD6B24E5BF6E}" dt="2026-06-12T02:12:24.937" v="207" actId="13244"/>
          <ac:spMkLst>
            <pc:docMk/>
            <pc:sldMk cId="0" sldId="264"/>
            <ac:spMk id="24" creationId="{00000000-0000-0000-0000-000000000000}"/>
          </ac:spMkLst>
        </pc:spChg>
        <pc:spChg chg="mod">
          <ac:chgData name="Kristen Labrecque" userId="d2416b5a-80e5-474b-bb8d-4c006dca65d7" providerId="ADAL" clId="{35D3660D-5C2D-4D9B-8D6A-AD6B24E5BF6E}" dt="2026-06-12T02:13:39.216" v="217" actId="13244"/>
          <ac:spMkLst>
            <pc:docMk/>
            <pc:sldMk cId="0" sldId="264"/>
            <ac:spMk id="25" creationId="{00000000-0000-0000-0000-000000000000}"/>
          </ac:spMkLst>
        </pc:spChg>
        <pc:spChg chg="mod">
          <ac:chgData name="Kristen Labrecque" userId="d2416b5a-80e5-474b-bb8d-4c006dca65d7" providerId="ADAL" clId="{35D3660D-5C2D-4D9B-8D6A-AD6B24E5BF6E}" dt="2026-06-12T02:13:42.102" v="218" actId="13244"/>
          <ac:spMkLst>
            <pc:docMk/>
            <pc:sldMk cId="0" sldId="264"/>
            <ac:spMk id="26" creationId="{00000000-0000-0000-0000-000000000000}"/>
          </ac:spMkLst>
        </pc:spChg>
        <pc:spChg chg="mod">
          <ac:chgData name="Kristen Labrecque" userId="d2416b5a-80e5-474b-bb8d-4c006dca65d7" providerId="ADAL" clId="{35D3660D-5C2D-4D9B-8D6A-AD6B24E5BF6E}" dt="2026-06-12T02:10:04.992" v="193" actId="13244"/>
          <ac:spMkLst>
            <pc:docMk/>
            <pc:sldMk cId="0" sldId="264"/>
            <ac:spMk id="30" creationId="{00000000-0000-0000-0000-000000000000}"/>
          </ac:spMkLst>
        </pc:spChg>
        <pc:spChg chg="mod">
          <ac:chgData name="Kristen Labrecque" userId="d2416b5a-80e5-474b-bb8d-4c006dca65d7" providerId="ADAL" clId="{35D3660D-5C2D-4D9B-8D6A-AD6B24E5BF6E}" dt="2026-06-12T02:10:19.584" v="194" actId="13244"/>
          <ac:spMkLst>
            <pc:docMk/>
            <pc:sldMk cId="0" sldId="264"/>
            <ac:spMk id="31" creationId="{00000000-0000-0000-0000-000000000000}"/>
          </ac:spMkLst>
        </pc:spChg>
        <pc:spChg chg="mod">
          <ac:chgData name="Kristen Labrecque" userId="d2416b5a-80e5-474b-bb8d-4c006dca65d7" providerId="ADAL" clId="{35D3660D-5C2D-4D9B-8D6A-AD6B24E5BF6E}" dt="2026-06-12T02:12:58.260" v="210" actId="13244"/>
          <ac:spMkLst>
            <pc:docMk/>
            <pc:sldMk cId="0" sldId="264"/>
            <ac:spMk id="35" creationId="{00000000-0000-0000-0000-000000000000}"/>
          </ac:spMkLst>
        </pc:spChg>
        <pc:spChg chg="mod">
          <ac:chgData name="Kristen Labrecque" userId="d2416b5a-80e5-474b-bb8d-4c006dca65d7" providerId="ADAL" clId="{35D3660D-5C2D-4D9B-8D6A-AD6B24E5BF6E}" dt="2026-06-12T02:13:01.995" v="211" actId="13244"/>
          <ac:spMkLst>
            <pc:docMk/>
            <pc:sldMk cId="0" sldId="264"/>
            <ac:spMk id="36" creationId="{00000000-0000-0000-0000-000000000000}"/>
          </ac:spMkLst>
        </pc:spChg>
        <pc:spChg chg="mod">
          <ac:chgData name="Kristen Labrecque" userId="d2416b5a-80e5-474b-bb8d-4c006dca65d7" providerId="ADAL" clId="{35D3660D-5C2D-4D9B-8D6A-AD6B24E5BF6E}" dt="2026-06-12T02:13:23.797" v="214" actId="13244"/>
          <ac:spMkLst>
            <pc:docMk/>
            <pc:sldMk cId="0" sldId="264"/>
            <ac:spMk id="37" creationId="{00000000-0000-0000-0000-000000000000}"/>
          </ac:spMkLst>
        </pc:spChg>
        <pc:spChg chg="mod">
          <ac:chgData name="Kristen Labrecque" userId="d2416b5a-80e5-474b-bb8d-4c006dca65d7" providerId="ADAL" clId="{35D3660D-5C2D-4D9B-8D6A-AD6B24E5BF6E}" dt="2026-06-12T02:13:27.457" v="215" actId="13244"/>
          <ac:spMkLst>
            <pc:docMk/>
            <pc:sldMk cId="0" sldId="264"/>
            <ac:spMk id="38" creationId="{00000000-0000-0000-0000-000000000000}"/>
          </ac:spMkLst>
        </pc:spChg>
        <pc:grpChg chg="mod">
          <ac:chgData name="Kristen Labrecque" userId="d2416b5a-80e5-474b-bb8d-4c006dca65d7" providerId="ADAL" clId="{35D3660D-5C2D-4D9B-8D6A-AD6B24E5BF6E}" dt="2026-06-12T02:12:02.855" v="204" actId="962"/>
          <ac:grpSpMkLst>
            <pc:docMk/>
            <pc:sldMk cId="0" sldId="264"/>
            <ac:grpSpMk id="7" creationId="{00000000-0000-0000-0000-000000000000}"/>
          </ac:grpSpMkLst>
        </pc:grpChg>
        <pc:grpChg chg="mod">
          <ac:chgData name="Kristen Labrecque" userId="d2416b5a-80e5-474b-bb8d-4c006dca65d7" providerId="ADAL" clId="{35D3660D-5C2D-4D9B-8D6A-AD6B24E5BF6E}" dt="2026-06-12T02:13:35.233" v="216" actId="962"/>
          <ac:grpSpMkLst>
            <pc:docMk/>
            <pc:sldMk cId="0" sldId="264"/>
            <ac:grpSpMk id="9" creationId="{00000000-0000-0000-0000-000000000000}"/>
          </ac:grpSpMkLst>
        </pc:grpChg>
        <pc:grpChg chg="mod">
          <ac:chgData name="Kristen Labrecque" userId="d2416b5a-80e5-474b-bb8d-4c006dca65d7" providerId="ADAL" clId="{35D3660D-5C2D-4D9B-8D6A-AD6B24E5BF6E}" dt="2026-06-12T02:11:10.781" v="200" actId="13244"/>
          <ac:grpSpMkLst>
            <pc:docMk/>
            <pc:sldMk cId="0" sldId="264"/>
            <ac:grpSpMk id="11" creationId="{00000000-0000-0000-0000-000000000000}"/>
          </ac:grpSpMkLst>
        </pc:grpChg>
        <pc:grpChg chg="mod">
          <ac:chgData name="Kristen Labrecque" userId="d2416b5a-80e5-474b-bb8d-4c006dca65d7" providerId="ADAL" clId="{35D3660D-5C2D-4D9B-8D6A-AD6B24E5BF6E}" dt="2026-06-12T02:12:09.279" v="205" actId="962"/>
          <ac:grpSpMkLst>
            <pc:docMk/>
            <pc:sldMk cId="0" sldId="264"/>
            <ac:grpSpMk id="13" creationId="{00000000-0000-0000-0000-000000000000}"/>
          </ac:grpSpMkLst>
        </pc:grpChg>
        <pc:grpChg chg="mod">
          <ac:chgData name="Kristen Labrecque" userId="d2416b5a-80e5-474b-bb8d-4c006dca65d7" providerId="ADAL" clId="{35D3660D-5C2D-4D9B-8D6A-AD6B24E5BF6E}" dt="2026-06-12T02:10:31.641" v="196" actId="13244"/>
          <ac:grpSpMkLst>
            <pc:docMk/>
            <pc:sldMk cId="0" sldId="264"/>
            <ac:grpSpMk id="17" creationId="{00000000-0000-0000-0000-000000000000}"/>
          </ac:grpSpMkLst>
        </pc:grpChg>
        <pc:grpChg chg="mod">
          <ac:chgData name="Kristen Labrecque" userId="d2416b5a-80e5-474b-bb8d-4c006dca65d7" providerId="ADAL" clId="{35D3660D-5C2D-4D9B-8D6A-AD6B24E5BF6E}" dt="2026-06-12T02:12:46.598" v="209" actId="962"/>
          <ac:grpSpMkLst>
            <pc:docMk/>
            <pc:sldMk cId="0" sldId="264"/>
            <ac:grpSpMk id="19" creationId="{00000000-0000-0000-0000-000000000000}"/>
          </ac:grpSpMkLst>
        </pc:grpChg>
        <pc:grpChg chg="mod">
          <ac:chgData name="Kristen Labrecque" userId="d2416b5a-80e5-474b-bb8d-4c006dca65d7" providerId="ADAL" clId="{35D3660D-5C2D-4D9B-8D6A-AD6B24E5BF6E}" dt="2026-06-12T02:13:19.322" v="213" actId="13244"/>
          <ac:grpSpMkLst>
            <pc:docMk/>
            <pc:sldMk cId="0" sldId="264"/>
            <ac:grpSpMk id="21" creationId="{00000000-0000-0000-0000-000000000000}"/>
          </ac:grpSpMkLst>
        </pc:grpChg>
        <pc:grpChg chg="mod">
          <ac:chgData name="Kristen Labrecque" userId="d2416b5a-80e5-474b-bb8d-4c006dca65d7" providerId="ADAL" clId="{35D3660D-5C2D-4D9B-8D6A-AD6B24E5BF6E}" dt="2026-06-12T02:11:54.989" v="203" actId="962"/>
          <ac:grpSpMkLst>
            <pc:docMk/>
            <pc:sldMk cId="0" sldId="264"/>
            <ac:grpSpMk id="27" creationId="{00000000-0000-0000-0000-000000000000}"/>
          </ac:grpSpMkLst>
        </pc:grpChg>
        <pc:grpChg chg="mod">
          <ac:chgData name="Kristen Labrecque" userId="d2416b5a-80e5-474b-bb8d-4c006dca65d7" providerId="ADAL" clId="{35D3660D-5C2D-4D9B-8D6A-AD6B24E5BF6E}" dt="2026-06-12T02:10:54.474" v="198" actId="962"/>
          <ac:grpSpMkLst>
            <pc:docMk/>
            <pc:sldMk cId="0" sldId="264"/>
            <ac:grpSpMk id="32" creationId="{00000000-0000-0000-0000-000000000000}"/>
          </ac:grpSpMkLst>
        </pc:grpChg>
      </pc:sldChg>
      <pc:sldChg chg="modSp mod">
        <pc:chgData name="Kristen Labrecque" userId="d2416b5a-80e5-474b-bb8d-4c006dca65d7" providerId="ADAL" clId="{35D3660D-5C2D-4D9B-8D6A-AD6B24E5BF6E}" dt="2026-06-12T02:15:09.862" v="231" actId="962"/>
        <pc:sldMkLst>
          <pc:docMk/>
          <pc:sldMk cId="0" sldId="265"/>
        </pc:sldMkLst>
        <pc:spChg chg="mod">
          <ac:chgData name="Kristen Labrecque" userId="d2416b5a-80e5-474b-bb8d-4c006dca65d7" providerId="ADAL" clId="{35D3660D-5C2D-4D9B-8D6A-AD6B24E5BF6E}" dt="2026-06-12T02:14:00.641" v="223" actId="962"/>
          <ac:spMkLst>
            <pc:docMk/>
            <pc:sldMk cId="0" sldId="265"/>
            <ac:spMk id="13" creationId="{00000000-0000-0000-0000-000000000000}"/>
          </ac:spMkLst>
        </pc:spChg>
        <pc:spChg chg="mod">
          <ac:chgData name="Kristen Labrecque" userId="d2416b5a-80e5-474b-bb8d-4c006dca65d7" providerId="ADAL" clId="{35D3660D-5C2D-4D9B-8D6A-AD6B24E5BF6E}" dt="2026-06-12T02:14:08.068" v="225" actId="13244"/>
          <ac:spMkLst>
            <pc:docMk/>
            <pc:sldMk cId="0" sldId="265"/>
            <ac:spMk id="26" creationId="{00000000-0000-0000-0000-000000000000}"/>
          </ac:spMkLst>
        </pc:spChg>
        <pc:spChg chg="mod">
          <ac:chgData name="Kristen Labrecque" userId="d2416b5a-80e5-474b-bb8d-4c006dca65d7" providerId="ADAL" clId="{35D3660D-5C2D-4D9B-8D6A-AD6B24E5BF6E}" dt="2026-06-12T02:14:05.857" v="224" actId="13244"/>
          <ac:spMkLst>
            <pc:docMk/>
            <pc:sldMk cId="0" sldId="265"/>
            <ac:spMk id="27" creationId="{00000000-0000-0000-0000-000000000000}"/>
          </ac:spMkLst>
        </pc:spChg>
        <pc:grpChg chg="mod">
          <ac:chgData name="Kristen Labrecque" userId="d2416b5a-80e5-474b-bb8d-4c006dca65d7" providerId="ADAL" clId="{35D3660D-5C2D-4D9B-8D6A-AD6B24E5BF6E}" dt="2026-06-12T02:13:51.866" v="219" actId="962"/>
          <ac:grpSpMkLst>
            <pc:docMk/>
            <pc:sldMk cId="0" sldId="265"/>
            <ac:grpSpMk id="2" creationId="{00000000-0000-0000-0000-000000000000}"/>
          </ac:grpSpMkLst>
        </pc:grpChg>
        <pc:grpChg chg="mod">
          <ac:chgData name="Kristen Labrecque" userId="d2416b5a-80e5-474b-bb8d-4c006dca65d7" providerId="ADAL" clId="{35D3660D-5C2D-4D9B-8D6A-AD6B24E5BF6E}" dt="2026-06-12T02:13:53.640" v="220" actId="962"/>
          <ac:grpSpMkLst>
            <pc:docMk/>
            <pc:sldMk cId="0" sldId="265"/>
            <ac:grpSpMk id="5" creationId="{00000000-0000-0000-0000-000000000000}"/>
          </ac:grpSpMkLst>
        </pc:grpChg>
        <pc:grpChg chg="mod">
          <ac:chgData name="Kristen Labrecque" userId="d2416b5a-80e5-474b-bb8d-4c006dca65d7" providerId="ADAL" clId="{35D3660D-5C2D-4D9B-8D6A-AD6B24E5BF6E}" dt="2026-06-12T02:13:55.935" v="221" actId="962"/>
          <ac:grpSpMkLst>
            <pc:docMk/>
            <pc:sldMk cId="0" sldId="265"/>
            <ac:grpSpMk id="7" creationId="{00000000-0000-0000-0000-000000000000}"/>
          </ac:grpSpMkLst>
        </pc:grpChg>
        <pc:grpChg chg="mod">
          <ac:chgData name="Kristen Labrecque" userId="d2416b5a-80e5-474b-bb8d-4c006dca65d7" providerId="ADAL" clId="{35D3660D-5C2D-4D9B-8D6A-AD6B24E5BF6E}" dt="2026-06-12T02:13:58.418" v="222" actId="962"/>
          <ac:grpSpMkLst>
            <pc:docMk/>
            <pc:sldMk cId="0" sldId="265"/>
            <ac:grpSpMk id="10" creationId="{00000000-0000-0000-0000-000000000000}"/>
          </ac:grpSpMkLst>
        </pc:grpChg>
        <pc:grpChg chg="mod">
          <ac:chgData name="Kristen Labrecque" userId="d2416b5a-80e5-474b-bb8d-4c006dca65d7" providerId="ADAL" clId="{35D3660D-5C2D-4D9B-8D6A-AD6B24E5BF6E}" dt="2026-06-12T02:15:09.862" v="231" actId="962"/>
          <ac:grpSpMkLst>
            <pc:docMk/>
            <pc:sldMk cId="0" sldId="265"/>
            <ac:grpSpMk id="14" creationId="{00000000-0000-0000-0000-000000000000}"/>
          </ac:grpSpMkLst>
        </pc:grpChg>
        <pc:grpChg chg="mod">
          <ac:chgData name="Kristen Labrecque" userId="d2416b5a-80e5-474b-bb8d-4c006dca65d7" providerId="ADAL" clId="{35D3660D-5C2D-4D9B-8D6A-AD6B24E5BF6E}" dt="2026-06-12T02:14:55.259" v="230" actId="962"/>
          <ac:grpSpMkLst>
            <pc:docMk/>
            <pc:sldMk cId="0" sldId="265"/>
            <ac:grpSpMk id="18" creationId="{00000000-0000-0000-0000-000000000000}"/>
          </ac:grpSpMkLst>
        </pc:grpChg>
        <pc:grpChg chg="mod">
          <ac:chgData name="Kristen Labrecque" userId="d2416b5a-80e5-474b-bb8d-4c006dca65d7" providerId="ADAL" clId="{35D3660D-5C2D-4D9B-8D6A-AD6B24E5BF6E}" dt="2026-06-12T02:14:32.044" v="227" actId="962"/>
          <ac:grpSpMkLst>
            <pc:docMk/>
            <pc:sldMk cId="0" sldId="265"/>
            <ac:grpSpMk id="22" creationId="{00000000-0000-0000-0000-000000000000}"/>
          </ac:grpSpMkLst>
        </pc:grpChg>
      </pc:sldChg>
      <pc:sldChg chg="addSp modSp mod">
        <pc:chgData name="Kristen Labrecque" userId="d2416b5a-80e5-474b-bb8d-4c006dca65d7" providerId="ADAL" clId="{35D3660D-5C2D-4D9B-8D6A-AD6B24E5BF6E}" dt="2026-06-12T02:18:55.613" v="250" actId="13244"/>
        <pc:sldMkLst>
          <pc:docMk/>
          <pc:sldMk cId="0" sldId="266"/>
        </pc:sldMkLst>
        <pc:spChg chg="mod">
          <ac:chgData name="Kristen Labrecque" userId="d2416b5a-80e5-474b-bb8d-4c006dca65d7" providerId="ADAL" clId="{35D3660D-5C2D-4D9B-8D6A-AD6B24E5BF6E}" dt="2026-06-12T02:15:33.731" v="237" actId="962"/>
          <ac:spMkLst>
            <pc:docMk/>
            <pc:sldMk cId="0" sldId="266"/>
            <ac:spMk id="14" creationId="{00000000-0000-0000-0000-000000000000}"/>
          </ac:spMkLst>
        </pc:spChg>
        <pc:spChg chg="mod">
          <ac:chgData name="Kristen Labrecque" userId="d2416b5a-80e5-474b-bb8d-4c006dca65d7" providerId="ADAL" clId="{35D3660D-5C2D-4D9B-8D6A-AD6B24E5BF6E}" dt="2026-06-12T02:17:04.530" v="246" actId="13244"/>
          <ac:spMkLst>
            <pc:docMk/>
            <pc:sldMk cId="0" sldId="266"/>
            <ac:spMk id="21" creationId="{00000000-0000-0000-0000-000000000000}"/>
          </ac:spMkLst>
        </pc:spChg>
        <pc:spChg chg="add mod">
          <ac:chgData name="Kristen Labrecque" userId="d2416b5a-80e5-474b-bb8d-4c006dca65d7" providerId="ADAL" clId="{35D3660D-5C2D-4D9B-8D6A-AD6B24E5BF6E}" dt="2026-06-12T02:15:26.479" v="236" actId="13244"/>
          <ac:spMkLst>
            <pc:docMk/>
            <pc:sldMk cId="0" sldId="266"/>
            <ac:spMk id="28" creationId="{47C574AC-27A4-D958-3809-89018D171B9B}"/>
          </ac:spMkLst>
        </pc:spChg>
        <pc:grpChg chg="mod">
          <ac:chgData name="Kristen Labrecque" userId="d2416b5a-80e5-474b-bb8d-4c006dca65d7" providerId="ADAL" clId="{35D3660D-5C2D-4D9B-8D6A-AD6B24E5BF6E}" dt="2026-06-12T02:15:14.630" v="232" actId="962"/>
          <ac:grpSpMkLst>
            <pc:docMk/>
            <pc:sldMk cId="0" sldId="266"/>
            <ac:grpSpMk id="2" creationId="{00000000-0000-0000-0000-000000000000}"/>
          </ac:grpSpMkLst>
        </pc:grpChg>
        <pc:grpChg chg="mod">
          <ac:chgData name="Kristen Labrecque" userId="d2416b5a-80e5-474b-bb8d-4c006dca65d7" providerId="ADAL" clId="{35D3660D-5C2D-4D9B-8D6A-AD6B24E5BF6E}" dt="2026-06-12T02:15:16.068" v="233" actId="962"/>
          <ac:grpSpMkLst>
            <pc:docMk/>
            <pc:sldMk cId="0" sldId="266"/>
            <ac:grpSpMk id="4" creationId="{00000000-0000-0000-0000-000000000000}"/>
          </ac:grpSpMkLst>
        </pc:grpChg>
        <pc:grpChg chg="mod">
          <ac:chgData name="Kristen Labrecque" userId="d2416b5a-80e5-474b-bb8d-4c006dca65d7" providerId="ADAL" clId="{35D3660D-5C2D-4D9B-8D6A-AD6B24E5BF6E}" dt="2026-06-12T02:15:17.909" v="234" actId="962"/>
          <ac:grpSpMkLst>
            <pc:docMk/>
            <pc:sldMk cId="0" sldId="266"/>
            <ac:grpSpMk id="7" creationId="{00000000-0000-0000-0000-000000000000}"/>
          </ac:grpSpMkLst>
        </pc:grpChg>
        <pc:grpChg chg="mod">
          <ac:chgData name="Kristen Labrecque" userId="d2416b5a-80e5-474b-bb8d-4c006dca65d7" providerId="ADAL" clId="{35D3660D-5C2D-4D9B-8D6A-AD6B24E5BF6E}" dt="2026-06-12T02:15:19.908" v="235" actId="962"/>
          <ac:grpSpMkLst>
            <pc:docMk/>
            <pc:sldMk cId="0" sldId="266"/>
            <ac:grpSpMk id="10" creationId="{00000000-0000-0000-0000-000000000000}"/>
          </ac:grpSpMkLst>
        </pc:grpChg>
        <pc:grpChg chg="mod">
          <ac:chgData name="Kristen Labrecque" userId="d2416b5a-80e5-474b-bb8d-4c006dca65d7" providerId="ADAL" clId="{35D3660D-5C2D-4D9B-8D6A-AD6B24E5BF6E}" dt="2026-06-12T02:16:49.762" v="243" actId="962"/>
          <ac:grpSpMkLst>
            <pc:docMk/>
            <pc:sldMk cId="0" sldId="266"/>
            <ac:grpSpMk id="15" creationId="{00000000-0000-0000-0000-000000000000}"/>
          </ac:grpSpMkLst>
        </pc:grpChg>
        <pc:grpChg chg="mod">
          <ac:chgData name="Kristen Labrecque" userId="d2416b5a-80e5-474b-bb8d-4c006dca65d7" providerId="ADAL" clId="{35D3660D-5C2D-4D9B-8D6A-AD6B24E5BF6E}" dt="2026-06-12T02:17:01.786" v="245" actId="962"/>
          <ac:grpSpMkLst>
            <pc:docMk/>
            <pc:sldMk cId="0" sldId="266"/>
            <ac:grpSpMk id="18" creationId="{00000000-0000-0000-0000-000000000000}"/>
          </ac:grpSpMkLst>
        </pc:grpChg>
        <pc:grpChg chg="mod">
          <ac:chgData name="Kristen Labrecque" userId="d2416b5a-80e5-474b-bb8d-4c006dca65d7" providerId="ADAL" clId="{35D3660D-5C2D-4D9B-8D6A-AD6B24E5BF6E}" dt="2026-06-12T02:15:59.682" v="239" actId="13244"/>
          <ac:grpSpMkLst>
            <pc:docMk/>
            <pc:sldMk cId="0" sldId="266"/>
            <ac:grpSpMk id="22" creationId="{00000000-0000-0000-0000-000000000000}"/>
          </ac:grpSpMkLst>
        </pc:grpChg>
        <pc:grpChg chg="mod">
          <ac:chgData name="Kristen Labrecque" userId="d2416b5a-80e5-474b-bb8d-4c006dca65d7" providerId="ADAL" clId="{35D3660D-5C2D-4D9B-8D6A-AD6B24E5BF6E}" dt="2026-06-12T02:16:10.058" v="240" actId="962"/>
          <ac:grpSpMkLst>
            <pc:docMk/>
            <pc:sldMk cId="0" sldId="266"/>
            <ac:grpSpMk id="25" creationId="{00000000-0000-0000-0000-000000000000}"/>
          </ac:grpSpMkLst>
        </pc:grpChg>
        <pc:picChg chg="mod">
          <ac:chgData name="Kristen Labrecque" userId="d2416b5a-80e5-474b-bb8d-4c006dca65d7" providerId="ADAL" clId="{35D3660D-5C2D-4D9B-8D6A-AD6B24E5BF6E}" dt="2026-06-12T02:18:55.613" v="250" actId="13244"/>
          <ac:picMkLst>
            <pc:docMk/>
            <pc:sldMk cId="0" sldId="266"/>
            <ac:picMk id="13" creationId="{00000000-0000-0000-0000-000000000000}"/>
          </ac:picMkLst>
        </pc:picChg>
      </pc:sldChg>
      <pc:sldChg chg="add del">
        <pc:chgData name="Kristen Labrecque" userId="d2416b5a-80e5-474b-bb8d-4c006dca65d7" providerId="ADAL" clId="{35D3660D-5C2D-4D9B-8D6A-AD6B24E5BF6E}" dt="2026-06-12T01:58:24.973" v="122"/>
        <pc:sldMkLst>
          <pc:docMk/>
          <pc:sldMk cId="1826889615" sldId="2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12.06.2026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to Pre-Health Advising! We'll provide an overview of this resource available to Huskies at UW Bothell.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01 - the Pre-Health Mailing List - Encourage them to sign up for the UWB Pre-Health Mailing List to ensure they receive our messages!</a:t>
            </a:r>
          </a:p>
          <a:p>
            <a:endParaRPr lang="en-US"/>
          </a:p>
          <a:p>
            <a:r>
              <a:rPr lang="en-US"/>
              <a:t>02 - Encourage Outreach - Encourage them to reach out to their own health providers or others they know to ask questions about working in healthcare.</a:t>
            </a:r>
          </a:p>
          <a:p>
            <a:endParaRPr lang="en-US"/>
          </a:p>
          <a:p>
            <a:r>
              <a:rPr lang="en-US"/>
              <a:t>03 - Encourage Experience - Look at the Getting Experience page together and identify ways they can gain exposure even now!</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Thank you for joining us today! Please remind your student to join the Pre-Health Mailing List - they can email us at uwbprehealth@uw.edu and visit us in UW1-103.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Pre-Health isn't a major - it's a pathway to various careers in healthcare supported through exploration and preparation with staff and peer advisors. We work with students considering careers in medicine, dentistry, pharmacy, and many other spaces </a:t>
            </a:r>
            <a:r>
              <a:rPr lang="en-US"/>
              <a:t>in healthcare.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Using the Explore, Prepare, Apply framework, we support your students in making their pre-health journey their own.</a:t>
            </a:r>
          </a:p>
          <a:p>
            <a:endParaRPr lang="en-US"/>
          </a:p>
          <a:p>
            <a:r>
              <a:rPr lang="en-US"/>
              <a:t>We start with Exploration to support students in discovering their unique strengths and interests. Using tools such as Explore Health Careers and the NW Health Career Path, we learn about various careers in health and create a map to show alignment with roles.</a:t>
            </a:r>
          </a:p>
          <a:p>
            <a:endParaRPr lang="en-US"/>
          </a:p>
          <a:p>
            <a:r>
              <a:rPr lang="en-US"/>
              <a:t>We learn more about those roles through alumni connections and networking - finding people doing the work - where students can pursue career conversations and shadowing experiences.</a:t>
            </a:r>
          </a:p>
          <a:p>
            <a:endParaRPr lang="en-US"/>
          </a:p>
          <a:p>
            <a:r>
              <a:rPr lang="en-US"/>
              <a:t>We promote and host events aimed at supporting Pre-Health students, and we identify courses students might take based on their interests in health.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Within the Prepare phase, there are three areas to focus on: academics, relationships, and experiences.</a:t>
            </a:r>
          </a:p>
          <a:p>
            <a:endParaRPr lang="en-US"/>
          </a:p>
          <a:p>
            <a:r>
              <a:rPr lang="en-US"/>
              <a:t>Academics is the area students tend to focus on - but this is just the first step! Professional health programs want to see - at a minimum - solid academic preparation in Biology, Chemistry, Physics, and Math. Those courses are foundational for what students study in medical, dental, pharmacy, and other professional health programs. The prerequisite courses prepare students for future coursework and also for entrance exams, which are sometimes required. We'll work alongside your student to unpack the prerequisites and exams they'll need for their chosen field.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Within the Prepare phase, there are three areas to focus on: academics, relationships, and experiences.</a:t>
            </a:r>
          </a:p>
          <a:p>
            <a:endParaRPr lang="en-US"/>
          </a:p>
          <a:p>
            <a:r>
              <a:rPr lang="en-US"/>
              <a:t>Relationships are the key to learning as much as possible about a chosen field. We encourage students to have career conversations to connect with professionals and ask questions like "What do you find most fulfilling? What do you find most challenging? What advice do you have for someone considering this field?"</a:t>
            </a:r>
          </a:p>
          <a:p>
            <a:endParaRPr lang="en-US"/>
          </a:p>
          <a:p>
            <a:r>
              <a:rPr lang="en-US"/>
              <a:t>Relationships with professors are also crucial in pre-health students' preparation. Going to office hours, asking questions about research, and sharing goals can help a faculty member connect students with opportunities.</a:t>
            </a:r>
          </a:p>
          <a:p>
            <a:endParaRPr lang="en-US"/>
          </a:p>
          <a:p>
            <a:r>
              <a:rPr lang="en-US"/>
              <a:t>These relationships can result in strong letters of recommendation, and most professional health programs want to see at least three - an academic, a professional, and a character reference. We often suggest a science professor, a health professional, and a supervisor, mentor or 2nd from either of the prior categories. These individuals will be more willing to write letters if your student takes the time to get to know them and let themselves be known, too!</a:t>
            </a:r>
          </a:p>
          <a:p>
            <a:endParaRPr lang="en-US"/>
          </a:p>
          <a:p>
            <a:r>
              <a:rPr lang="en-US"/>
              <a:t>Peers can also be a great resource. Students sometimes compare themselves to their peers - but this is not a competition. They should focus on collaboration and how they can help each other access resources and information. After all, healthcare professionals collaborate constantly - working together can help pre-health students deepen this skill.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Students often seek experiences, and the key is starting with relationships! Career conversations with health professionals can lead to shadowing opportunities. Think about it - if a conversation goes well, asking to shadow seems like a natural next step. Asking to shadow before a conversation happens doesn't ensure that the shadow will be a good match.</a:t>
            </a:r>
          </a:p>
          <a:p>
            <a:endParaRPr lang="en-US"/>
          </a:p>
          <a:p>
            <a:r>
              <a:rPr lang="en-US"/>
              <a:t>Similarly, talking with professors and showing interest in their research can lead to an invitation to work on that research. Blind applications don't demonstrate alignment the same way a conversation can, so encourage your student to go to office hours and have these talks with their instructors. Even if that instructor isn't conducting research the student is interested in, the instructor might know another professor who is, and they can connect your student.</a:t>
            </a:r>
          </a:p>
          <a:p>
            <a:endParaRPr lang="en-US"/>
          </a:p>
          <a:p>
            <a:r>
              <a:rPr lang="en-US"/>
              <a:t>Volunteerism, paid work, leadership in student organizations, and all kinds of experiences help your student develop skills and demonstrate alignment with health. Visit our website on Getting Experience with your student and help them identify ways to get started this summer!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Pre-Health Advising supports students through applications to experiences (jobs, internships, scholarships) and graduate and professional health programs while they're enrolled and up to 36 months after graduation. This means that those pursuing a gap between undergrad and graduate study can still receive support!</a:t>
            </a:r>
          </a:p>
          <a:p>
            <a:endParaRPr lang="en-US"/>
          </a:p>
          <a:p>
            <a:r>
              <a:rPr lang="en-US"/>
              <a:t>We help review their application materials, address questions about the process, and provide personal statement and interview success workshops.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chart gives us an idea of where students might aim when applying to these programs. By looking at stats from those whose applications were accepted, we can help a student assess their readiness to apply in this area.</a:t>
            </a:r>
          </a:p>
          <a:p>
            <a:endParaRPr lang="en-US"/>
          </a:p>
          <a:p>
            <a:r>
              <a:rPr lang="en-US"/>
              <a:t>Grades and GPA are only a starting point, though. Applicants need to demonstrate - within their personal statements and activities logs - how they are motivated for this career, how they've shown they are able to do the work, and what goals they have within the profession.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These are just a few examples of UW Bothell Huskies making real impacts in healthcare. These alumni have also given back to our community, mentoring pre-med, pre-pharmacy, and pre-health administration. These trailblazers are clearing the path for future Huskies in Health, ensuring that our impacts sustain throughout our communities and region.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21.jpeg"/><Relationship Id="rId7" Type="http://schemas.openxmlformats.org/officeDocument/2006/relationships/image" Target="../media/image24.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5.svg"/><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0661247" y="-194670"/>
            <a:ext cx="7710689" cy="10676341"/>
            <a:chOff x="0" y="0"/>
            <a:chExt cx="2030799" cy="2811876"/>
          </a:xfrm>
        </p:grpSpPr>
        <p:sp>
          <p:nvSpPr>
            <p:cNvPr id="3" name="Freeform 3">
              <a:extLst>
                <a:ext uri="{C183D7F6-B498-43B3-948B-1728B52AA6E4}">
                  <adec:decorative xmlns:adec="http://schemas.microsoft.com/office/drawing/2017/decorative" val="1"/>
                </a:ext>
              </a:extLst>
            </p:cNvPr>
            <p:cNvSpPr/>
            <p:nvPr/>
          </p:nvSpPr>
          <p:spPr>
            <a:xfrm>
              <a:off x="0" y="0"/>
              <a:ext cx="2030799" cy="2811876"/>
            </a:xfrm>
            <a:custGeom>
              <a:avLst/>
              <a:gdLst/>
              <a:ahLst/>
              <a:cxnLst/>
              <a:rect l="l" t="t" r="r" b="b"/>
              <a:pathLst>
                <a:path w="2030799" h="2811876">
                  <a:moveTo>
                    <a:pt x="0" y="0"/>
                  </a:moveTo>
                  <a:lnTo>
                    <a:pt x="2030799" y="0"/>
                  </a:lnTo>
                  <a:lnTo>
                    <a:pt x="2030799" y="2811876"/>
                  </a:lnTo>
                  <a:lnTo>
                    <a:pt x="0" y="2811876"/>
                  </a:lnTo>
                  <a:close/>
                </a:path>
              </a:pathLst>
            </a:custGeom>
            <a:solidFill>
              <a:srgbClr val="32006E"/>
            </a:solidFill>
          </p:spPr>
          <p:txBody>
            <a:bodyPr/>
            <a:lstStyle/>
            <a:p>
              <a:endParaRPr lang="en-US"/>
            </a:p>
          </p:txBody>
        </p:sp>
        <p:sp>
          <p:nvSpPr>
            <p:cNvPr id="4" name="TextBox 4"/>
            <p:cNvSpPr txBox="1"/>
            <p:nvPr/>
          </p:nvSpPr>
          <p:spPr>
            <a:xfrm>
              <a:off x="0" y="-38100"/>
              <a:ext cx="2030799" cy="2849976"/>
            </a:xfrm>
            <a:prstGeom prst="rect">
              <a:avLst/>
            </a:prstGeom>
          </p:spPr>
          <p:txBody>
            <a:bodyPr lIns="50800" tIns="50800" rIns="50800" bIns="50800" rtlCol="0" anchor="ctr"/>
            <a:lstStyle/>
            <a:p>
              <a:pPr algn="ctr">
                <a:lnSpc>
                  <a:spcPts val="2659"/>
                </a:lnSpc>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10661247" y="834030"/>
            <a:ext cx="6621623" cy="9452970"/>
            <a:chOff x="0" y="0"/>
            <a:chExt cx="3509849" cy="5010629"/>
          </a:xfrm>
        </p:grpSpPr>
        <p:sp>
          <p:nvSpPr>
            <p:cNvPr id="6" name="Freeform 6"/>
            <p:cNvSpPr/>
            <p:nvPr/>
          </p:nvSpPr>
          <p:spPr>
            <a:xfrm>
              <a:off x="0" y="0"/>
              <a:ext cx="3509849" cy="5010629"/>
            </a:xfrm>
            <a:custGeom>
              <a:avLst/>
              <a:gdLst/>
              <a:ahLst/>
              <a:cxnLst/>
              <a:rect l="l" t="t" r="r" b="b"/>
              <a:pathLst>
                <a:path w="3509849" h="5010629">
                  <a:moveTo>
                    <a:pt x="0" y="0"/>
                  </a:moveTo>
                  <a:lnTo>
                    <a:pt x="3509849" y="0"/>
                  </a:lnTo>
                  <a:lnTo>
                    <a:pt x="3509849" y="5010629"/>
                  </a:lnTo>
                  <a:lnTo>
                    <a:pt x="0" y="5010629"/>
                  </a:lnTo>
                  <a:close/>
                </a:path>
              </a:pathLst>
            </a:custGeom>
            <a:blipFill>
              <a:blip r:embed="rId3"/>
              <a:stretch>
                <a:fillRect l="-21379" r="-21379"/>
              </a:stretch>
            </a:blipFill>
            <a:ln cap="sq">
              <a:noFill/>
              <a:prstDash val="solid"/>
              <a:miter/>
            </a:ln>
          </p:spPr>
          <p:txBody>
            <a:bodyPr/>
            <a:lstStyle/>
            <a:p>
              <a:endParaRPr lang="en-US"/>
            </a:p>
          </p:txBody>
        </p:sp>
      </p:grpSp>
      <p:grpSp>
        <p:nvGrpSpPr>
          <p:cNvPr id="7" name="Group 7">
            <a:extLst>
              <a:ext uri="{C183D7F6-B498-43B3-948B-1728B52AA6E4}">
                <adec:decorative xmlns:adec="http://schemas.microsoft.com/office/drawing/2017/decorative" val="1"/>
              </a:ext>
            </a:extLst>
          </p:cNvPr>
          <p:cNvGrpSpPr/>
          <p:nvPr/>
        </p:nvGrpSpPr>
        <p:grpSpPr>
          <a:xfrm>
            <a:off x="1028700" y="1028700"/>
            <a:ext cx="2470213" cy="2470213"/>
            <a:chOff x="0" y="0"/>
            <a:chExt cx="3293618" cy="3293618"/>
          </a:xfrm>
        </p:grpSpPr>
        <p:sp>
          <p:nvSpPr>
            <p:cNvPr id="8" name="Freeform 8"/>
            <p:cNvSpPr/>
            <p:nvPr/>
          </p:nvSpPr>
          <p:spPr>
            <a:xfrm>
              <a:off x="31302" y="31302"/>
              <a:ext cx="3231013" cy="3231013"/>
            </a:xfrm>
            <a:custGeom>
              <a:avLst/>
              <a:gdLst/>
              <a:ahLst/>
              <a:cxnLst/>
              <a:rect l="l" t="t" r="r" b="b"/>
              <a:pathLst>
                <a:path w="3231013" h="3231013">
                  <a:moveTo>
                    <a:pt x="0" y="0"/>
                  </a:moveTo>
                  <a:lnTo>
                    <a:pt x="3231014" y="0"/>
                  </a:lnTo>
                  <a:lnTo>
                    <a:pt x="3231014" y="3231014"/>
                  </a:lnTo>
                  <a:lnTo>
                    <a:pt x="0" y="323101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descr="Pre-Health Advising Logo - an anime husky with a heartbeat shown on his chest"/>
            <p:cNvSpPr/>
            <p:nvPr/>
          </p:nvSpPr>
          <p:spPr>
            <a:xfrm>
              <a:off x="0" y="0"/>
              <a:ext cx="3293618" cy="3293618"/>
            </a:xfrm>
            <a:custGeom>
              <a:avLst/>
              <a:gdLst/>
              <a:ahLst/>
              <a:cxnLst/>
              <a:rect l="l" t="t" r="r" b="b"/>
              <a:pathLst>
                <a:path w="3293618" h="3293618">
                  <a:moveTo>
                    <a:pt x="0" y="0"/>
                  </a:moveTo>
                  <a:lnTo>
                    <a:pt x="3293618" y="0"/>
                  </a:lnTo>
                  <a:lnTo>
                    <a:pt x="3293618" y="3293618"/>
                  </a:lnTo>
                  <a:lnTo>
                    <a:pt x="0" y="3293618"/>
                  </a:lnTo>
                  <a:lnTo>
                    <a:pt x="0" y="0"/>
                  </a:lnTo>
                  <a:close/>
                </a:path>
              </a:pathLst>
            </a:custGeom>
            <a:blipFill>
              <a:blip r:embed="rId5"/>
              <a:stretch>
                <a:fillRect/>
              </a:stretch>
            </a:blipFill>
          </p:spPr>
          <p:txBody>
            <a:bodyPr/>
            <a:lstStyle/>
            <a:p>
              <a:endParaRPr lang="en-US"/>
            </a:p>
          </p:txBody>
        </p:sp>
      </p:grpSp>
      <p:sp>
        <p:nvSpPr>
          <p:cNvPr id="10" name="TextBox 10"/>
          <p:cNvSpPr txBox="1">
            <a:spLocks noGrp="1"/>
          </p:cNvSpPr>
          <p:nvPr>
            <p:ph type="title" idx="4294967295"/>
          </p:nvPr>
        </p:nvSpPr>
        <p:spPr>
          <a:xfrm>
            <a:off x="1028700" y="3970767"/>
            <a:ext cx="8763468" cy="45434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1999"/>
              </a:lnSpc>
              <a:spcBef>
                <a:spcPts val="0"/>
              </a:spcBef>
              <a:spcAft>
                <a:spcPts val="0"/>
              </a:spcAft>
              <a:buClrTx/>
              <a:buSzTx/>
              <a:buFontTx/>
              <a:buNone/>
              <a:tabLst/>
              <a:defRPr/>
            </a:pPr>
            <a:r>
              <a:rPr kumimoji="0" lang="en-US" sz="9999" b="1" i="0" u="none" strike="noStrike" kern="1200" cap="none" spc="0" normalizeH="0" baseline="0" noProof="0" dirty="0">
                <a:ln>
                  <a:noFill/>
                </a:ln>
                <a:solidFill>
                  <a:srgbClr val="FFFFFF"/>
                </a:solidFill>
                <a:effectLst/>
                <a:uLnTx/>
                <a:uFillTx/>
                <a:latin typeface="Encode Sans Normal Heavy"/>
                <a:ea typeface="Encode Sans Normal Heavy"/>
                <a:cs typeface="Encode Sans Normal Heavy"/>
                <a:sym typeface="Encode Sans Normal Heavy"/>
              </a:rPr>
              <a:t>PRE-HEALTH ADVISING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67308" y="-166578"/>
            <a:ext cx="18622617" cy="5310078"/>
            <a:chOff x="0" y="0"/>
            <a:chExt cx="4904722" cy="1398539"/>
          </a:xfrm>
        </p:grpSpPr>
        <p:sp>
          <p:nvSpPr>
            <p:cNvPr id="3" name="Freeform 3">
              <a:extLst>
                <a:ext uri="{C183D7F6-B498-43B3-948B-1728B52AA6E4}">
                  <adec:decorative xmlns:adec="http://schemas.microsoft.com/office/drawing/2017/decorative" val="1"/>
                </a:ext>
              </a:extLst>
            </p:cNvPr>
            <p:cNvSpPr/>
            <p:nvPr/>
          </p:nvSpPr>
          <p:spPr>
            <a:xfrm>
              <a:off x="0" y="0"/>
              <a:ext cx="4904722" cy="1398539"/>
            </a:xfrm>
            <a:custGeom>
              <a:avLst/>
              <a:gdLst/>
              <a:ahLst/>
              <a:cxnLst/>
              <a:rect l="l" t="t" r="r" b="b"/>
              <a:pathLst>
                <a:path w="4904722" h="1398539">
                  <a:moveTo>
                    <a:pt x="0" y="0"/>
                  </a:moveTo>
                  <a:lnTo>
                    <a:pt x="4904722" y="0"/>
                  </a:lnTo>
                  <a:lnTo>
                    <a:pt x="4904722" y="1398539"/>
                  </a:lnTo>
                  <a:lnTo>
                    <a:pt x="0" y="1398539"/>
                  </a:lnTo>
                  <a:close/>
                </a:path>
              </a:pathLst>
            </a:custGeom>
            <a:solidFill>
              <a:srgbClr val="32006E"/>
            </a:solidFill>
          </p:spPr>
          <p:txBody>
            <a:bodyPr/>
            <a:lstStyle/>
            <a:p>
              <a:endParaRPr lang="en-US"/>
            </a:p>
          </p:txBody>
        </p:sp>
        <p:sp>
          <p:nvSpPr>
            <p:cNvPr id="4" name="TextBox 4"/>
            <p:cNvSpPr txBox="1"/>
            <p:nvPr/>
          </p:nvSpPr>
          <p:spPr>
            <a:xfrm>
              <a:off x="0" y="-28575"/>
              <a:ext cx="4904722" cy="1427114"/>
            </a:xfrm>
            <a:prstGeom prst="rect">
              <a:avLst/>
            </a:prstGeom>
          </p:spPr>
          <p:txBody>
            <a:bodyPr lIns="50800" tIns="50800" rIns="50800" bIns="50800" rtlCol="0" anchor="ctr"/>
            <a:lstStyle/>
            <a:p>
              <a:pPr algn="ctr">
                <a:lnSpc>
                  <a:spcPts val="2659"/>
                </a:lnSpc>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174096" y="-166578"/>
            <a:ext cx="18629405" cy="5310078"/>
            <a:chOff x="0" y="0"/>
            <a:chExt cx="5996506" cy="1709229"/>
          </a:xfrm>
        </p:grpSpPr>
        <p:sp>
          <p:nvSpPr>
            <p:cNvPr id="6" name="Freeform 6"/>
            <p:cNvSpPr/>
            <p:nvPr/>
          </p:nvSpPr>
          <p:spPr>
            <a:xfrm>
              <a:off x="0" y="0"/>
              <a:ext cx="5996506" cy="1709229"/>
            </a:xfrm>
            <a:custGeom>
              <a:avLst/>
              <a:gdLst/>
              <a:ahLst/>
              <a:cxnLst/>
              <a:rect l="l" t="t" r="r" b="b"/>
              <a:pathLst>
                <a:path w="5996506" h="1709229">
                  <a:moveTo>
                    <a:pt x="0" y="0"/>
                  </a:moveTo>
                  <a:lnTo>
                    <a:pt x="5996506" y="0"/>
                  </a:lnTo>
                  <a:lnTo>
                    <a:pt x="5996506" y="1709229"/>
                  </a:lnTo>
                  <a:lnTo>
                    <a:pt x="0" y="1709229"/>
                  </a:lnTo>
                  <a:close/>
                </a:path>
              </a:pathLst>
            </a:custGeom>
            <a:blipFill>
              <a:blip r:embed="rId3">
                <a:alphaModFix amt="19999"/>
              </a:blip>
              <a:stretch>
                <a:fillRect t="-59853" b="-59853"/>
              </a:stretch>
            </a:blipFill>
          </p:spPr>
          <p:txBody>
            <a:bodyPr/>
            <a:lstStyle/>
            <a:p>
              <a:endParaRPr lang="en-US"/>
            </a:p>
          </p:txBody>
        </p:sp>
      </p:grpSp>
      <p:grpSp>
        <p:nvGrpSpPr>
          <p:cNvPr id="7" name="Group 7">
            <a:extLst>
              <a:ext uri="{C183D7F6-B498-43B3-948B-1728B52AA6E4}">
                <adec:decorative xmlns:adec="http://schemas.microsoft.com/office/drawing/2017/decorative" val="1"/>
              </a:ext>
            </a:extLst>
          </p:cNvPr>
          <p:cNvGrpSpPr/>
          <p:nvPr/>
        </p:nvGrpSpPr>
        <p:grpSpPr>
          <a:xfrm rot="5400000">
            <a:off x="9070252" y="-4241556"/>
            <a:ext cx="5310078" cy="13460034"/>
            <a:chOff x="0" y="0"/>
            <a:chExt cx="5069668" cy="12850641"/>
          </a:xfrm>
        </p:grpSpPr>
        <p:sp>
          <p:nvSpPr>
            <p:cNvPr id="8" name="Freeform 8">
              <a:extLst>
                <a:ext uri="{C183D7F6-B498-43B3-948B-1728B52AA6E4}">
                  <adec:decorative xmlns:adec="http://schemas.microsoft.com/office/drawing/2017/decorative" val="1"/>
                </a:ext>
              </a:extLst>
            </p:cNvPr>
            <p:cNvSpPr/>
            <p:nvPr/>
          </p:nvSpPr>
          <p:spPr>
            <a:xfrm>
              <a:off x="0" y="0"/>
              <a:ext cx="5069668" cy="12850640"/>
            </a:xfrm>
            <a:custGeom>
              <a:avLst/>
              <a:gdLst/>
              <a:ahLst/>
              <a:cxnLst/>
              <a:rect l="l" t="t" r="r" b="b"/>
              <a:pathLst>
                <a:path w="5069668" h="12850640">
                  <a:moveTo>
                    <a:pt x="0" y="0"/>
                  </a:moveTo>
                  <a:lnTo>
                    <a:pt x="5069668" y="0"/>
                  </a:lnTo>
                  <a:lnTo>
                    <a:pt x="5069668" y="12850640"/>
                  </a:lnTo>
                  <a:lnTo>
                    <a:pt x="0" y="12850640"/>
                  </a:lnTo>
                  <a:close/>
                </a:path>
              </a:pathLst>
            </a:custGeom>
            <a:gradFill rotWithShape="1">
              <a:gsLst>
                <a:gs pos="0">
                  <a:srgbClr val="32006E">
                    <a:alpha val="100000"/>
                  </a:srgbClr>
                </a:gs>
                <a:gs pos="33333">
                  <a:srgbClr val="32006E">
                    <a:alpha val="80000"/>
                  </a:srgbClr>
                </a:gs>
                <a:gs pos="66667">
                  <a:srgbClr val="32006E">
                    <a:alpha val="45000"/>
                  </a:srgbClr>
                </a:gs>
                <a:gs pos="100000">
                  <a:srgbClr val="32006E">
                    <a:alpha val="0"/>
                  </a:srgbClr>
                </a:gs>
              </a:gsLst>
              <a:lin ang="5400000"/>
            </a:gradFill>
          </p:spPr>
          <p:txBody>
            <a:bodyPr/>
            <a:lstStyle/>
            <a:p>
              <a:endParaRPr lang="en-US"/>
            </a:p>
          </p:txBody>
        </p:sp>
        <p:sp>
          <p:nvSpPr>
            <p:cNvPr id="9" name="TextBox 9"/>
            <p:cNvSpPr txBox="1"/>
            <p:nvPr/>
          </p:nvSpPr>
          <p:spPr>
            <a:xfrm>
              <a:off x="0" y="0"/>
              <a:ext cx="5069668" cy="12850641"/>
            </a:xfrm>
            <a:prstGeom prst="rect">
              <a:avLst/>
            </a:prstGeom>
          </p:spPr>
          <p:txBody>
            <a:bodyPr lIns="18548" tIns="18548" rIns="18548" bIns="18548" rtlCol="0" anchor="ctr"/>
            <a:lstStyle/>
            <a:p>
              <a:pPr algn="ctr">
                <a:lnSpc>
                  <a:spcPts val="467"/>
                </a:lnSpc>
              </a:pPr>
              <a:endParaRPr/>
            </a:p>
          </p:txBody>
        </p:sp>
      </p:grpSp>
      <p:grpSp>
        <p:nvGrpSpPr>
          <p:cNvPr id="10" name="Group 10">
            <a:extLst>
              <a:ext uri="{C183D7F6-B498-43B3-948B-1728B52AA6E4}">
                <adec:decorative xmlns:adec="http://schemas.microsoft.com/office/drawing/2017/decorative" val="1"/>
              </a:ext>
            </a:extLst>
          </p:cNvPr>
          <p:cNvGrpSpPr/>
          <p:nvPr/>
        </p:nvGrpSpPr>
        <p:grpSpPr>
          <a:xfrm>
            <a:off x="-222188" y="-186915"/>
            <a:ext cx="1632364" cy="10660829"/>
            <a:chOff x="0" y="0"/>
            <a:chExt cx="429923" cy="2807790"/>
          </a:xfrm>
        </p:grpSpPr>
        <p:sp>
          <p:nvSpPr>
            <p:cNvPr id="11" name="Freeform 11">
              <a:extLst>
                <a:ext uri="{C183D7F6-B498-43B3-948B-1728B52AA6E4}">
                  <adec:decorative xmlns:adec="http://schemas.microsoft.com/office/drawing/2017/decorative" val="1"/>
                </a:ext>
              </a:extLst>
            </p:cNvPr>
            <p:cNvSpPr/>
            <p:nvPr/>
          </p:nvSpPr>
          <p:spPr>
            <a:xfrm>
              <a:off x="0" y="0"/>
              <a:ext cx="429923" cy="2807790"/>
            </a:xfrm>
            <a:custGeom>
              <a:avLst/>
              <a:gdLst/>
              <a:ahLst/>
              <a:cxnLst/>
              <a:rect l="l" t="t" r="r" b="b"/>
              <a:pathLst>
                <a:path w="429923" h="2807790">
                  <a:moveTo>
                    <a:pt x="0" y="0"/>
                  </a:moveTo>
                  <a:lnTo>
                    <a:pt x="429923" y="0"/>
                  </a:lnTo>
                  <a:lnTo>
                    <a:pt x="429923"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12" name="TextBox 12"/>
            <p:cNvSpPr txBox="1"/>
            <p:nvPr/>
          </p:nvSpPr>
          <p:spPr>
            <a:xfrm>
              <a:off x="0" y="-38100"/>
              <a:ext cx="429923" cy="2845890"/>
            </a:xfrm>
            <a:prstGeom prst="rect">
              <a:avLst/>
            </a:prstGeom>
          </p:spPr>
          <p:txBody>
            <a:bodyPr lIns="50800" tIns="50800" rIns="50800" bIns="50800" rtlCol="0" anchor="ctr"/>
            <a:lstStyle/>
            <a:p>
              <a:pPr algn="ctr">
                <a:lnSpc>
                  <a:spcPts val="2659"/>
                </a:lnSpc>
              </a:pPr>
              <a:endParaRPr/>
            </a:p>
          </p:txBody>
        </p:sp>
      </p:grpSp>
      <p:sp>
        <p:nvSpPr>
          <p:cNvPr id="13" name="Freeform 13">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7" name="TextBox 27"/>
          <p:cNvSpPr txBox="1">
            <a:spLocks noGrp="1"/>
          </p:cNvSpPr>
          <p:nvPr>
            <p:ph type="title" idx="4294967295"/>
          </p:nvPr>
        </p:nvSpPr>
        <p:spPr>
          <a:xfrm>
            <a:off x="2369401" y="2215679"/>
            <a:ext cx="7102839" cy="9525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440"/>
              </a:lnSpc>
              <a:spcBef>
                <a:spcPct val="0"/>
              </a:spcBef>
              <a:spcAft>
                <a:spcPts val="0"/>
              </a:spcAft>
              <a:buClrTx/>
              <a:buSzTx/>
              <a:buFontTx/>
              <a:buNone/>
              <a:tabLst/>
              <a:defRPr/>
            </a:pPr>
            <a:r>
              <a:rPr kumimoji="0" lang="en-US" sz="6200" b="1" i="0" u="none" strike="noStrike" kern="1200" cap="none" spc="0" normalizeH="0" baseline="0" noProof="0" dirty="0">
                <a:ln>
                  <a:noFill/>
                </a:ln>
                <a:solidFill>
                  <a:srgbClr val="FFFFFF"/>
                </a:solidFill>
                <a:effectLst/>
                <a:uLnTx/>
                <a:uFillTx/>
                <a:latin typeface="Encode Sans Normal Bold"/>
                <a:ea typeface="Encode Sans Normal Bold"/>
                <a:cs typeface="Encode Sans Normal Bold"/>
                <a:sym typeface="Encode Sans Normal Bold"/>
              </a:rPr>
              <a:t>NEXT STEPS</a:t>
            </a:r>
          </a:p>
        </p:txBody>
      </p:sp>
      <p:sp>
        <p:nvSpPr>
          <p:cNvPr id="26" name="TextBox 26"/>
          <p:cNvSpPr txBox="1"/>
          <p:nvPr/>
        </p:nvSpPr>
        <p:spPr>
          <a:xfrm>
            <a:off x="10156461" y="2269972"/>
            <a:ext cx="6032220" cy="815340"/>
          </a:xfrm>
          <a:prstGeom prst="rect">
            <a:avLst/>
          </a:prstGeom>
        </p:spPr>
        <p:txBody>
          <a:bodyPr lIns="0" tIns="0" rIns="0" bIns="0" rtlCol="0" anchor="t">
            <a:spAutoFit/>
          </a:bodyPr>
          <a:lstStyle/>
          <a:p>
            <a:pPr marL="0" lvl="0" indent="0" algn="l">
              <a:lnSpc>
                <a:spcPts val="3360"/>
              </a:lnSpc>
            </a:pPr>
            <a:r>
              <a:rPr lang="en-US" sz="2400">
                <a:solidFill>
                  <a:srgbClr val="FFFFFF"/>
                </a:solidFill>
                <a:latin typeface="Open Sans 1"/>
                <a:ea typeface="Open Sans 1"/>
                <a:cs typeface="Open Sans 1"/>
                <a:sym typeface="Open Sans 1"/>
              </a:rPr>
              <a:t>How can you support your Husky on their Pre-Health Journey?</a:t>
            </a:r>
          </a:p>
        </p:txBody>
      </p:sp>
      <p:grpSp>
        <p:nvGrpSpPr>
          <p:cNvPr id="22" name="Group 22" descr="01 - Pre-Health Mailing List - UW Bothell Huskies successful in their applications to professional health programs applied with these metrics. Keep in mind that these are averages, and that the data is dependent on students self-reporting their admission. It’s not perfect, but it gives us an idea of where students should aim when applying to these programs.&#10;&#10;Metrics (GPA and test scores) are only the threshhold; committees are looking for demonstrated capacity to offer admission."/>
          <p:cNvGrpSpPr/>
          <p:nvPr/>
        </p:nvGrpSpPr>
        <p:grpSpPr>
          <a:xfrm>
            <a:off x="2369401" y="5346131"/>
            <a:ext cx="3720834" cy="3540694"/>
            <a:chOff x="0" y="0"/>
            <a:chExt cx="4961112" cy="4720925"/>
          </a:xfrm>
        </p:grpSpPr>
        <p:sp>
          <p:nvSpPr>
            <p:cNvPr id="23" name="TextBox 23"/>
            <p:cNvSpPr txBox="1"/>
            <p:nvPr/>
          </p:nvSpPr>
          <p:spPr>
            <a:xfrm>
              <a:off x="0" y="-152400"/>
              <a:ext cx="4961112" cy="1773766"/>
            </a:xfrm>
            <a:prstGeom prst="rect">
              <a:avLst/>
            </a:prstGeom>
          </p:spPr>
          <p:txBody>
            <a:bodyPr lIns="0" tIns="0" rIns="0" bIns="0" rtlCol="0" anchor="t">
              <a:spAutoFit/>
            </a:bodyPr>
            <a:lstStyle/>
            <a:p>
              <a:pPr marL="0" lvl="0" indent="0" algn="l">
                <a:lnSpc>
                  <a:spcPts val="11200"/>
                </a:lnSpc>
                <a:spcBef>
                  <a:spcPct val="0"/>
                </a:spcBef>
              </a:pPr>
              <a:r>
                <a:rPr lang="en-US" sz="8000" b="1" u="none" strike="noStrike">
                  <a:solidFill>
                    <a:srgbClr val="85754D"/>
                  </a:solidFill>
                  <a:latin typeface="Encode Sans Normal Bold"/>
                  <a:ea typeface="Encode Sans Normal Bold"/>
                  <a:cs typeface="Encode Sans Normal Bold"/>
                  <a:sym typeface="Encode Sans Normal Bold"/>
                </a:rPr>
                <a:t>01</a:t>
              </a:r>
            </a:p>
          </p:txBody>
        </p:sp>
        <p:sp>
          <p:nvSpPr>
            <p:cNvPr id="24" name="TextBox 24"/>
            <p:cNvSpPr txBox="1"/>
            <p:nvPr/>
          </p:nvSpPr>
          <p:spPr>
            <a:xfrm>
              <a:off x="0" y="2061884"/>
              <a:ext cx="4961112" cy="482600"/>
            </a:xfrm>
            <a:prstGeom prst="rect">
              <a:avLst/>
            </a:prstGeom>
          </p:spPr>
          <p:txBody>
            <a:bodyPr lIns="0" tIns="0" rIns="0" bIns="0" rtlCol="0" anchor="t">
              <a:spAutoFit/>
            </a:bodyPr>
            <a:lstStyle/>
            <a:p>
              <a:pPr marL="0" lvl="0" indent="0" algn="l">
                <a:lnSpc>
                  <a:spcPts val="2879"/>
                </a:lnSpc>
              </a:pPr>
              <a:r>
                <a:rPr lang="en-US" sz="2400" b="1">
                  <a:solidFill>
                    <a:srgbClr val="32006E"/>
                  </a:solidFill>
                  <a:latin typeface="Encode Sans Normal Bold"/>
                  <a:ea typeface="Encode Sans Normal Bold"/>
                  <a:cs typeface="Encode Sans Normal Bold"/>
                  <a:sym typeface="Encode Sans Normal Bold"/>
                </a:rPr>
                <a:t>Pre-Health Mailing List</a:t>
              </a:r>
            </a:p>
          </p:txBody>
        </p:sp>
        <p:sp>
          <p:nvSpPr>
            <p:cNvPr id="25" name="TextBox 25"/>
            <p:cNvSpPr txBox="1"/>
            <p:nvPr/>
          </p:nvSpPr>
          <p:spPr>
            <a:xfrm>
              <a:off x="0" y="2772745"/>
              <a:ext cx="4961112" cy="1948180"/>
            </a:xfrm>
            <a:prstGeom prst="rect">
              <a:avLst/>
            </a:prstGeom>
          </p:spPr>
          <p:txBody>
            <a:bodyPr lIns="0" tIns="0" rIns="0" bIns="0" rtlCol="0" anchor="t">
              <a:spAutoFit/>
            </a:bodyPr>
            <a:lstStyle/>
            <a:p>
              <a:pPr marL="0" lvl="0" indent="0" algn="l">
                <a:lnSpc>
                  <a:spcPts val="2940"/>
                </a:lnSpc>
                <a:spcBef>
                  <a:spcPct val="0"/>
                </a:spcBef>
              </a:pPr>
              <a:r>
                <a:rPr lang="en-US" sz="2100" dirty="0">
                  <a:solidFill>
                    <a:srgbClr val="000000"/>
                  </a:solidFill>
                  <a:latin typeface="Open Sans 1"/>
                  <a:ea typeface="Open Sans 1"/>
                  <a:cs typeface="Open Sans 1"/>
                  <a:sym typeface="Open Sans 1"/>
                </a:rPr>
                <a:t>Encourage them to sign up for the UWB Pre-Health Mailing List to ensure they receive our messages!</a:t>
              </a:r>
            </a:p>
          </p:txBody>
        </p:sp>
      </p:grpSp>
      <p:grpSp>
        <p:nvGrpSpPr>
          <p:cNvPr id="18" name="Group 18" descr="02 - Encourage Outreach - Encourage them to reach out to their own health providers or others they know to ask questions about working in healthcare."/>
          <p:cNvGrpSpPr/>
          <p:nvPr/>
        </p:nvGrpSpPr>
        <p:grpSpPr>
          <a:xfrm>
            <a:off x="7953934" y="5346131"/>
            <a:ext cx="3720834" cy="3912169"/>
            <a:chOff x="0" y="0"/>
            <a:chExt cx="4961112" cy="5216225"/>
          </a:xfrm>
        </p:grpSpPr>
        <p:sp>
          <p:nvSpPr>
            <p:cNvPr id="19" name="TextBox 19"/>
            <p:cNvSpPr txBox="1"/>
            <p:nvPr/>
          </p:nvSpPr>
          <p:spPr>
            <a:xfrm>
              <a:off x="0" y="-152400"/>
              <a:ext cx="4961112" cy="1773766"/>
            </a:xfrm>
            <a:prstGeom prst="rect">
              <a:avLst/>
            </a:prstGeom>
          </p:spPr>
          <p:txBody>
            <a:bodyPr lIns="0" tIns="0" rIns="0" bIns="0" rtlCol="0" anchor="t">
              <a:spAutoFit/>
            </a:bodyPr>
            <a:lstStyle/>
            <a:p>
              <a:pPr marL="0" lvl="0" indent="0" algn="l">
                <a:lnSpc>
                  <a:spcPts val="11200"/>
                </a:lnSpc>
                <a:spcBef>
                  <a:spcPct val="0"/>
                </a:spcBef>
              </a:pPr>
              <a:r>
                <a:rPr lang="en-US" sz="8000" b="1" u="none" strike="noStrike">
                  <a:solidFill>
                    <a:srgbClr val="85754D"/>
                  </a:solidFill>
                  <a:latin typeface="Encode Sans Normal Bold"/>
                  <a:ea typeface="Encode Sans Normal Bold"/>
                  <a:cs typeface="Encode Sans Normal Bold"/>
                  <a:sym typeface="Encode Sans Normal Bold"/>
                </a:rPr>
                <a:t>02</a:t>
              </a:r>
            </a:p>
          </p:txBody>
        </p:sp>
        <p:sp>
          <p:nvSpPr>
            <p:cNvPr id="20" name="TextBox 20"/>
            <p:cNvSpPr txBox="1"/>
            <p:nvPr/>
          </p:nvSpPr>
          <p:spPr>
            <a:xfrm>
              <a:off x="0" y="2061884"/>
              <a:ext cx="4961112" cy="482600"/>
            </a:xfrm>
            <a:prstGeom prst="rect">
              <a:avLst/>
            </a:prstGeom>
          </p:spPr>
          <p:txBody>
            <a:bodyPr lIns="0" tIns="0" rIns="0" bIns="0" rtlCol="0" anchor="t">
              <a:spAutoFit/>
            </a:bodyPr>
            <a:lstStyle/>
            <a:p>
              <a:pPr algn="l">
                <a:lnSpc>
                  <a:spcPts val="2879"/>
                </a:lnSpc>
              </a:pPr>
              <a:r>
                <a:rPr lang="en-US" sz="2400" b="1">
                  <a:solidFill>
                    <a:srgbClr val="32006E"/>
                  </a:solidFill>
                  <a:latin typeface="Encode Sans Normal Bold"/>
                  <a:ea typeface="Encode Sans Normal Bold"/>
                  <a:cs typeface="Encode Sans Normal Bold"/>
                  <a:sym typeface="Encode Sans Normal Bold"/>
                </a:rPr>
                <a:t>Encourage Outreach</a:t>
              </a:r>
            </a:p>
          </p:txBody>
        </p:sp>
        <p:sp>
          <p:nvSpPr>
            <p:cNvPr id="21" name="TextBox 21"/>
            <p:cNvSpPr txBox="1"/>
            <p:nvPr/>
          </p:nvSpPr>
          <p:spPr>
            <a:xfrm>
              <a:off x="0" y="2772745"/>
              <a:ext cx="4961112" cy="2443480"/>
            </a:xfrm>
            <a:prstGeom prst="rect">
              <a:avLst/>
            </a:prstGeom>
          </p:spPr>
          <p:txBody>
            <a:bodyPr lIns="0" tIns="0" rIns="0" bIns="0" rtlCol="0" anchor="t">
              <a:spAutoFit/>
            </a:bodyPr>
            <a:lstStyle/>
            <a:p>
              <a:pPr marL="0" lvl="0" indent="0" algn="l">
                <a:lnSpc>
                  <a:spcPts val="2940"/>
                </a:lnSpc>
                <a:spcBef>
                  <a:spcPct val="0"/>
                </a:spcBef>
              </a:pPr>
              <a:r>
                <a:rPr lang="en-US" sz="2100" dirty="0">
                  <a:solidFill>
                    <a:srgbClr val="000000"/>
                  </a:solidFill>
                  <a:latin typeface="Open Sans 1"/>
                  <a:ea typeface="Open Sans 1"/>
                  <a:cs typeface="Open Sans 1"/>
                  <a:sym typeface="Open Sans 1"/>
                </a:rPr>
                <a:t>Encourage them to reach out to their own health providers or others they know to ask questions about working in healthcare.</a:t>
              </a:r>
            </a:p>
          </p:txBody>
        </p:sp>
      </p:grpSp>
      <p:grpSp>
        <p:nvGrpSpPr>
          <p:cNvPr id="14" name="Group 14" descr="03 - Encourage Experience - Look at the Getting Experience page together and identify ways they can gain exposure even now!"/>
          <p:cNvGrpSpPr/>
          <p:nvPr/>
        </p:nvGrpSpPr>
        <p:grpSpPr>
          <a:xfrm>
            <a:off x="13538466" y="5346131"/>
            <a:ext cx="3720834" cy="3540694"/>
            <a:chOff x="0" y="0"/>
            <a:chExt cx="4961112" cy="4720925"/>
          </a:xfrm>
        </p:grpSpPr>
        <p:sp>
          <p:nvSpPr>
            <p:cNvPr id="15" name="TextBox 15"/>
            <p:cNvSpPr txBox="1"/>
            <p:nvPr/>
          </p:nvSpPr>
          <p:spPr>
            <a:xfrm>
              <a:off x="0" y="-152400"/>
              <a:ext cx="4956895" cy="1773766"/>
            </a:xfrm>
            <a:prstGeom prst="rect">
              <a:avLst/>
            </a:prstGeom>
          </p:spPr>
          <p:txBody>
            <a:bodyPr lIns="0" tIns="0" rIns="0" bIns="0" rtlCol="0" anchor="t">
              <a:spAutoFit/>
            </a:bodyPr>
            <a:lstStyle/>
            <a:p>
              <a:pPr marL="0" lvl="0" indent="0" algn="l">
                <a:lnSpc>
                  <a:spcPts val="11200"/>
                </a:lnSpc>
                <a:spcBef>
                  <a:spcPct val="0"/>
                </a:spcBef>
              </a:pPr>
              <a:r>
                <a:rPr lang="en-US" sz="8000" b="1" u="none" strike="noStrike">
                  <a:solidFill>
                    <a:srgbClr val="85754D"/>
                  </a:solidFill>
                  <a:latin typeface="Encode Sans Normal Bold"/>
                  <a:ea typeface="Encode Sans Normal Bold"/>
                  <a:cs typeface="Encode Sans Normal Bold"/>
                  <a:sym typeface="Encode Sans Normal Bold"/>
                </a:rPr>
                <a:t>03</a:t>
              </a:r>
            </a:p>
          </p:txBody>
        </p:sp>
        <p:sp>
          <p:nvSpPr>
            <p:cNvPr id="16" name="TextBox 16"/>
            <p:cNvSpPr txBox="1"/>
            <p:nvPr/>
          </p:nvSpPr>
          <p:spPr>
            <a:xfrm>
              <a:off x="4217" y="2061884"/>
              <a:ext cx="4956895" cy="482600"/>
            </a:xfrm>
            <a:prstGeom prst="rect">
              <a:avLst/>
            </a:prstGeom>
          </p:spPr>
          <p:txBody>
            <a:bodyPr lIns="0" tIns="0" rIns="0" bIns="0" rtlCol="0" anchor="t">
              <a:spAutoFit/>
            </a:bodyPr>
            <a:lstStyle/>
            <a:p>
              <a:pPr marL="0" lvl="0" indent="0" algn="l">
                <a:lnSpc>
                  <a:spcPts val="2879"/>
                </a:lnSpc>
              </a:pPr>
              <a:r>
                <a:rPr lang="en-US" sz="2400" b="1">
                  <a:solidFill>
                    <a:srgbClr val="32006E"/>
                  </a:solidFill>
                  <a:latin typeface="Encode Sans Normal Bold"/>
                  <a:ea typeface="Encode Sans Normal Bold"/>
                  <a:cs typeface="Encode Sans Normal Bold"/>
                  <a:sym typeface="Encode Sans Normal Bold"/>
                </a:rPr>
                <a:t>Encourage Experience</a:t>
              </a:r>
            </a:p>
          </p:txBody>
        </p:sp>
        <p:sp>
          <p:nvSpPr>
            <p:cNvPr id="17" name="TextBox 17"/>
            <p:cNvSpPr txBox="1"/>
            <p:nvPr/>
          </p:nvSpPr>
          <p:spPr>
            <a:xfrm>
              <a:off x="4217" y="2772745"/>
              <a:ext cx="4956895" cy="1948180"/>
            </a:xfrm>
            <a:prstGeom prst="rect">
              <a:avLst/>
            </a:prstGeom>
          </p:spPr>
          <p:txBody>
            <a:bodyPr lIns="0" tIns="0" rIns="0" bIns="0" rtlCol="0" anchor="t">
              <a:spAutoFit/>
            </a:bodyPr>
            <a:lstStyle/>
            <a:p>
              <a:pPr marL="0" lvl="0" indent="0" algn="l">
                <a:lnSpc>
                  <a:spcPts val="2940"/>
                </a:lnSpc>
                <a:spcBef>
                  <a:spcPct val="0"/>
                </a:spcBef>
              </a:pPr>
              <a:r>
                <a:rPr lang="en-US" sz="2100" dirty="0">
                  <a:solidFill>
                    <a:srgbClr val="000000"/>
                  </a:solidFill>
                  <a:latin typeface="Open Sans 1"/>
                  <a:ea typeface="Open Sans 1"/>
                  <a:cs typeface="Open Sans 1"/>
                  <a:sym typeface="Open Sans 1"/>
                </a:rPr>
                <a:t>Look at the Getting Experience page together and identify ways they can gain exposure even now!</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32006E"/>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83433" y="-192981"/>
            <a:ext cx="18654867" cy="10672961"/>
            <a:chOff x="0" y="0"/>
            <a:chExt cx="2890127" cy="1653521"/>
          </a:xfrm>
        </p:grpSpPr>
        <p:sp>
          <p:nvSpPr>
            <p:cNvPr id="3" name="Freeform 3" descr="photo of the HUB exterior on the UW campus"/>
            <p:cNvSpPr/>
            <p:nvPr/>
          </p:nvSpPr>
          <p:spPr>
            <a:xfrm>
              <a:off x="0" y="0"/>
              <a:ext cx="2890127" cy="1653521"/>
            </a:xfrm>
            <a:custGeom>
              <a:avLst/>
              <a:gdLst/>
              <a:ahLst/>
              <a:cxnLst/>
              <a:rect l="l" t="t" r="r" b="b"/>
              <a:pathLst>
                <a:path w="2890127" h="1653521">
                  <a:moveTo>
                    <a:pt x="0" y="0"/>
                  </a:moveTo>
                  <a:lnTo>
                    <a:pt x="2890127" y="0"/>
                  </a:lnTo>
                  <a:lnTo>
                    <a:pt x="2890127" y="1653521"/>
                  </a:lnTo>
                  <a:lnTo>
                    <a:pt x="0" y="1653521"/>
                  </a:lnTo>
                  <a:close/>
                </a:path>
              </a:pathLst>
            </a:custGeom>
            <a:blipFill>
              <a:blip r:embed="rId3">
                <a:alphaModFix amt="78000"/>
              </a:blip>
              <a:stretch>
                <a:fillRect t="-8262" b="-8262"/>
              </a:stretch>
            </a:blipFill>
          </p:spPr>
          <p:txBody>
            <a:bodyPr/>
            <a:lstStyle/>
            <a:p>
              <a:endParaRPr lang="en-US"/>
            </a:p>
          </p:txBody>
        </p:sp>
      </p:grpSp>
      <p:grpSp>
        <p:nvGrpSpPr>
          <p:cNvPr id="4" name="Group 4">
            <a:extLst>
              <a:ext uri="{C183D7F6-B498-43B3-948B-1728B52AA6E4}">
                <adec:decorative xmlns:adec="http://schemas.microsoft.com/office/drawing/2017/decorative" val="1"/>
              </a:ext>
            </a:extLst>
          </p:cNvPr>
          <p:cNvGrpSpPr/>
          <p:nvPr/>
        </p:nvGrpSpPr>
        <p:grpSpPr>
          <a:xfrm rot="5400000">
            <a:off x="1181999" y="1985613"/>
            <a:ext cx="10660829" cy="6315773"/>
            <a:chOff x="0" y="0"/>
            <a:chExt cx="10178168" cy="6029831"/>
          </a:xfrm>
        </p:grpSpPr>
        <p:sp>
          <p:nvSpPr>
            <p:cNvPr id="5" name="Freeform 5">
              <a:extLst>
                <a:ext uri="{C183D7F6-B498-43B3-948B-1728B52AA6E4}">
                  <adec:decorative xmlns:adec="http://schemas.microsoft.com/office/drawing/2017/decorative" val="1"/>
                </a:ext>
              </a:extLst>
            </p:cNvPr>
            <p:cNvSpPr/>
            <p:nvPr/>
          </p:nvSpPr>
          <p:spPr>
            <a:xfrm>
              <a:off x="0" y="0"/>
              <a:ext cx="10178168" cy="6029831"/>
            </a:xfrm>
            <a:custGeom>
              <a:avLst/>
              <a:gdLst/>
              <a:ahLst/>
              <a:cxnLst/>
              <a:rect l="l" t="t" r="r" b="b"/>
              <a:pathLst>
                <a:path w="10178168" h="6029831">
                  <a:moveTo>
                    <a:pt x="0" y="0"/>
                  </a:moveTo>
                  <a:lnTo>
                    <a:pt x="10178168" y="0"/>
                  </a:lnTo>
                  <a:lnTo>
                    <a:pt x="10178168" y="6029831"/>
                  </a:lnTo>
                  <a:lnTo>
                    <a:pt x="0" y="6029831"/>
                  </a:lnTo>
                  <a:close/>
                </a:path>
              </a:pathLst>
            </a:custGeom>
            <a:gradFill rotWithShape="1">
              <a:gsLst>
                <a:gs pos="0">
                  <a:srgbClr val="32006E">
                    <a:alpha val="100000"/>
                  </a:srgbClr>
                </a:gs>
                <a:gs pos="33333">
                  <a:srgbClr val="32006E">
                    <a:alpha val="80000"/>
                  </a:srgbClr>
                </a:gs>
                <a:gs pos="66667">
                  <a:srgbClr val="32016F">
                    <a:alpha val="45000"/>
                  </a:srgbClr>
                </a:gs>
                <a:gs pos="100000">
                  <a:srgbClr val="32006E">
                    <a:alpha val="0"/>
                  </a:srgbClr>
                </a:gs>
              </a:gsLst>
              <a:lin ang="5400000"/>
            </a:gradFill>
          </p:spPr>
          <p:txBody>
            <a:bodyPr/>
            <a:lstStyle/>
            <a:p>
              <a:endParaRPr lang="en-US"/>
            </a:p>
          </p:txBody>
        </p:sp>
        <p:sp>
          <p:nvSpPr>
            <p:cNvPr id="6" name="TextBox 6"/>
            <p:cNvSpPr txBox="1"/>
            <p:nvPr/>
          </p:nvSpPr>
          <p:spPr>
            <a:xfrm>
              <a:off x="0" y="9525"/>
              <a:ext cx="10178168" cy="6020306"/>
            </a:xfrm>
            <a:prstGeom prst="rect">
              <a:avLst/>
            </a:prstGeom>
          </p:spPr>
          <p:txBody>
            <a:bodyPr lIns="18548" tIns="18548" rIns="18548" bIns="18548" rtlCol="0" anchor="ctr"/>
            <a:lstStyle/>
            <a:p>
              <a:pPr algn="ctr">
                <a:lnSpc>
                  <a:spcPts val="451"/>
                </a:lnSpc>
              </a:pPr>
              <a:endParaRPr/>
            </a:p>
          </p:txBody>
        </p:sp>
      </p:grpSp>
      <p:grpSp>
        <p:nvGrpSpPr>
          <p:cNvPr id="7" name="Group 7">
            <a:extLst>
              <a:ext uri="{C183D7F6-B498-43B3-948B-1728B52AA6E4}">
                <adec:decorative xmlns:adec="http://schemas.microsoft.com/office/drawing/2017/decorative" val="1"/>
              </a:ext>
            </a:extLst>
          </p:cNvPr>
          <p:cNvGrpSpPr/>
          <p:nvPr/>
        </p:nvGrpSpPr>
        <p:grpSpPr>
          <a:xfrm>
            <a:off x="17032146" y="-186915"/>
            <a:ext cx="1439287" cy="10660829"/>
            <a:chOff x="0" y="0"/>
            <a:chExt cx="379071" cy="2807790"/>
          </a:xfrm>
        </p:grpSpPr>
        <p:sp>
          <p:nvSpPr>
            <p:cNvPr id="8" name="Freeform 8">
              <a:extLst>
                <a:ext uri="{C183D7F6-B498-43B3-948B-1728B52AA6E4}">
                  <adec:decorative xmlns:adec="http://schemas.microsoft.com/office/drawing/2017/decorative" val="1"/>
                </a:ext>
              </a:extLst>
            </p:cNvPr>
            <p:cNvSpPr/>
            <p:nvPr/>
          </p:nvSpPr>
          <p:spPr>
            <a:xfrm>
              <a:off x="0" y="0"/>
              <a:ext cx="379071" cy="2807790"/>
            </a:xfrm>
            <a:custGeom>
              <a:avLst/>
              <a:gdLst/>
              <a:ahLst/>
              <a:cxnLst/>
              <a:rect l="l" t="t" r="r" b="b"/>
              <a:pathLst>
                <a:path w="379071" h="2807790">
                  <a:moveTo>
                    <a:pt x="0" y="0"/>
                  </a:moveTo>
                  <a:lnTo>
                    <a:pt x="379071" y="0"/>
                  </a:lnTo>
                  <a:lnTo>
                    <a:pt x="379071"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9" name="TextBox 9"/>
            <p:cNvSpPr txBox="1"/>
            <p:nvPr/>
          </p:nvSpPr>
          <p:spPr>
            <a:xfrm>
              <a:off x="0" y="-38100"/>
              <a:ext cx="379071" cy="2845890"/>
            </a:xfrm>
            <a:prstGeom prst="rect">
              <a:avLst/>
            </a:prstGeom>
          </p:spPr>
          <p:txBody>
            <a:bodyPr lIns="50800" tIns="50800" rIns="50800" bIns="50800" rtlCol="0" anchor="ctr"/>
            <a:lstStyle/>
            <a:p>
              <a:pPr algn="ctr">
                <a:lnSpc>
                  <a:spcPts val="2659"/>
                </a:lnSpc>
              </a:pPr>
              <a:endParaRPr/>
            </a:p>
          </p:txBody>
        </p:sp>
      </p:grpSp>
      <p:grpSp>
        <p:nvGrpSpPr>
          <p:cNvPr id="10" name="Group 10">
            <a:extLst>
              <a:ext uri="{C183D7F6-B498-43B3-948B-1728B52AA6E4}">
                <adec:decorative xmlns:adec="http://schemas.microsoft.com/office/drawing/2017/decorative" val="1"/>
              </a:ext>
            </a:extLst>
          </p:cNvPr>
          <p:cNvGrpSpPr/>
          <p:nvPr/>
        </p:nvGrpSpPr>
        <p:grpSpPr>
          <a:xfrm>
            <a:off x="9452671" y="0"/>
            <a:ext cx="7806629" cy="10287000"/>
            <a:chOff x="0" y="0"/>
            <a:chExt cx="2056067" cy="2709333"/>
          </a:xfrm>
        </p:grpSpPr>
        <p:sp>
          <p:nvSpPr>
            <p:cNvPr id="11" name="Freeform 11">
              <a:extLst>
                <a:ext uri="{C183D7F6-B498-43B3-948B-1728B52AA6E4}">
                  <adec:decorative xmlns:adec="http://schemas.microsoft.com/office/drawing/2017/decorative" val="1"/>
                </a:ext>
              </a:extLst>
            </p:cNvPr>
            <p:cNvSpPr/>
            <p:nvPr/>
          </p:nvSpPr>
          <p:spPr>
            <a:xfrm>
              <a:off x="0" y="0"/>
              <a:ext cx="2056067" cy="2709333"/>
            </a:xfrm>
            <a:custGeom>
              <a:avLst/>
              <a:gdLst/>
              <a:ahLst/>
              <a:cxnLst/>
              <a:rect l="l" t="t" r="r" b="b"/>
              <a:pathLst>
                <a:path w="2056067" h="2709333">
                  <a:moveTo>
                    <a:pt x="0" y="0"/>
                  </a:moveTo>
                  <a:lnTo>
                    <a:pt x="2056067" y="0"/>
                  </a:lnTo>
                  <a:lnTo>
                    <a:pt x="2056067" y="2709333"/>
                  </a:lnTo>
                  <a:lnTo>
                    <a:pt x="0" y="2709333"/>
                  </a:lnTo>
                  <a:close/>
                </a:path>
              </a:pathLst>
            </a:custGeom>
            <a:solidFill>
              <a:srgbClr val="FFFFFF"/>
            </a:solidFill>
          </p:spPr>
          <p:txBody>
            <a:bodyPr/>
            <a:lstStyle/>
            <a:p>
              <a:endParaRPr lang="en-US"/>
            </a:p>
          </p:txBody>
        </p:sp>
        <p:sp>
          <p:nvSpPr>
            <p:cNvPr id="12" name="TextBox 12"/>
            <p:cNvSpPr txBox="1"/>
            <p:nvPr/>
          </p:nvSpPr>
          <p:spPr>
            <a:xfrm>
              <a:off x="0" y="-38100"/>
              <a:ext cx="2056067" cy="2747433"/>
            </a:xfrm>
            <a:prstGeom prst="rect">
              <a:avLst/>
            </a:prstGeom>
          </p:spPr>
          <p:txBody>
            <a:bodyPr lIns="50800" tIns="50800" rIns="50800" bIns="50800" rtlCol="0" anchor="ctr"/>
            <a:lstStyle/>
            <a:p>
              <a:pPr algn="ctr">
                <a:lnSpc>
                  <a:spcPts val="2659"/>
                </a:lnSpc>
                <a:spcBef>
                  <a:spcPct val="0"/>
                </a:spcBef>
              </a:pPr>
              <a:endParaRPr/>
            </a:p>
          </p:txBody>
        </p:sp>
      </p:grpSp>
      <p:sp>
        <p:nvSpPr>
          <p:cNvPr id="28" name="Title 27">
            <a:extLst>
              <a:ext uri="{FF2B5EF4-FFF2-40B4-BE49-F238E27FC236}">
                <a16:creationId xmlns:a16="http://schemas.microsoft.com/office/drawing/2014/main" id="{47C574AC-27A4-D958-3809-89018D171B9B}"/>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pPr marL="0" lvl="0" indent="0">
              <a:lnSpc>
                <a:spcPts val="7440"/>
              </a:lnSpc>
            </a:pPr>
            <a:r>
              <a:rPr lang="en-US" b="1" dirty="0">
                <a:solidFill>
                  <a:srgbClr val="32006E"/>
                </a:solidFill>
                <a:latin typeface="Encode Sans Normal Heavy"/>
                <a:ea typeface="Encode Sans Normal Heavy"/>
                <a:cs typeface="Encode Sans Normal Heavy"/>
                <a:sym typeface="Encode Sans Normal Heavy"/>
              </a:rPr>
              <a:t>THANK YOU</a:t>
            </a:r>
          </a:p>
        </p:txBody>
      </p:sp>
      <p:grpSp>
        <p:nvGrpSpPr>
          <p:cNvPr id="22" name="Group 22" descr="Ask your student to connect with us and join the Pre-Health Mailing List!"/>
          <p:cNvGrpSpPr/>
          <p:nvPr/>
        </p:nvGrpSpPr>
        <p:grpSpPr>
          <a:xfrm>
            <a:off x="10079875" y="1028700"/>
            <a:ext cx="6552221" cy="2050329"/>
            <a:chOff x="0" y="0"/>
            <a:chExt cx="8736295" cy="2733772"/>
          </a:xfrm>
        </p:grpSpPr>
        <p:sp>
          <p:nvSpPr>
            <p:cNvPr id="23" name="TextBox 23"/>
            <p:cNvSpPr txBox="1"/>
            <p:nvPr/>
          </p:nvSpPr>
          <p:spPr>
            <a:xfrm>
              <a:off x="0" y="-9525"/>
              <a:ext cx="8736295" cy="1266825"/>
            </a:xfrm>
            <a:prstGeom prst="rect">
              <a:avLst/>
            </a:prstGeom>
          </p:spPr>
          <p:txBody>
            <a:bodyPr lIns="0" tIns="0" rIns="0" bIns="0" rtlCol="0" anchor="t">
              <a:spAutoFit/>
            </a:bodyPr>
            <a:lstStyle/>
            <a:p>
              <a:pPr marL="0" lvl="0" indent="0" algn="l">
                <a:lnSpc>
                  <a:spcPts val="7440"/>
                </a:lnSpc>
              </a:pPr>
              <a:r>
                <a:rPr lang="en-US" sz="6200" b="1" dirty="0">
                  <a:solidFill>
                    <a:srgbClr val="32006E"/>
                  </a:solidFill>
                  <a:latin typeface="Encode Sans Normal Heavy"/>
                  <a:ea typeface="Encode Sans Normal Heavy"/>
                  <a:cs typeface="Encode Sans Normal Heavy"/>
                  <a:sym typeface="Encode Sans Normal Heavy"/>
                </a:rPr>
                <a:t>THANK YOU</a:t>
              </a:r>
            </a:p>
          </p:txBody>
        </p:sp>
        <p:sp>
          <p:nvSpPr>
            <p:cNvPr id="24" name="TextBox 24"/>
            <p:cNvSpPr txBox="1"/>
            <p:nvPr/>
          </p:nvSpPr>
          <p:spPr>
            <a:xfrm>
              <a:off x="0" y="1659352"/>
              <a:ext cx="8736295" cy="1074420"/>
            </a:xfrm>
            <a:prstGeom prst="rect">
              <a:avLst/>
            </a:prstGeom>
          </p:spPr>
          <p:txBody>
            <a:bodyPr lIns="0" tIns="0" rIns="0" bIns="0" rtlCol="0" anchor="t">
              <a:spAutoFit/>
            </a:bodyPr>
            <a:lstStyle/>
            <a:p>
              <a:pPr marL="0" lvl="0" indent="0" algn="l">
                <a:lnSpc>
                  <a:spcPts val="3359"/>
                </a:lnSpc>
                <a:spcBef>
                  <a:spcPct val="0"/>
                </a:spcBef>
              </a:pPr>
              <a:r>
                <a:rPr lang="en-US" sz="2399" dirty="0">
                  <a:solidFill>
                    <a:srgbClr val="000000"/>
                  </a:solidFill>
                  <a:latin typeface="Open Sans 1"/>
                  <a:ea typeface="Open Sans 1"/>
                  <a:cs typeface="Open Sans 1"/>
                  <a:sym typeface="Open Sans 1"/>
                </a:rPr>
                <a:t>Ask your student to connect with us and join the Pre-Health Mailing List!</a:t>
              </a:r>
            </a:p>
          </p:txBody>
        </p:sp>
      </p:grpSp>
      <p:sp>
        <p:nvSpPr>
          <p:cNvPr id="14" name="Freeform 14">
            <a:extLst>
              <a:ext uri="{C183D7F6-B498-43B3-948B-1728B52AA6E4}">
                <adec:decorative xmlns:adec="http://schemas.microsoft.com/office/drawing/2017/decorative" val="1"/>
              </a:ext>
            </a:extLst>
          </p:cNvPr>
          <p:cNvSpPr/>
          <p:nvPr/>
        </p:nvSpPr>
        <p:spPr>
          <a:xfrm>
            <a:off x="1028700" y="7103225"/>
            <a:ext cx="4719882" cy="3183775"/>
          </a:xfrm>
          <a:custGeom>
            <a:avLst/>
            <a:gdLst/>
            <a:ahLst/>
            <a:cxnLst/>
            <a:rect l="l" t="t" r="r" b="b"/>
            <a:pathLst>
              <a:path w="4719882" h="3183775">
                <a:moveTo>
                  <a:pt x="0" y="0"/>
                </a:moveTo>
                <a:lnTo>
                  <a:pt x="4719882" y="0"/>
                </a:lnTo>
                <a:lnTo>
                  <a:pt x="4719882" y="3183775"/>
                </a:lnTo>
                <a:lnTo>
                  <a:pt x="0" y="31837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1" name="TextBox 21"/>
          <p:cNvSpPr txBox="1"/>
          <p:nvPr/>
        </p:nvSpPr>
        <p:spPr>
          <a:xfrm>
            <a:off x="10079875" y="6048552"/>
            <a:ext cx="6552221" cy="485775"/>
          </a:xfrm>
          <a:prstGeom prst="rect">
            <a:avLst/>
          </a:prstGeom>
        </p:spPr>
        <p:txBody>
          <a:bodyPr lIns="0" tIns="0" rIns="0" bIns="0" rtlCol="0" anchor="t">
            <a:spAutoFit/>
          </a:bodyPr>
          <a:lstStyle/>
          <a:p>
            <a:pPr marL="0" lvl="0" indent="0" algn="l">
              <a:lnSpc>
                <a:spcPts val="3840"/>
              </a:lnSpc>
              <a:spcBef>
                <a:spcPct val="0"/>
              </a:spcBef>
            </a:pPr>
            <a:r>
              <a:rPr lang="en-US" sz="3200" b="1" u="none" strike="noStrike">
                <a:solidFill>
                  <a:srgbClr val="32006E"/>
                </a:solidFill>
                <a:latin typeface="Encode Sans Normal Heavy"/>
                <a:ea typeface="Encode Sans Normal Heavy"/>
                <a:cs typeface="Encode Sans Normal Heavy"/>
                <a:sym typeface="Encode Sans Normal Heavy"/>
              </a:rPr>
              <a:t>GET IN TOUCH</a:t>
            </a:r>
          </a:p>
        </p:txBody>
      </p:sp>
      <p:pic>
        <p:nvPicPr>
          <p:cNvPr id="13" name="Picture 13" descr="QR code linking to https://www.uwb.edu/career-services/pre-health"/>
          <p:cNvPicPr>
            <a:picLocks noChangeAspect="1"/>
          </p:cNvPicPr>
          <p:nvPr/>
        </p:nvPicPr>
        <p:blipFill>
          <a:blip r:embed="rId5"/>
          <a:stretch>
            <a:fillRect/>
          </a:stretch>
        </p:blipFill>
        <p:spPr>
          <a:xfrm>
            <a:off x="9838168" y="6599525"/>
            <a:ext cx="2900482" cy="2900482"/>
          </a:xfrm>
          <a:prstGeom prst="rect">
            <a:avLst/>
          </a:prstGeom>
        </p:spPr>
      </p:pic>
      <p:grpSp>
        <p:nvGrpSpPr>
          <p:cNvPr id="18" name="Group 18" descr="Email: uwbprehealth@uw.edu"/>
          <p:cNvGrpSpPr/>
          <p:nvPr/>
        </p:nvGrpSpPr>
        <p:grpSpPr>
          <a:xfrm>
            <a:off x="12669664" y="7100756"/>
            <a:ext cx="4508810" cy="949010"/>
            <a:chOff x="0" y="0"/>
            <a:chExt cx="6011747" cy="1265346"/>
          </a:xfrm>
        </p:grpSpPr>
        <p:sp>
          <p:nvSpPr>
            <p:cNvPr id="19" name="Freeform 19"/>
            <p:cNvSpPr/>
            <p:nvPr/>
          </p:nvSpPr>
          <p:spPr>
            <a:xfrm>
              <a:off x="0" y="0"/>
              <a:ext cx="1265346" cy="1265346"/>
            </a:xfrm>
            <a:custGeom>
              <a:avLst/>
              <a:gdLst/>
              <a:ahLst/>
              <a:cxnLst/>
              <a:rect l="l" t="t" r="r" b="b"/>
              <a:pathLst>
                <a:path w="1265346" h="1265346">
                  <a:moveTo>
                    <a:pt x="0" y="0"/>
                  </a:moveTo>
                  <a:lnTo>
                    <a:pt x="1265346" y="0"/>
                  </a:lnTo>
                  <a:lnTo>
                    <a:pt x="1265346" y="1265346"/>
                  </a:lnTo>
                  <a:lnTo>
                    <a:pt x="0" y="126534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0" name="TextBox 20"/>
            <p:cNvSpPr txBox="1"/>
            <p:nvPr/>
          </p:nvSpPr>
          <p:spPr>
            <a:xfrm>
              <a:off x="1472238" y="371476"/>
              <a:ext cx="4539509" cy="484294"/>
            </a:xfrm>
            <a:prstGeom prst="rect">
              <a:avLst/>
            </a:prstGeom>
          </p:spPr>
          <p:txBody>
            <a:bodyPr lIns="0" tIns="0" rIns="0" bIns="0" rtlCol="0" anchor="t">
              <a:spAutoFit/>
            </a:bodyPr>
            <a:lstStyle/>
            <a:p>
              <a:pPr algn="l">
                <a:lnSpc>
                  <a:spcPts val="3079"/>
                </a:lnSpc>
              </a:pPr>
              <a:r>
                <a:rPr lang="en-US" sz="2199" b="1">
                  <a:solidFill>
                    <a:srgbClr val="32006E"/>
                  </a:solidFill>
                  <a:latin typeface="Open Sans 1 Bold"/>
                  <a:ea typeface="Open Sans 1 Bold"/>
                  <a:cs typeface="Open Sans 1 Bold"/>
                  <a:sym typeface="Open Sans 1 Bold"/>
                </a:rPr>
                <a:t>uwbprehealth@uw.edu</a:t>
              </a:r>
            </a:p>
          </p:txBody>
        </p:sp>
      </p:grpSp>
      <p:grpSp>
        <p:nvGrpSpPr>
          <p:cNvPr id="15" name="Group 15" descr="Location: UW1-103"/>
          <p:cNvGrpSpPr/>
          <p:nvPr/>
        </p:nvGrpSpPr>
        <p:grpSpPr>
          <a:xfrm>
            <a:off x="12669664" y="8161236"/>
            <a:ext cx="4216155" cy="873705"/>
            <a:chOff x="0" y="0"/>
            <a:chExt cx="5621540" cy="1164939"/>
          </a:xfrm>
        </p:grpSpPr>
        <p:sp>
          <p:nvSpPr>
            <p:cNvPr id="16" name="Freeform 16" descr="map locator icon"/>
            <p:cNvSpPr/>
            <p:nvPr/>
          </p:nvSpPr>
          <p:spPr>
            <a:xfrm>
              <a:off x="0" y="0"/>
              <a:ext cx="1090675" cy="1164939"/>
            </a:xfrm>
            <a:custGeom>
              <a:avLst/>
              <a:gdLst/>
              <a:ahLst/>
              <a:cxnLst/>
              <a:rect l="l" t="t" r="r" b="b"/>
              <a:pathLst>
                <a:path w="1090675" h="1164939">
                  <a:moveTo>
                    <a:pt x="0" y="0"/>
                  </a:moveTo>
                  <a:lnTo>
                    <a:pt x="1090675" y="0"/>
                  </a:lnTo>
                  <a:lnTo>
                    <a:pt x="1090675" y="1164939"/>
                  </a:lnTo>
                  <a:lnTo>
                    <a:pt x="0" y="1164939"/>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txBody>
            <a:bodyPr/>
            <a:lstStyle/>
            <a:p>
              <a:endParaRPr lang="en-US"/>
            </a:p>
          </p:txBody>
        </p:sp>
        <p:sp>
          <p:nvSpPr>
            <p:cNvPr id="17" name="TextBox 17"/>
            <p:cNvSpPr txBox="1"/>
            <p:nvPr/>
          </p:nvSpPr>
          <p:spPr>
            <a:xfrm>
              <a:off x="1384903" y="321273"/>
              <a:ext cx="4236638" cy="484294"/>
            </a:xfrm>
            <a:prstGeom prst="rect">
              <a:avLst/>
            </a:prstGeom>
          </p:spPr>
          <p:txBody>
            <a:bodyPr lIns="0" tIns="0" rIns="0" bIns="0" rtlCol="0" anchor="t">
              <a:spAutoFit/>
            </a:bodyPr>
            <a:lstStyle/>
            <a:p>
              <a:pPr algn="l">
                <a:lnSpc>
                  <a:spcPts val="3079"/>
                </a:lnSpc>
              </a:pPr>
              <a:r>
                <a:rPr lang="en-US" sz="2199" b="1">
                  <a:solidFill>
                    <a:srgbClr val="32006E"/>
                  </a:solidFill>
                  <a:latin typeface="Open Sans 1 Bold"/>
                  <a:ea typeface="Open Sans 1 Bold"/>
                  <a:cs typeface="Open Sans 1 Bold"/>
                  <a:sym typeface="Open Sans 1 Bold"/>
                </a:rPr>
                <a:t>UW1-103</a:t>
              </a:r>
            </a:p>
          </p:txBody>
        </p:sp>
      </p:grpSp>
      <p:grpSp>
        <p:nvGrpSpPr>
          <p:cNvPr id="25" name="Group 25">
            <a:extLst>
              <a:ext uri="{C183D7F6-B498-43B3-948B-1728B52AA6E4}">
                <adec:decorative xmlns:adec="http://schemas.microsoft.com/office/drawing/2017/decorative" val="1"/>
              </a:ext>
            </a:extLst>
          </p:cNvPr>
          <p:cNvGrpSpPr/>
          <p:nvPr/>
        </p:nvGrpSpPr>
        <p:grpSpPr>
          <a:xfrm>
            <a:off x="14161883" y="3271435"/>
            <a:ext cx="2470213" cy="2470213"/>
            <a:chOff x="0" y="0"/>
            <a:chExt cx="3293618" cy="3293618"/>
          </a:xfrm>
        </p:grpSpPr>
        <p:sp>
          <p:nvSpPr>
            <p:cNvPr id="26" name="Freeform 26"/>
            <p:cNvSpPr/>
            <p:nvPr/>
          </p:nvSpPr>
          <p:spPr>
            <a:xfrm>
              <a:off x="31302" y="31302"/>
              <a:ext cx="3231013" cy="3231013"/>
            </a:xfrm>
            <a:custGeom>
              <a:avLst/>
              <a:gdLst/>
              <a:ahLst/>
              <a:cxnLst/>
              <a:rect l="l" t="t" r="r" b="b"/>
              <a:pathLst>
                <a:path w="3231013" h="3231013">
                  <a:moveTo>
                    <a:pt x="0" y="0"/>
                  </a:moveTo>
                  <a:lnTo>
                    <a:pt x="3231014" y="0"/>
                  </a:lnTo>
                  <a:lnTo>
                    <a:pt x="3231014" y="3231014"/>
                  </a:lnTo>
                  <a:lnTo>
                    <a:pt x="0" y="323101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7" name="Freeform 27"/>
            <p:cNvSpPr/>
            <p:nvPr/>
          </p:nvSpPr>
          <p:spPr>
            <a:xfrm>
              <a:off x="0" y="0"/>
              <a:ext cx="3293618" cy="3293618"/>
            </a:xfrm>
            <a:custGeom>
              <a:avLst/>
              <a:gdLst/>
              <a:ahLst/>
              <a:cxnLst/>
              <a:rect l="l" t="t" r="r" b="b"/>
              <a:pathLst>
                <a:path w="3293618" h="3293618">
                  <a:moveTo>
                    <a:pt x="0" y="0"/>
                  </a:moveTo>
                  <a:lnTo>
                    <a:pt x="3293618" y="0"/>
                  </a:lnTo>
                  <a:lnTo>
                    <a:pt x="3293618" y="3293618"/>
                  </a:lnTo>
                  <a:lnTo>
                    <a:pt x="0" y="3293618"/>
                  </a:lnTo>
                  <a:lnTo>
                    <a:pt x="0" y="0"/>
                  </a:lnTo>
                  <a:close/>
                </a:path>
              </a:pathLst>
            </a:custGeom>
            <a:blipFill>
              <a:blip r:embed="rId9"/>
              <a:stretch>
                <a:fillRect/>
              </a:stretch>
            </a:blipFill>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410176" y="0"/>
            <a:ext cx="6163389" cy="10287000"/>
            <a:chOff x="0" y="0"/>
            <a:chExt cx="954870" cy="1593725"/>
          </a:xfrm>
        </p:grpSpPr>
        <p:sp>
          <p:nvSpPr>
            <p:cNvPr id="3" name="Freeform 3"/>
            <p:cNvSpPr/>
            <p:nvPr/>
          </p:nvSpPr>
          <p:spPr>
            <a:xfrm>
              <a:off x="0" y="0"/>
              <a:ext cx="954870" cy="1593725"/>
            </a:xfrm>
            <a:custGeom>
              <a:avLst/>
              <a:gdLst/>
              <a:ahLst/>
              <a:cxnLst/>
              <a:rect l="l" t="t" r="r" b="b"/>
              <a:pathLst>
                <a:path w="954870" h="1593725">
                  <a:moveTo>
                    <a:pt x="0" y="0"/>
                  </a:moveTo>
                  <a:lnTo>
                    <a:pt x="954870" y="0"/>
                  </a:lnTo>
                  <a:lnTo>
                    <a:pt x="954870" y="1593725"/>
                  </a:lnTo>
                  <a:lnTo>
                    <a:pt x="0" y="1593725"/>
                  </a:lnTo>
                  <a:close/>
                </a:path>
              </a:pathLst>
            </a:custGeom>
            <a:blipFill>
              <a:blip r:embed="rId3"/>
              <a:stretch>
                <a:fillRect t="-1816" r="-159617" b="-1816"/>
              </a:stretch>
            </a:blipFill>
          </p:spPr>
          <p:txBody>
            <a:bodyPr/>
            <a:lstStyle/>
            <a:p>
              <a:endParaRPr lang="en-US"/>
            </a:p>
          </p:txBody>
        </p:sp>
      </p:grpSp>
      <p:grpSp>
        <p:nvGrpSpPr>
          <p:cNvPr id="4" name="Group 4">
            <a:extLst>
              <a:ext uri="{C183D7F6-B498-43B3-948B-1728B52AA6E4}">
                <adec:decorative xmlns:adec="http://schemas.microsoft.com/office/drawing/2017/decorative" val="1"/>
              </a:ext>
            </a:extLst>
          </p:cNvPr>
          <p:cNvGrpSpPr/>
          <p:nvPr/>
        </p:nvGrpSpPr>
        <p:grpSpPr>
          <a:xfrm>
            <a:off x="-222188" y="-186915"/>
            <a:ext cx="1632364" cy="10660829"/>
            <a:chOff x="0" y="0"/>
            <a:chExt cx="429923" cy="2807790"/>
          </a:xfrm>
        </p:grpSpPr>
        <p:sp>
          <p:nvSpPr>
            <p:cNvPr id="5" name="Freeform 5">
              <a:extLst>
                <a:ext uri="{C183D7F6-B498-43B3-948B-1728B52AA6E4}">
                  <adec:decorative xmlns:adec="http://schemas.microsoft.com/office/drawing/2017/decorative" val="1"/>
                </a:ext>
              </a:extLst>
            </p:cNvPr>
            <p:cNvSpPr/>
            <p:nvPr/>
          </p:nvSpPr>
          <p:spPr>
            <a:xfrm>
              <a:off x="0" y="0"/>
              <a:ext cx="429923" cy="2807790"/>
            </a:xfrm>
            <a:custGeom>
              <a:avLst/>
              <a:gdLst/>
              <a:ahLst/>
              <a:cxnLst/>
              <a:rect l="l" t="t" r="r" b="b"/>
              <a:pathLst>
                <a:path w="429923" h="2807790">
                  <a:moveTo>
                    <a:pt x="0" y="0"/>
                  </a:moveTo>
                  <a:lnTo>
                    <a:pt x="429923" y="0"/>
                  </a:lnTo>
                  <a:lnTo>
                    <a:pt x="429923"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6" name="TextBox 6"/>
            <p:cNvSpPr txBox="1"/>
            <p:nvPr/>
          </p:nvSpPr>
          <p:spPr>
            <a:xfrm>
              <a:off x="0" y="-38100"/>
              <a:ext cx="429923" cy="2845890"/>
            </a:xfrm>
            <a:prstGeom prst="rect">
              <a:avLst/>
            </a:prstGeom>
          </p:spPr>
          <p:txBody>
            <a:bodyPr lIns="50800" tIns="50800" rIns="50800" bIns="50800" rtlCol="0" anchor="ctr"/>
            <a:lstStyle/>
            <a:p>
              <a:pPr algn="ctr">
                <a:lnSpc>
                  <a:spcPts val="2659"/>
                </a:lnSpc>
              </a:pPr>
              <a:endParaRPr/>
            </a:p>
          </p:txBody>
        </p:sp>
      </p:grpSp>
      <p:sp>
        <p:nvSpPr>
          <p:cNvPr id="7" name="Freeform 7">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Title 11">
            <a:extLst>
              <a:ext uri="{FF2B5EF4-FFF2-40B4-BE49-F238E27FC236}">
                <a16:creationId xmlns:a16="http://schemas.microsoft.com/office/drawing/2014/main" id="{55EE9303-945A-A35C-208A-F202E1E221E2}"/>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pPr>
              <a:lnSpc>
                <a:spcPts val="3720"/>
              </a:lnSpc>
            </a:pPr>
            <a:r>
              <a:rPr lang="en-US" b="1" dirty="0">
                <a:solidFill>
                  <a:srgbClr val="32006E"/>
                </a:solidFill>
                <a:latin typeface="Encode Sans Normal Bold"/>
                <a:ea typeface="Encode Sans Normal Bold"/>
                <a:cs typeface="Encode Sans Normal Bold"/>
                <a:sym typeface="Encode Sans Normal Bold"/>
              </a:rPr>
              <a:t>Dedicated support for Huskies pursuing health career pathways through UW Bothell</a:t>
            </a:r>
          </a:p>
        </p:txBody>
      </p:sp>
      <p:grpSp>
        <p:nvGrpSpPr>
          <p:cNvPr id="8" name="Group 8">
            <a:extLst>
              <a:ext uri="{C183D7F6-B498-43B3-948B-1728B52AA6E4}">
                <adec:decorative xmlns:adec="http://schemas.microsoft.com/office/drawing/2017/decorative" val="1"/>
              </a:ext>
            </a:extLst>
          </p:cNvPr>
          <p:cNvGrpSpPr/>
          <p:nvPr/>
        </p:nvGrpSpPr>
        <p:grpSpPr>
          <a:xfrm>
            <a:off x="8449835" y="2537486"/>
            <a:ext cx="8809465" cy="5206948"/>
            <a:chOff x="0" y="0"/>
            <a:chExt cx="11745954" cy="6942597"/>
          </a:xfrm>
        </p:grpSpPr>
        <p:sp>
          <p:nvSpPr>
            <p:cNvPr id="9" name="TextBox 9"/>
            <p:cNvSpPr txBox="1"/>
            <p:nvPr/>
          </p:nvSpPr>
          <p:spPr>
            <a:xfrm>
              <a:off x="0" y="-9525"/>
              <a:ext cx="11745954" cy="2524125"/>
            </a:xfrm>
            <a:prstGeom prst="rect">
              <a:avLst/>
            </a:prstGeom>
          </p:spPr>
          <p:txBody>
            <a:bodyPr lIns="0" tIns="0" rIns="0" bIns="0" rtlCol="0" anchor="t">
              <a:spAutoFit/>
            </a:bodyPr>
            <a:lstStyle/>
            <a:p>
              <a:pPr algn="l">
                <a:lnSpc>
                  <a:spcPts val="7440"/>
                </a:lnSpc>
              </a:pPr>
              <a:r>
                <a:rPr lang="en-US" sz="6200" b="1" dirty="0">
                  <a:solidFill>
                    <a:srgbClr val="32006E"/>
                  </a:solidFill>
                  <a:latin typeface="Encode Sans Normal Bold"/>
                  <a:ea typeface="Encode Sans Normal Bold"/>
                  <a:cs typeface="Encode Sans Normal Bold"/>
                  <a:sym typeface="Encode Sans Normal Bold"/>
                </a:rPr>
                <a:t>PRE-HEALTH ADVISING</a:t>
              </a:r>
            </a:p>
          </p:txBody>
        </p:sp>
        <p:sp>
          <p:nvSpPr>
            <p:cNvPr id="10" name="TextBox 10"/>
            <p:cNvSpPr txBox="1"/>
            <p:nvPr/>
          </p:nvSpPr>
          <p:spPr>
            <a:xfrm>
              <a:off x="0" y="5309377"/>
              <a:ext cx="11745954" cy="1633219"/>
            </a:xfrm>
            <a:prstGeom prst="rect">
              <a:avLst/>
            </a:prstGeom>
          </p:spPr>
          <p:txBody>
            <a:bodyPr lIns="0" tIns="0" rIns="0" bIns="0" rtlCol="0" anchor="t">
              <a:spAutoFit/>
            </a:bodyPr>
            <a:lstStyle/>
            <a:p>
              <a:pPr algn="l">
                <a:lnSpc>
                  <a:spcPts val="3360"/>
                </a:lnSpc>
              </a:pPr>
              <a:r>
                <a:rPr lang="en-US" sz="2400" dirty="0">
                  <a:solidFill>
                    <a:srgbClr val="000000"/>
                  </a:solidFill>
                  <a:latin typeface="Open Sans 1"/>
                  <a:ea typeface="Open Sans 1"/>
                  <a:cs typeface="Open Sans 1"/>
                  <a:sym typeface="Open Sans 1"/>
                </a:rPr>
                <a:t>“Pre-Health” isn’t a major - it’s a pathway through many areas of study that support students in their pursuit of careers in healthcare.</a:t>
              </a:r>
            </a:p>
          </p:txBody>
        </p:sp>
        <p:sp>
          <p:nvSpPr>
            <p:cNvPr id="11" name="TextBox 11"/>
            <p:cNvSpPr txBox="1"/>
            <p:nvPr/>
          </p:nvSpPr>
          <p:spPr>
            <a:xfrm>
              <a:off x="0" y="3549250"/>
              <a:ext cx="11745954" cy="1254125"/>
            </a:xfrm>
            <a:prstGeom prst="rect">
              <a:avLst/>
            </a:prstGeom>
          </p:spPr>
          <p:txBody>
            <a:bodyPr lIns="0" tIns="0" rIns="0" bIns="0" rtlCol="0" anchor="t">
              <a:spAutoFit/>
            </a:bodyPr>
            <a:lstStyle/>
            <a:p>
              <a:pPr algn="l">
                <a:lnSpc>
                  <a:spcPts val="3720"/>
                </a:lnSpc>
              </a:pPr>
              <a:r>
                <a:rPr lang="en-US" sz="3100" b="1" dirty="0">
                  <a:solidFill>
                    <a:srgbClr val="32006E"/>
                  </a:solidFill>
                  <a:latin typeface="Encode Sans Normal Bold"/>
                  <a:ea typeface="Encode Sans Normal Bold"/>
                  <a:cs typeface="Encode Sans Normal Bold"/>
                  <a:sym typeface="Encode Sans Normal Bold"/>
                </a:rPr>
                <a:t>Dedicated support for Huskies pursuing health career pathways through UW Bothell</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2006E"/>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9370787" y="-194670"/>
            <a:ext cx="9099555" cy="10676341"/>
            <a:chOff x="0" y="0"/>
            <a:chExt cx="2396591" cy="2811876"/>
          </a:xfrm>
        </p:grpSpPr>
        <p:sp>
          <p:nvSpPr>
            <p:cNvPr id="3" name="Freeform 3">
              <a:extLst>
                <a:ext uri="{C183D7F6-B498-43B3-948B-1728B52AA6E4}">
                  <adec:decorative xmlns:adec="http://schemas.microsoft.com/office/drawing/2017/decorative" val="1"/>
                </a:ext>
              </a:extLst>
            </p:cNvPr>
            <p:cNvSpPr/>
            <p:nvPr/>
          </p:nvSpPr>
          <p:spPr>
            <a:xfrm>
              <a:off x="0" y="0"/>
              <a:ext cx="2396591" cy="2811876"/>
            </a:xfrm>
            <a:custGeom>
              <a:avLst/>
              <a:gdLst/>
              <a:ahLst/>
              <a:cxnLst/>
              <a:rect l="l" t="t" r="r" b="b"/>
              <a:pathLst>
                <a:path w="2396591" h="2811876">
                  <a:moveTo>
                    <a:pt x="0" y="0"/>
                  </a:moveTo>
                  <a:lnTo>
                    <a:pt x="2396591" y="0"/>
                  </a:lnTo>
                  <a:lnTo>
                    <a:pt x="2396591" y="2811876"/>
                  </a:lnTo>
                  <a:lnTo>
                    <a:pt x="0" y="2811876"/>
                  </a:lnTo>
                  <a:close/>
                </a:path>
              </a:pathLst>
            </a:custGeom>
            <a:solidFill>
              <a:srgbClr val="FFFFFF"/>
            </a:solidFill>
          </p:spPr>
          <p:txBody>
            <a:bodyPr/>
            <a:lstStyle/>
            <a:p>
              <a:endParaRPr lang="en-US"/>
            </a:p>
          </p:txBody>
        </p:sp>
        <p:sp>
          <p:nvSpPr>
            <p:cNvPr id="4" name="TextBox 4"/>
            <p:cNvSpPr txBox="1"/>
            <p:nvPr/>
          </p:nvSpPr>
          <p:spPr>
            <a:xfrm>
              <a:off x="0" y="-38100"/>
              <a:ext cx="2396591" cy="2849976"/>
            </a:xfrm>
            <a:prstGeom prst="rect">
              <a:avLst/>
            </a:prstGeom>
          </p:spPr>
          <p:txBody>
            <a:bodyPr lIns="50800" tIns="50800" rIns="50800" bIns="50800" rtlCol="0" anchor="ctr"/>
            <a:lstStyle/>
            <a:p>
              <a:pPr algn="ctr">
                <a:lnSpc>
                  <a:spcPts val="2659"/>
                </a:lnSpc>
              </a:pPr>
              <a:endParaRPr/>
            </a:p>
          </p:txBody>
        </p:sp>
      </p:grpSp>
      <p:sp>
        <p:nvSpPr>
          <p:cNvPr id="5" name="Freeform 5">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a:extLst>
              <a:ext uri="{C183D7F6-B498-43B3-948B-1728B52AA6E4}">
                <adec:decorative xmlns:adec="http://schemas.microsoft.com/office/drawing/2017/decorative" val="1"/>
              </a:ext>
            </a:extLst>
          </p:cNvPr>
          <p:cNvGrpSpPr/>
          <p:nvPr/>
        </p:nvGrpSpPr>
        <p:grpSpPr>
          <a:xfrm>
            <a:off x="-222188" y="-186915"/>
            <a:ext cx="1632364" cy="10660829"/>
            <a:chOff x="0" y="0"/>
            <a:chExt cx="429923" cy="2807790"/>
          </a:xfrm>
        </p:grpSpPr>
        <p:sp>
          <p:nvSpPr>
            <p:cNvPr id="7" name="Freeform 7">
              <a:extLst>
                <a:ext uri="{C183D7F6-B498-43B3-948B-1728B52AA6E4}">
                  <adec:decorative xmlns:adec="http://schemas.microsoft.com/office/drawing/2017/decorative" val="1"/>
                </a:ext>
              </a:extLst>
            </p:cNvPr>
            <p:cNvSpPr/>
            <p:nvPr/>
          </p:nvSpPr>
          <p:spPr>
            <a:xfrm>
              <a:off x="0" y="0"/>
              <a:ext cx="429923" cy="2807790"/>
            </a:xfrm>
            <a:custGeom>
              <a:avLst/>
              <a:gdLst/>
              <a:ahLst/>
              <a:cxnLst/>
              <a:rect l="l" t="t" r="r" b="b"/>
              <a:pathLst>
                <a:path w="429923" h="2807790">
                  <a:moveTo>
                    <a:pt x="0" y="0"/>
                  </a:moveTo>
                  <a:lnTo>
                    <a:pt x="429923" y="0"/>
                  </a:lnTo>
                  <a:lnTo>
                    <a:pt x="429923"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8" name="TextBox 8"/>
            <p:cNvSpPr txBox="1"/>
            <p:nvPr/>
          </p:nvSpPr>
          <p:spPr>
            <a:xfrm>
              <a:off x="0" y="-38100"/>
              <a:ext cx="429923" cy="2845890"/>
            </a:xfrm>
            <a:prstGeom prst="rect">
              <a:avLst/>
            </a:prstGeom>
          </p:spPr>
          <p:txBody>
            <a:bodyPr lIns="50800" tIns="50800" rIns="50800" bIns="50800" rtlCol="0" anchor="ctr"/>
            <a:lstStyle/>
            <a:p>
              <a:pPr algn="ctr">
                <a:lnSpc>
                  <a:spcPts val="2659"/>
                </a:lnSpc>
              </a:pPr>
              <a:endParaRPr/>
            </a:p>
          </p:txBody>
        </p:sp>
      </p:grpSp>
      <p:sp>
        <p:nvSpPr>
          <p:cNvPr id="9" name="Freeform 9">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2" name="Title 21">
            <a:extLst>
              <a:ext uri="{FF2B5EF4-FFF2-40B4-BE49-F238E27FC236}">
                <a16:creationId xmlns:a16="http://schemas.microsoft.com/office/drawing/2014/main" id="{39017979-927D-C0EA-0C92-59AF375CE91A}"/>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pPr>
              <a:lnSpc>
                <a:spcPts val="7440"/>
              </a:lnSpc>
            </a:pPr>
            <a:r>
              <a:rPr lang="en-US" b="1" dirty="0">
                <a:solidFill>
                  <a:srgbClr val="B7A57A"/>
                </a:solidFill>
                <a:latin typeface="Encode Sans Normal Heavy"/>
                <a:ea typeface="Encode Sans Normal Heavy"/>
                <a:cs typeface="Encode Sans Normal Heavy"/>
                <a:sym typeface="Encode Sans Normal Heavy"/>
              </a:rPr>
              <a:t>EXPLORE, PREPARE, APPLY - Explore</a:t>
            </a:r>
          </a:p>
        </p:txBody>
      </p:sp>
      <p:grpSp>
        <p:nvGrpSpPr>
          <p:cNvPr id="10" name="Group 10" descr="Supporting your students through each phase of their Pre-Health Journey"/>
          <p:cNvGrpSpPr/>
          <p:nvPr/>
        </p:nvGrpSpPr>
        <p:grpSpPr>
          <a:xfrm>
            <a:off x="2366470" y="3291258"/>
            <a:ext cx="6048023" cy="4869356"/>
            <a:chOff x="0" y="0"/>
            <a:chExt cx="8064030" cy="6492475"/>
          </a:xfrm>
        </p:grpSpPr>
        <p:sp>
          <p:nvSpPr>
            <p:cNvPr id="11" name="TextBox 11"/>
            <p:cNvSpPr txBox="1"/>
            <p:nvPr/>
          </p:nvSpPr>
          <p:spPr>
            <a:xfrm>
              <a:off x="0" y="-9525"/>
              <a:ext cx="8064030" cy="3781425"/>
            </a:xfrm>
            <a:prstGeom prst="rect">
              <a:avLst/>
            </a:prstGeom>
          </p:spPr>
          <p:txBody>
            <a:bodyPr lIns="0" tIns="0" rIns="0" bIns="0" rtlCol="0" anchor="t">
              <a:spAutoFit/>
            </a:bodyPr>
            <a:lstStyle/>
            <a:p>
              <a:pPr algn="l">
                <a:lnSpc>
                  <a:spcPts val="7440"/>
                </a:lnSpc>
              </a:pPr>
              <a:r>
                <a:rPr lang="en-US" sz="6200" b="1" dirty="0">
                  <a:solidFill>
                    <a:srgbClr val="B7A57A"/>
                  </a:solidFill>
                  <a:latin typeface="Encode Sans Normal Heavy"/>
                  <a:ea typeface="Encode Sans Normal Heavy"/>
                  <a:cs typeface="Encode Sans Normal Heavy"/>
                  <a:sym typeface="Encode Sans Normal Heavy"/>
                </a:rPr>
                <a:t>EXPLORE, PREPARE, APPLY</a:t>
              </a:r>
            </a:p>
          </p:txBody>
        </p:sp>
        <p:sp>
          <p:nvSpPr>
            <p:cNvPr id="12" name="TextBox 12"/>
            <p:cNvSpPr txBox="1"/>
            <p:nvPr/>
          </p:nvSpPr>
          <p:spPr>
            <a:xfrm>
              <a:off x="0" y="4816075"/>
              <a:ext cx="8064030" cy="1676400"/>
            </a:xfrm>
            <a:prstGeom prst="rect">
              <a:avLst/>
            </a:prstGeom>
          </p:spPr>
          <p:txBody>
            <a:bodyPr lIns="0" tIns="0" rIns="0" bIns="0" rtlCol="0" anchor="t">
              <a:spAutoFit/>
            </a:bodyPr>
            <a:lstStyle/>
            <a:p>
              <a:pPr algn="l">
                <a:lnSpc>
                  <a:spcPts val="3360"/>
                </a:lnSpc>
              </a:pPr>
              <a:r>
                <a:rPr lang="en-US" sz="2800" b="1">
                  <a:solidFill>
                    <a:srgbClr val="FFFFFF"/>
                  </a:solidFill>
                  <a:latin typeface="Encode Sans Normal Bold"/>
                  <a:ea typeface="Encode Sans Normal Bold"/>
                  <a:cs typeface="Encode Sans Normal Bold"/>
                  <a:sym typeface="Encode Sans Normal Bold"/>
                </a:rPr>
                <a:t>Supporting your students through each phase of their</a:t>
              </a:r>
            </a:p>
            <a:p>
              <a:pPr algn="l">
                <a:lnSpc>
                  <a:spcPts val="3360"/>
                </a:lnSpc>
              </a:pPr>
              <a:r>
                <a:rPr lang="en-US" sz="2800" b="1">
                  <a:solidFill>
                    <a:srgbClr val="FFFFFF"/>
                  </a:solidFill>
                  <a:latin typeface="Encode Sans Normal Bold"/>
                  <a:ea typeface="Encode Sans Normal Bold"/>
                  <a:cs typeface="Encode Sans Normal Bold"/>
                  <a:sym typeface="Encode Sans Normal Bold"/>
                </a:rPr>
                <a:t>Pre-Health Journey</a:t>
              </a:r>
            </a:p>
          </p:txBody>
        </p:sp>
      </p:grpSp>
      <p:grpSp>
        <p:nvGrpSpPr>
          <p:cNvPr id="13" name="Group 13" descr="Explore - Self-Discovery and Exposure to various careers in healthcare"/>
          <p:cNvGrpSpPr/>
          <p:nvPr/>
        </p:nvGrpSpPr>
        <p:grpSpPr>
          <a:xfrm>
            <a:off x="10417389" y="328033"/>
            <a:ext cx="6841911" cy="3935034"/>
            <a:chOff x="0" y="0"/>
            <a:chExt cx="9122548" cy="5246712"/>
          </a:xfrm>
        </p:grpSpPr>
        <p:grpSp>
          <p:nvGrpSpPr>
            <p:cNvPr id="14" name="Group 14"/>
            <p:cNvGrpSpPr/>
            <p:nvPr/>
          </p:nvGrpSpPr>
          <p:grpSpPr>
            <a:xfrm>
              <a:off x="0" y="0"/>
              <a:ext cx="3458041" cy="5246712"/>
              <a:chOff x="0" y="0"/>
              <a:chExt cx="834816" cy="1266624"/>
            </a:xfrm>
          </p:grpSpPr>
          <p:sp>
            <p:nvSpPr>
              <p:cNvPr id="15" name="Freeform 15"/>
              <p:cNvSpPr/>
              <p:nvPr/>
            </p:nvSpPr>
            <p:spPr>
              <a:xfrm>
                <a:off x="0" y="0"/>
                <a:ext cx="834816" cy="1266624"/>
              </a:xfrm>
              <a:custGeom>
                <a:avLst/>
                <a:gdLst/>
                <a:ahLst/>
                <a:cxnLst/>
                <a:rect l="l" t="t" r="r" b="b"/>
                <a:pathLst>
                  <a:path w="834816" h="1266624">
                    <a:moveTo>
                      <a:pt x="0" y="0"/>
                    </a:moveTo>
                    <a:lnTo>
                      <a:pt x="834816" y="0"/>
                    </a:lnTo>
                    <a:lnTo>
                      <a:pt x="834816" y="1266624"/>
                    </a:lnTo>
                    <a:lnTo>
                      <a:pt x="0" y="1266624"/>
                    </a:lnTo>
                    <a:close/>
                  </a:path>
                </a:pathLst>
              </a:custGeom>
              <a:blipFill>
                <a:blip r:embed="rId5"/>
                <a:stretch>
                  <a:fillRect l="-75459" r="-52127"/>
                </a:stretch>
              </a:blipFill>
            </p:spPr>
            <p:txBody>
              <a:bodyPr/>
              <a:lstStyle/>
              <a:p>
                <a:endParaRPr lang="en-US"/>
              </a:p>
            </p:txBody>
          </p:sp>
        </p:grpSp>
        <p:grpSp>
          <p:nvGrpSpPr>
            <p:cNvPr id="16" name="Group 16"/>
            <p:cNvGrpSpPr/>
            <p:nvPr/>
          </p:nvGrpSpPr>
          <p:grpSpPr>
            <a:xfrm>
              <a:off x="3313134" y="0"/>
              <a:ext cx="5809413" cy="5246712"/>
              <a:chOff x="0" y="0"/>
              <a:chExt cx="1147538" cy="1036388"/>
            </a:xfrm>
          </p:grpSpPr>
          <p:sp>
            <p:nvSpPr>
              <p:cNvPr id="17" name="Freeform 17">
                <a:extLst>
                  <a:ext uri="{C183D7F6-B498-43B3-948B-1728B52AA6E4}">
                    <adec:decorative xmlns:adec="http://schemas.microsoft.com/office/drawing/2017/decorative" val="1"/>
                  </a:ext>
                </a:extLst>
              </p:cNvPr>
              <p:cNvSpPr/>
              <p:nvPr/>
            </p:nvSpPr>
            <p:spPr>
              <a:xfrm>
                <a:off x="0" y="0"/>
                <a:ext cx="1147538" cy="1036388"/>
              </a:xfrm>
              <a:custGeom>
                <a:avLst/>
                <a:gdLst/>
                <a:ahLst/>
                <a:cxnLst/>
                <a:rect l="l" t="t" r="r" b="b"/>
                <a:pathLst>
                  <a:path w="1147538" h="1036388">
                    <a:moveTo>
                      <a:pt x="0" y="0"/>
                    </a:moveTo>
                    <a:lnTo>
                      <a:pt x="1147538" y="0"/>
                    </a:lnTo>
                    <a:lnTo>
                      <a:pt x="1147538" y="1036388"/>
                    </a:lnTo>
                    <a:lnTo>
                      <a:pt x="0" y="1036388"/>
                    </a:lnTo>
                    <a:close/>
                  </a:path>
                </a:pathLst>
              </a:custGeom>
              <a:solidFill>
                <a:srgbClr val="E8E3D3"/>
              </a:solidFill>
            </p:spPr>
            <p:txBody>
              <a:bodyPr/>
              <a:lstStyle/>
              <a:p>
                <a:endParaRPr lang="en-US"/>
              </a:p>
            </p:txBody>
          </p:sp>
          <p:sp>
            <p:nvSpPr>
              <p:cNvPr id="18" name="TextBox 18"/>
              <p:cNvSpPr txBox="1"/>
              <p:nvPr/>
            </p:nvSpPr>
            <p:spPr>
              <a:xfrm>
                <a:off x="0" y="-28575"/>
                <a:ext cx="1147538" cy="1064963"/>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4020090" y="2128313"/>
              <a:ext cx="4395502" cy="1633220"/>
            </a:xfrm>
            <a:prstGeom prst="rect">
              <a:avLst/>
            </a:prstGeom>
          </p:spPr>
          <p:txBody>
            <a:bodyPr lIns="0" tIns="0" rIns="0" bIns="0" rtlCol="0" anchor="t">
              <a:spAutoFit/>
            </a:bodyPr>
            <a:lstStyle/>
            <a:p>
              <a:pPr algn="l">
                <a:lnSpc>
                  <a:spcPts val="3359"/>
                </a:lnSpc>
              </a:pPr>
              <a:r>
                <a:rPr lang="en-US" sz="2400">
                  <a:solidFill>
                    <a:srgbClr val="000000"/>
                  </a:solidFill>
                  <a:latin typeface="Open Sans 1"/>
                  <a:ea typeface="Open Sans 1"/>
                  <a:cs typeface="Open Sans 1"/>
                  <a:sym typeface="Open Sans 1"/>
                </a:rPr>
                <a:t>Self-Discovery and Exposure to various careers in healthcare</a:t>
              </a:r>
            </a:p>
          </p:txBody>
        </p:sp>
        <p:sp>
          <p:nvSpPr>
            <p:cNvPr id="20" name="TextBox 20"/>
            <p:cNvSpPr txBox="1"/>
            <p:nvPr/>
          </p:nvSpPr>
          <p:spPr>
            <a:xfrm>
              <a:off x="4020090" y="1144819"/>
              <a:ext cx="4395502" cy="723900"/>
            </a:xfrm>
            <a:prstGeom prst="rect">
              <a:avLst/>
            </a:prstGeom>
          </p:spPr>
          <p:txBody>
            <a:bodyPr lIns="0" tIns="0" rIns="0" bIns="0" rtlCol="0" anchor="t">
              <a:spAutoFit/>
            </a:bodyPr>
            <a:lstStyle/>
            <a:p>
              <a:pPr algn="l">
                <a:lnSpc>
                  <a:spcPts val="4320"/>
                </a:lnSpc>
              </a:pPr>
              <a:r>
                <a:rPr lang="en-US" sz="3600" b="1">
                  <a:solidFill>
                    <a:srgbClr val="32006E"/>
                  </a:solidFill>
                  <a:latin typeface="Encode Sans Normal Bold"/>
                  <a:ea typeface="Encode Sans Normal Bold"/>
                  <a:cs typeface="Encode Sans Normal Bold"/>
                  <a:sym typeface="Encode Sans Normal Bold"/>
                </a:rPr>
                <a:t>Explore</a:t>
              </a:r>
            </a:p>
          </p:txBody>
        </p:sp>
      </p:grpSp>
      <p:sp>
        <p:nvSpPr>
          <p:cNvPr id="21" name="TextBox 21"/>
          <p:cNvSpPr txBox="1"/>
          <p:nvPr/>
        </p:nvSpPr>
        <p:spPr>
          <a:xfrm>
            <a:off x="10417389" y="5086350"/>
            <a:ext cx="6267004" cy="3347720"/>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Online Resources</a:t>
            </a:r>
          </a:p>
          <a:p>
            <a:pPr marL="1381761" lvl="2" indent="-460587" algn="l">
              <a:lnSpc>
                <a:spcPts val="4480"/>
              </a:lnSpc>
              <a:buFont typeface="Arial"/>
              <a:buChar char="⚬"/>
            </a:pPr>
            <a:r>
              <a:rPr lang="en-US" sz="3200">
                <a:solidFill>
                  <a:srgbClr val="32006E"/>
                </a:solidFill>
                <a:latin typeface="Open Sans 2"/>
                <a:ea typeface="Open Sans 2"/>
                <a:cs typeface="Open Sans 2"/>
                <a:sym typeface="Open Sans 2"/>
              </a:rPr>
              <a:t>ExploreHealthCareers.org</a:t>
            </a:r>
          </a:p>
          <a:p>
            <a:pPr marL="1381761" lvl="2" indent="-460587" algn="l">
              <a:lnSpc>
                <a:spcPts val="4480"/>
              </a:lnSpc>
              <a:buFont typeface="Arial"/>
              <a:buChar char="⚬"/>
            </a:pPr>
            <a:r>
              <a:rPr lang="en-US" sz="3200">
                <a:solidFill>
                  <a:srgbClr val="32006E"/>
                </a:solidFill>
                <a:latin typeface="Open Sans 2"/>
                <a:ea typeface="Open Sans 2"/>
                <a:cs typeface="Open Sans 2"/>
                <a:sym typeface="Open Sans 2"/>
              </a:rPr>
              <a:t>NW Health Career Path</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Alumni Connections</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Events</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Exploratory Courses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2006E"/>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9370787" y="0"/>
            <a:ext cx="9012758" cy="10287000"/>
            <a:chOff x="0" y="0"/>
            <a:chExt cx="2373731" cy="2709333"/>
          </a:xfrm>
        </p:grpSpPr>
        <p:sp>
          <p:nvSpPr>
            <p:cNvPr id="3" name="Freeform 3">
              <a:extLst>
                <a:ext uri="{C183D7F6-B498-43B3-948B-1728B52AA6E4}">
                  <adec:decorative xmlns:adec="http://schemas.microsoft.com/office/drawing/2017/decorative" val="1"/>
                </a:ext>
              </a:extLst>
            </p:cNvPr>
            <p:cNvSpPr/>
            <p:nvPr/>
          </p:nvSpPr>
          <p:spPr>
            <a:xfrm>
              <a:off x="0" y="0"/>
              <a:ext cx="2373730" cy="2709333"/>
            </a:xfrm>
            <a:custGeom>
              <a:avLst/>
              <a:gdLst/>
              <a:ahLst/>
              <a:cxnLst/>
              <a:rect l="l" t="t" r="r" b="b"/>
              <a:pathLst>
                <a:path w="2373730" h="2709333">
                  <a:moveTo>
                    <a:pt x="0" y="0"/>
                  </a:moveTo>
                  <a:lnTo>
                    <a:pt x="2373730" y="0"/>
                  </a:lnTo>
                  <a:lnTo>
                    <a:pt x="2373730" y="2709333"/>
                  </a:lnTo>
                  <a:lnTo>
                    <a:pt x="0" y="2709333"/>
                  </a:lnTo>
                  <a:close/>
                </a:path>
              </a:pathLst>
            </a:custGeom>
            <a:solidFill>
              <a:srgbClr val="FFFFFF"/>
            </a:solidFill>
          </p:spPr>
          <p:txBody>
            <a:bodyPr/>
            <a:lstStyle/>
            <a:p>
              <a:endParaRPr lang="en-US"/>
            </a:p>
          </p:txBody>
        </p:sp>
        <p:sp>
          <p:nvSpPr>
            <p:cNvPr id="4" name="TextBox 4"/>
            <p:cNvSpPr txBox="1"/>
            <p:nvPr/>
          </p:nvSpPr>
          <p:spPr>
            <a:xfrm>
              <a:off x="0" y="-38100"/>
              <a:ext cx="2373731"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a:extLst>
              <a:ext uri="{C183D7F6-B498-43B3-948B-1728B52AA6E4}">
                <adec:decorative xmlns:adec="http://schemas.microsoft.com/office/drawing/2017/decorative" val="1"/>
              </a:ext>
            </a:extLst>
          </p:cNvPr>
          <p:cNvGrpSpPr/>
          <p:nvPr/>
        </p:nvGrpSpPr>
        <p:grpSpPr>
          <a:xfrm>
            <a:off x="-222188" y="-186915"/>
            <a:ext cx="1632364" cy="10660829"/>
            <a:chOff x="0" y="0"/>
            <a:chExt cx="429923" cy="2807790"/>
          </a:xfrm>
        </p:grpSpPr>
        <p:sp>
          <p:nvSpPr>
            <p:cNvPr id="7" name="Freeform 7">
              <a:extLst>
                <a:ext uri="{C183D7F6-B498-43B3-948B-1728B52AA6E4}">
                  <adec:decorative xmlns:adec="http://schemas.microsoft.com/office/drawing/2017/decorative" val="1"/>
                </a:ext>
              </a:extLst>
            </p:cNvPr>
            <p:cNvSpPr/>
            <p:nvPr/>
          </p:nvSpPr>
          <p:spPr>
            <a:xfrm>
              <a:off x="0" y="0"/>
              <a:ext cx="429923" cy="2807790"/>
            </a:xfrm>
            <a:custGeom>
              <a:avLst/>
              <a:gdLst/>
              <a:ahLst/>
              <a:cxnLst/>
              <a:rect l="l" t="t" r="r" b="b"/>
              <a:pathLst>
                <a:path w="429923" h="2807790">
                  <a:moveTo>
                    <a:pt x="0" y="0"/>
                  </a:moveTo>
                  <a:lnTo>
                    <a:pt x="429923" y="0"/>
                  </a:lnTo>
                  <a:lnTo>
                    <a:pt x="429923"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8" name="TextBox 8"/>
            <p:cNvSpPr txBox="1"/>
            <p:nvPr/>
          </p:nvSpPr>
          <p:spPr>
            <a:xfrm>
              <a:off x="0" y="-38100"/>
              <a:ext cx="429923" cy="2845890"/>
            </a:xfrm>
            <a:prstGeom prst="rect">
              <a:avLst/>
            </a:prstGeom>
          </p:spPr>
          <p:txBody>
            <a:bodyPr lIns="50800" tIns="50800" rIns="50800" bIns="50800" rtlCol="0" anchor="ctr"/>
            <a:lstStyle/>
            <a:p>
              <a:pPr algn="ctr">
                <a:lnSpc>
                  <a:spcPts val="2659"/>
                </a:lnSpc>
              </a:pPr>
              <a:endParaRPr/>
            </a:p>
          </p:txBody>
        </p:sp>
      </p:grpSp>
      <p:sp>
        <p:nvSpPr>
          <p:cNvPr id="9" name="Freeform 9">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2" name="Title 21">
            <a:extLst>
              <a:ext uri="{FF2B5EF4-FFF2-40B4-BE49-F238E27FC236}">
                <a16:creationId xmlns:a16="http://schemas.microsoft.com/office/drawing/2014/main" id="{806B7404-2750-AA8D-9ED0-F9CC40CC8169}"/>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pPr>
              <a:lnSpc>
                <a:spcPts val="7440"/>
              </a:lnSpc>
            </a:pPr>
            <a:r>
              <a:rPr lang="en-US" b="1" dirty="0">
                <a:solidFill>
                  <a:srgbClr val="B7A57A"/>
                </a:solidFill>
                <a:latin typeface="Encode Sans Normal Heavy"/>
                <a:ea typeface="Encode Sans Normal Heavy"/>
                <a:cs typeface="Encode Sans Normal Heavy"/>
                <a:sym typeface="Encode Sans Normal Heavy"/>
              </a:rPr>
              <a:t>EXPLORE, PREPARE, APPLY – Prepare (Academics)</a:t>
            </a:r>
          </a:p>
        </p:txBody>
      </p:sp>
      <p:grpSp>
        <p:nvGrpSpPr>
          <p:cNvPr id="10" name="Group 10">
            <a:extLst>
              <a:ext uri="{C183D7F6-B498-43B3-948B-1728B52AA6E4}">
                <adec:decorative xmlns:adec="http://schemas.microsoft.com/office/drawing/2017/decorative" val="1"/>
              </a:ext>
            </a:extLst>
          </p:cNvPr>
          <p:cNvGrpSpPr/>
          <p:nvPr/>
        </p:nvGrpSpPr>
        <p:grpSpPr>
          <a:xfrm>
            <a:off x="2366470" y="3291258"/>
            <a:ext cx="6048023" cy="4869356"/>
            <a:chOff x="0" y="0"/>
            <a:chExt cx="8064030" cy="6492475"/>
          </a:xfrm>
        </p:grpSpPr>
        <p:sp>
          <p:nvSpPr>
            <p:cNvPr id="11" name="TextBox 11"/>
            <p:cNvSpPr txBox="1"/>
            <p:nvPr/>
          </p:nvSpPr>
          <p:spPr>
            <a:xfrm>
              <a:off x="0" y="-9525"/>
              <a:ext cx="8064030" cy="3781425"/>
            </a:xfrm>
            <a:prstGeom prst="rect">
              <a:avLst/>
            </a:prstGeom>
          </p:spPr>
          <p:txBody>
            <a:bodyPr lIns="0" tIns="0" rIns="0" bIns="0" rtlCol="0" anchor="t">
              <a:spAutoFit/>
            </a:bodyPr>
            <a:lstStyle/>
            <a:p>
              <a:pPr algn="l">
                <a:lnSpc>
                  <a:spcPts val="7440"/>
                </a:lnSpc>
              </a:pPr>
              <a:r>
                <a:rPr lang="en-US" sz="6200" b="1" dirty="0">
                  <a:solidFill>
                    <a:srgbClr val="B7A57A"/>
                  </a:solidFill>
                  <a:latin typeface="Encode Sans Normal Heavy"/>
                  <a:ea typeface="Encode Sans Normal Heavy"/>
                  <a:cs typeface="Encode Sans Normal Heavy"/>
                  <a:sym typeface="Encode Sans Normal Heavy"/>
                </a:rPr>
                <a:t>EXPLORE, PREPARE, APPLY</a:t>
              </a:r>
            </a:p>
          </p:txBody>
        </p:sp>
        <p:sp>
          <p:nvSpPr>
            <p:cNvPr id="12" name="TextBox 12"/>
            <p:cNvSpPr txBox="1"/>
            <p:nvPr/>
          </p:nvSpPr>
          <p:spPr>
            <a:xfrm>
              <a:off x="0" y="4816075"/>
              <a:ext cx="8064030" cy="1676400"/>
            </a:xfrm>
            <a:prstGeom prst="rect">
              <a:avLst/>
            </a:prstGeom>
          </p:spPr>
          <p:txBody>
            <a:bodyPr lIns="0" tIns="0" rIns="0" bIns="0" rtlCol="0" anchor="t">
              <a:spAutoFit/>
            </a:bodyPr>
            <a:lstStyle/>
            <a:p>
              <a:pPr algn="l">
                <a:lnSpc>
                  <a:spcPts val="3360"/>
                </a:lnSpc>
              </a:pPr>
              <a:r>
                <a:rPr lang="en-US" sz="2800" b="1" dirty="0">
                  <a:solidFill>
                    <a:srgbClr val="FFFFFF"/>
                  </a:solidFill>
                  <a:latin typeface="Encode Sans Normal Bold"/>
                  <a:ea typeface="Encode Sans Normal Bold"/>
                  <a:cs typeface="Encode Sans Normal Bold"/>
                  <a:sym typeface="Encode Sans Normal Bold"/>
                </a:rPr>
                <a:t>Supporting your students through each phase of their</a:t>
              </a:r>
            </a:p>
            <a:p>
              <a:pPr algn="l">
                <a:lnSpc>
                  <a:spcPts val="3360"/>
                </a:lnSpc>
              </a:pPr>
              <a:r>
                <a:rPr lang="en-US" sz="2800" b="1" dirty="0">
                  <a:solidFill>
                    <a:srgbClr val="FFFFFF"/>
                  </a:solidFill>
                  <a:latin typeface="Encode Sans Normal Bold"/>
                  <a:ea typeface="Encode Sans Normal Bold"/>
                  <a:cs typeface="Encode Sans Normal Bold"/>
                  <a:sym typeface="Encode Sans Normal Bold"/>
                </a:rPr>
                <a:t>Pre-Health Journey</a:t>
              </a:r>
            </a:p>
          </p:txBody>
        </p:sp>
      </p:grpSp>
      <p:grpSp>
        <p:nvGrpSpPr>
          <p:cNvPr id="13" name="Group 13">
            <a:extLst>
              <a:ext uri="{C183D7F6-B498-43B3-948B-1728B52AA6E4}">
                <adec:decorative xmlns:adec="http://schemas.microsoft.com/office/drawing/2017/decorative" val="1"/>
              </a:ext>
            </a:extLst>
          </p:cNvPr>
          <p:cNvGrpSpPr/>
          <p:nvPr/>
        </p:nvGrpSpPr>
        <p:grpSpPr>
          <a:xfrm>
            <a:off x="10417389" y="328033"/>
            <a:ext cx="6841911" cy="3935034"/>
            <a:chOff x="0" y="0"/>
            <a:chExt cx="9122548" cy="5246712"/>
          </a:xfrm>
        </p:grpSpPr>
        <p:grpSp>
          <p:nvGrpSpPr>
            <p:cNvPr id="14" name="Group 14"/>
            <p:cNvGrpSpPr/>
            <p:nvPr/>
          </p:nvGrpSpPr>
          <p:grpSpPr>
            <a:xfrm>
              <a:off x="0" y="0"/>
              <a:ext cx="3458041" cy="5246712"/>
              <a:chOff x="0" y="0"/>
              <a:chExt cx="834816" cy="1266624"/>
            </a:xfrm>
          </p:grpSpPr>
          <p:sp>
            <p:nvSpPr>
              <p:cNvPr id="15" name="Freeform 15"/>
              <p:cNvSpPr/>
              <p:nvPr/>
            </p:nvSpPr>
            <p:spPr>
              <a:xfrm>
                <a:off x="0" y="0"/>
                <a:ext cx="834816" cy="1266624"/>
              </a:xfrm>
              <a:custGeom>
                <a:avLst/>
                <a:gdLst/>
                <a:ahLst/>
                <a:cxnLst/>
                <a:rect l="l" t="t" r="r" b="b"/>
                <a:pathLst>
                  <a:path w="834816" h="1266624">
                    <a:moveTo>
                      <a:pt x="0" y="0"/>
                    </a:moveTo>
                    <a:lnTo>
                      <a:pt x="834816" y="0"/>
                    </a:lnTo>
                    <a:lnTo>
                      <a:pt x="834816" y="1266624"/>
                    </a:lnTo>
                    <a:lnTo>
                      <a:pt x="0" y="1266624"/>
                    </a:lnTo>
                    <a:close/>
                  </a:path>
                </a:pathLst>
              </a:custGeom>
              <a:blipFill>
                <a:blip r:embed="rId5"/>
                <a:stretch>
                  <a:fillRect l="-85468" r="-85468"/>
                </a:stretch>
              </a:blipFill>
            </p:spPr>
            <p:txBody>
              <a:bodyPr/>
              <a:lstStyle/>
              <a:p>
                <a:endParaRPr lang="en-US"/>
              </a:p>
            </p:txBody>
          </p:sp>
        </p:grpSp>
        <p:grpSp>
          <p:nvGrpSpPr>
            <p:cNvPr id="16" name="Group 16"/>
            <p:cNvGrpSpPr/>
            <p:nvPr/>
          </p:nvGrpSpPr>
          <p:grpSpPr>
            <a:xfrm>
              <a:off x="3313134" y="0"/>
              <a:ext cx="5809413" cy="5246712"/>
              <a:chOff x="0" y="0"/>
              <a:chExt cx="1147538" cy="1036388"/>
            </a:xfrm>
          </p:grpSpPr>
          <p:sp>
            <p:nvSpPr>
              <p:cNvPr id="17" name="Freeform 17">
                <a:extLst>
                  <a:ext uri="{C183D7F6-B498-43B3-948B-1728B52AA6E4}">
                    <adec:decorative xmlns:adec="http://schemas.microsoft.com/office/drawing/2017/decorative" val="1"/>
                  </a:ext>
                </a:extLst>
              </p:cNvPr>
              <p:cNvSpPr/>
              <p:nvPr/>
            </p:nvSpPr>
            <p:spPr>
              <a:xfrm>
                <a:off x="0" y="0"/>
                <a:ext cx="1147538" cy="1036388"/>
              </a:xfrm>
              <a:custGeom>
                <a:avLst/>
                <a:gdLst/>
                <a:ahLst/>
                <a:cxnLst/>
                <a:rect l="l" t="t" r="r" b="b"/>
                <a:pathLst>
                  <a:path w="1147538" h="1036388">
                    <a:moveTo>
                      <a:pt x="0" y="0"/>
                    </a:moveTo>
                    <a:lnTo>
                      <a:pt x="1147538" y="0"/>
                    </a:lnTo>
                    <a:lnTo>
                      <a:pt x="1147538" y="1036388"/>
                    </a:lnTo>
                    <a:lnTo>
                      <a:pt x="0" y="1036388"/>
                    </a:lnTo>
                    <a:close/>
                  </a:path>
                </a:pathLst>
              </a:custGeom>
              <a:solidFill>
                <a:srgbClr val="E8E3D3"/>
              </a:solidFill>
            </p:spPr>
            <p:txBody>
              <a:bodyPr/>
              <a:lstStyle/>
              <a:p>
                <a:endParaRPr lang="en-US"/>
              </a:p>
            </p:txBody>
          </p:sp>
          <p:sp>
            <p:nvSpPr>
              <p:cNvPr id="18" name="TextBox 18"/>
              <p:cNvSpPr txBox="1"/>
              <p:nvPr/>
            </p:nvSpPr>
            <p:spPr>
              <a:xfrm>
                <a:off x="0" y="-28575"/>
                <a:ext cx="1147538" cy="1064963"/>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4020090" y="2128313"/>
              <a:ext cx="4395502" cy="1633220"/>
            </a:xfrm>
            <a:prstGeom prst="rect">
              <a:avLst/>
            </a:prstGeom>
          </p:spPr>
          <p:txBody>
            <a:bodyPr lIns="0" tIns="0" rIns="0" bIns="0" rtlCol="0" anchor="t">
              <a:spAutoFit/>
            </a:bodyPr>
            <a:lstStyle/>
            <a:p>
              <a:pPr algn="l">
                <a:lnSpc>
                  <a:spcPts val="3359"/>
                </a:lnSpc>
              </a:pPr>
              <a:r>
                <a:rPr lang="en-US" sz="2400" b="1">
                  <a:solidFill>
                    <a:srgbClr val="000000"/>
                  </a:solidFill>
                  <a:latin typeface="Open Sans 1 Bold"/>
                  <a:ea typeface="Open Sans 1 Bold"/>
                  <a:cs typeface="Open Sans 1 Bold"/>
                  <a:sym typeface="Open Sans 1 Bold"/>
                </a:rPr>
                <a:t>Academics</a:t>
              </a:r>
            </a:p>
            <a:p>
              <a:pPr algn="l">
                <a:lnSpc>
                  <a:spcPts val="3359"/>
                </a:lnSpc>
              </a:pPr>
              <a:r>
                <a:rPr lang="en-US" sz="2400">
                  <a:solidFill>
                    <a:srgbClr val="000000"/>
                  </a:solidFill>
                  <a:latin typeface="Open Sans 1"/>
                  <a:ea typeface="Open Sans 1"/>
                  <a:cs typeface="Open Sans 1"/>
                  <a:sym typeface="Open Sans 1"/>
                </a:rPr>
                <a:t>Relationships</a:t>
              </a:r>
            </a:p>
            <a:p>
              <a:pPr algn="l">
                <a:lnSpc>
                  <a:spcPts val="3359"/>
                </a:lnSpc>
              </a:pPr>
              <a:r>
                <a:rPr lang="en-US" sz="2400">
                  <a:solidFill>
                    <a:srgbClr val="000000"/>
                  </a:solidFill>
                  <a:latin typeface="Open Sans 1"/>
                  <a:ea typeface="Open Sans 1"/>
                  <a:cs typeface="Open Sans 1"/>
                  <a:sym typeface="Open Sans 1"/>
                </a:rPr>
                <a:t>Experiences</a:t>
              </a:r>
            </a:p>
          </p:txBody>
        </p:sp>
        <p:sp>
          <p:nvSpPr>
            <p:cNvPr id="20" name="TextBox 20"/>
            <p:cNvSpPr txBox="1"/>
            <p:nvPr/>
          </p:nvSpPr>
          <p:spPr>
            <a:xfrm>
              <a:off x="4020090" y="1144819"/>
              <a:ext cx="4395502" cy="723900"/>
            </a:xfrm>
            <a:prstGeom prst="rect">
              <a:avLst/>
            </a:prstGeom>
          </p:spPr>
          <p:txBody>
            <a:bodyPr lIns="0" tIns="0" rIns="0" bIns="0" rtlCol="0" anchor="t">
              <a:spAutoFit/>
            </a:bodyPr>
            <a:lstStyle/>
            <a:p>
              <a:pPr algn="l">
                <a:lnSpc>
                  <a:spcPts val="4320"/>
                </a:lnSpc>
              </a:pPr>
              <a:r>
                <a:rPr lang="en-US" sz="3600" b="1" dirty="0">
                  <a:solidFill>
                    <a:srgbClr val="32006E"/>
                  </a:solidFill>
                  <a:latin typeface="Encode Sans Normal Bold"/>
                  <a:ea typeface="Encode Sans Normal Bold"/>
                  <a:cs typeface="Encode Sans Normal Bold"/>
                  <a:sym typeface="Encode Sans Normal Bold"/>
                </a:rPr>
                <a:t>Prepare</a:t>
              </a:r>
            </a:p>
          </p:txBody>
        </p:sp>
      </p:grpSp>
      <p:sp>
        <p:nvSpPr>
          <p:cNvPr id="21" name="TextBox 21"/>
          <p:cNvSpPr txBox="1"/>
          <p:nvPr/>
        </p:nvSpPr>
        <p:spPr>
          <a:xfrm>
            <a:off x="10417389" y="5086350"/>
            <a:ext cx="4630638" cy="1661795"/>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Exploratory Courses</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Prerequisite Courses</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Entrance Exams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2006E"/>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9370787" y="0"/>
            <a:ext cx="9012758" cy="10287000"/>
            <a:chOff x="0" y="0"/>
            <a:chExt cx="2373731" cy="2709333"/>
          </a:xfrm>
        </p:grpSpPr>
        <p:sp>
          <p:nvSpPr>
            <p:cNvPr id="3" name="Freeform 3">
              <a:extLst>
                <a:ext uri="{C183D7F6-B498-43B3-948B-1728B52AA6E4}">
                  <adec:decorative xmlns:adec="http://schemas.microsoft.com/office/drawing/2017/decorative" val="1"/>
                </a:ext>
              </a:extLst>
            </p:cNvPr>
            <p:cNvSpPr/>
            <p:nvPr/>
          </p:nvSpPr>
          <p:spPr>
            <a:xfrm>
              <a:off x="0" y="0"/>
              <a:ext cx="2373730" cy="2709333"/>
            </a:xfrm>
            <a:custGeom>
              <a:avLst/>
              <a:gdLst/>
              <a:ahLst/>
              <a:cxnLst/>
              <a:rect l="l" t="t" r="r" b="b"/>
              <a:pathLst>
                <a:path w="2373730" h="2709333">
                  <a:moveTo>
                    <a:pt x="0" y="0"/>
                  </a:moveTo>
                  <a:lnTo>
                    <a:pt x="2373730" y="0"/>
                  </a:lnTo>
                  <a:lnTo>
                    <a:pt x="2373730" y="2709333"/>
                  </a:lnTo>
                  <a:lnTo>
                    <a:pt x="0" y="2709333"/>
                  </a:lnTo>
                  <a:close/>
                </a:path>
              </a:pathLst>
            </a:custGeom>
            <a:solidFill>
              <a:srgbClr val="FFFFFF"/>
            </a:solidFill>
          </p:spPr>
          <p:txBody>
            <a:bodyPr/>
            <a:lstStyle/>
            <a:p>
              <a:endParaRPr lang="en-US"/>
            </a:p>
          </p:txBody>
        </p:sp>
        <p:sp>
          <p:nvSpPr>
            <p:cNvPr id="4" name="TextBox 4"/>
            <p:cNvSpPr txBox="1"/>
            <p:nvPr/>
          </p:nvSpPr>
          <p:spPr>
            <a:xfrm>
              <a:off x="0" y="-38100"/>
              <a:ext cx="2373731"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a:extLst>
              <a:ext uri="{C183D7F6-B498-43B3-948B-1728B52AA6E4}">
                <adec:decorative xmlns:adec="http://schemas.microsoft.com/office/drawing/2017/decorative" val="1"/>
              </a:ext>
            </a:extLst>
          </p:cNvPr>
          <p:cNvGrpSpPr/>
          <p:nvPr/>
        </p:nvGrpSpPr>
        <p:grpSpPr>
          <a:xfrm>
            <a:off x="-222188" y="-186915"/>
            <a:ext cx="1632364" cy="10660829"/>
            <a:chOff x="0" y="0"/>
            <a:chExt cx="429923" cy="2807790"/>
          </a:xfrm>
        </p:grpSpPr>
        <p:sp>
          <p:nvSpPr>
            <p:cNvPr id="7" name="Freeform 7">
              <a:extLst>
                <a:ext uri="{C183D7F6-B498-43B3-948B-1728B52AA6E4}">
                  <adec:decorative xmlns:adec="http://schemas.microsoft.com/office/drawing/2017/decorative" val="1"/>
                </a:ext>
              </a:extLst>
            </p:cNvPr>
            <p:cNvSpPr/>
            <p:nvPr/>
          </p:nvSpPr>
          <p:spPr>
            <a:xfrm>
              <a:off x="0" y="0"/>
              <a:ext cx="429923" cy="2807790"/>
            </a:xfrm>
            <a:custGeom>
              <a:avLst/>
              <a:gdLst/>
              <a:ahLst/>
              <a:cxnLst/>
              <a:rect l="l" t="t" r="r" b="b"/>
              <a:pathLst>
                <a:path w="429923" h="2807790">
                  <a:moveTo>
                    <a:pt x="0" y="0"/>
                  </a:moveTo>
                  <a:lnTo>
                    <a:pt x="429923" y="0"/>
                  </a:lnTo>
                  <a:lnTo>
                    <a:pt x="429923"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8" name="TextBox 8"/>
            <p:cNvSpPr txBox="1"/>
            <p:nvPr/>
          </p:nvSpPr>
          <p:spPr>
            <a:xfrm>
              <a:off x="0" y="-38100"/>
              <a:ext cx="429923" cy="2845890"/>
            </a:xfrm>
            <a:prstGeom prst="rect">
              <a:avLst/>
            </a:prstGeom>
          </p:spPr>
          <p:txBody>
            <a:bodyPr lIns="50800" tIns="50800" rIns="50800" bIns="50800" rtlCol="0" anchor="ctr"/>
            <a:lstStyle/>
            <a:p>
              <a:pPr algn="ctr">
                <a:lnSpc>
                  <a:spcPts val="2659"/>
                </a:lnSpc>
              </a:pPr>
              <a:endParaRPr/>
            </a:p>
          </p:txBody>
        </p:sp>
      </p:grpSp>
      <p:sp>
        <p:nvSpPr>
          <p:cNvPr id="9" name="Freeform 9">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2" name="Title 21">
            <a:extLst>
              <a:ext uri="{FF2B5EF4-FFF2-40B4-BE49-F238E27FC236}">
                <a16:creationId xmlns:a16="http://schemas.microsoft.com/office/drawing/2014/main" id="{222D7EDC-14B8-1ABA-2011-AC56FBFF829B}"/>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pPr>
              <a:lnSpc>
                <a:spcPts val="7440"/>
              </a:lnSpc>
            </a:pPr>
            <a:r>
              <a:rPr lang="en-US" b="1" dirty="0">
                <a:solidFill>
                  <a:srgbClr val="B7A57A"/>
                </a:solidFill>
                <a:latin typeface="Encode Sans Normal Heavy"/>
                <a:ea typeface="Encode Sans Normal Heavy"/>
                <a:cs typeface="Encode Sans Normal Heavy"/>
                <a:sym typeface="Encode Sans Normal Heavy"/>
              </a:rPr>
              <a:t>EXPLORE, PREPARE, APPLY – Prepare (Relationships)</a:t>
            </a:r>
          </a:p>
        </p:txBody>
      </p:sp>
      <p:grpSp>
        <p:nvGrpSpPr>
          <p:cNvPr id="10" name="Group 10">
            <a:extLst>
              <a:ext uri="{C183D7F6-B498-43B3-948B-1728B52AA6E4}">
                <adec:decorative xmlns:adec="http://schemas.microsoft.com/office/drawing/2017/decorative" val="1"/>
              </a:ext>
            </a:extLst>
          </p:cNvPr>
          <p:cNvGrpSpPr/>
          <p:nvPr/>
        </p:nvGrpSpPr>
        <p:grpSpPr>
          <a:xfrm>
            <a:off x="2366470" y="3291258"/>
            <a:ext cx="6048023" cy="4869356"/>
            <a:chOff x="0" y="0"/>
            <a:chExt cx="8064030" cy="6492475"/>
          </a:xfrm>
        </p:grpSpPr>
        <p:sp>
          <p:nvSpPr>
            <p:cNvPr id="11" name="TextBox 11"/>
            <p:cNvSpPr txBox="1"/>
            <p:nvPr/>
          </p:nvSpPr>
          <p:spPr>
            <a:xfrm>
              <a:off x="0" y="-9525"/>
              <a:ext cx="8064030" cy="3781425"/>
            </a:xfrm>
            <a:prstGeom prst="rect">
              <a:avLst/>
            </a:prstGeom>
          </p:spPr>
          <p:txBody>
            <a:bodyPr lIns="0" tIns="0" rIns="0" bIns="0" rtlCol="0" anchor="t">
              <a:spAutoFit/>
            </a:bodyPr>
            <a:lstStyle/>
            <a:p>
              <a:pPr algn="l">
                <a:lnSpc>
                  <a:spcPts val="7440"/>
                </a:lnSpc>
              </a:pPr>
              <a:r>
                <a:rPr lang="en-US" sz="6200" b="1">
                  <a:solidFill>
                    <a:srgbClr val="B7A57A"/>
                  </a:solidFill>
                  <a:latin typeface="Encode Sans Normal Heavy"/>
                  <a:ea typeface="Encode Sans Normal Heavy"/>
                  <a:cs typeface="Encode Sans Normal Heavy"/>
                  <a:sym typeface="Encode Sans Normal Heavy"/>
                </a:rPr>
                <a:t>EXPLORE, PREPARE, APPLY</a:t>
              </a:r>
            </a:p>
          </p:txBody>
        </p:sp>
        <p:sp>
          <p:nvSpPr>
            <p:cNvPr id="12" name="TextBox 12"/>
            <p:cNvSpPr txBox="1"/>
            <p:nvPr/>
          </p:nvSpPr>
          <p:spPr>
            <a:xfrm>
              <a:off x="0" y="4816075"/>
              <a:ext cx="8064030" cy="1676400"/>
            </a:xfrm>
            <a:prstGeom prst="rect">
              <a:avLst/>
            </a:prstGeom>
          </p:spPr>
          <p:txBody>
            <a:bodyPr lIns="0" tIns="0" rIns="0" bIns="0" rtlCol="0" anchor="t">
              <a:spAutoFit/>
            </a:bodyPr>
            <a:lstStyle/>
            <a:p>
              <a:pPr algn="l">
                <a:lnSpc>
                  <a:spcPts val="3360"/>
                </a:lnSpc>
              </a:pPr>
              <a:r>
                <a:rPr lang="en-US" sz="2800" b="1">
                  <a:solidFill>
                    <a:srgbClr val="FFFFFF"/>
                  </a:solidFill>
                  <a:latin typeface="Encode Sans Normal Bold"/>
                  <a:ea typeface="Encode Sans Normal Bold"/>
                  <a:cs typeface="Encode Sans Normal Bold"/>
                  <a:sym typeface="Encode Sans Normal Bold"/>
                </a:rPr>
                <a:t>Supporting your students through each phase of their</a:t>
              </a:r>
            </a:p>
            <a:p>
              <a:pPr algn="l">
                <a:lnSpc>
                  <a:spcPts val="3360"/>
                </a:lnSpc>
              </a:pPr>
              <a:r>
                <a:rPr lang="en-US" sz="2800" b="1">
                  <a:solidFill>
                    <a:srgbClr val="FFFFFF"/>
                  </a:solidFill>
                  <a:latin typeface="Encode Sans Normal Bold"/>
                  <a:ea typeface="Encode Sans Normal Bold"/>
                  <a:cs typeface="Encode Sans Normal Bold"/>
                  <a:sym typeface="Encode Sans Normal Bold"/>
                </a:rPr>
                <a:t>Pre-Health Journey</a:t>
              </a:r>
            </a:p>
          </p:txBody>
        </p:sp>
      </p:grpSp>
      <p:grpSp>
        <p:nvGrpSpPr>
          <p:cNvPr id="13" name="Group 13">
            <a:extLst>
              <a:ext uri="{C183D7F6-B498-43B3-948B-1728B52AA6E4}">
                <adec:decorative xmlns:adec="http://schemas.microsoft.com/office/drawing/2017/decorative" val="1"/>
              </a:ext>
            </a:extLst>
          </p:cNvPr>
          <p:cNvGrpSpPr/>
          <p:nvPr/>
        </p:nvGrpSpPr>
        <p:grpSpPr>
          <a:xfrm>
            <a:off x="10417389" y="328033"/>
            <a:ext cx="6841911" cy="3935034"/>
            <a:chOff x="0" y="0"/>
            <a:chExt cx="9122548" cy="5246712"/>
          </a:xfrm>
        </p:grpSpPr>
        <p:grpSp>
          <p:nvGrpSpPr>
            <p:cNvPr id="14" name="Group 14"/>
            <p:cNvGrpSpPr/>
            <p:nvPr/>
          </p:nvGrpSpPr>
          <p:grpSpPr>
            <a:xfrm>
              <a:off x="0" y="0"/>
              <a:ext cx="3458041" cy="5246712"/>
              <a:chOff x="0" y="0"/>
              <a:chExt cx="834816" cy="1266624"/>
            </a:xfrm>
          </p:grpSpPr>
          <p:sp>
            <p:nvSpPr>
              <p:cNvPr id="15" name="Freeform 15"/>
              <p:cNvSpPr/>
              <p:nvPr/>
            </p:nvSpPr>
            <p:spPr>
              <a:xfrm>
                <a:off x="0" y="0"/>
                <a:ext cx="834816" cy="1266624"/>
              </a:xfrm>
              <a:custGeom>
                <a:avLst/>
                <a:gdLst/>
                <a:ahLst/>
                <a:cxnLst/>
                <a:rect l="l" t="t" r="r" b="b"/>
                <a:pathLst>
                  <a:path w="834816" h="1266624">
                    <a:moveTo>
                      <a:pt x="0" y="0"/>
                    </a:moveTo>
                    <a:lnTo>
                      <a:pt x="834816" y="0"/>
                    </a:lnTo>
                    <a:lnTo>
                      <a:pt x="834816" y="1266624"/>
                    </a:lnTo>
                    <a:lnTo>
                      <a:pt x="0" y="1266624"/>
                    </a:lnTo>
                    <a:close/>
                  </a:path>
                </a:pathLst>
              </a:custGeom>
              <a:blipFill>
                <a:blip r:embed="rId5"/>
                <a:stretch>
                  <a:fillRect l="-88245" r="-88245"/>
                </a:stretch>
              </a:blipFill>
            </p:spPr>
            <p:txBody>
              <a:bodyPr/>
              <a:lstStyle/>
              <a:p>
                <a:endParaRPr lang="en-US"/>
              </a:p>
            </p:txBody>
          </p:sp>
        </p:grpSp>
        <p:grpSp>
          <p:nvGrpSpPr>
            <p:cNvPr id="16" name="Group 16"/>
            <p:cNvGrpSpPr/>
            <p:nvPr/>
          </p:nvGrpSpPr>
          <p:grpSpPr>
            <a:xfrm>
              <a:off x="3313134" y="0"/>
              <a:ext cx="5809413" cy="5246712"/>
              <a:chOff x="0" y="0"/>
              <a:chExt cx="1147538" cy="1036388"/>
            </a:xfrm>
          </p:grpSpPr>
          <p:sp>
            <p:nvSpPr>
              <p:cNvPr id="17" name="Freeform 17">
                <a:extLst>
                  <a:ext uri="{C183D7F6-B498-43B3-948B-1728B52AA6E4}">
                    <adec:decorative xmlns:adec="http://schemas.microsoft.com/office/drawing/2017/decorative" val="1"/>
                  </a:ext>
                </a:extLst>
              </p:cNvPr>
              <p:cNvSpPr/>
              <p:nvPr/>
            </p:nvSpPr>
            <p:spPr>
              <a:xfrm>
                <a:off x="0" y="0"/>
                <a:ext cx="1147538" cy="1036388"/>
              </a:xfrm>
              <a:custGeom>
                <a:avLst/>
                <a:gdLst/>
                <a:ahLst/>
                <a:cxnLst/>
                <a:rect l="l" t="t" r="r" b="b"/>
                <a:pathLst>
                  <a:path w="1147538" h="1036388">
                    <a:moveTo>
                      <a:pt x="0" y="0"/>
                    </a:moveTo>
                    <a:lnTo>
                      <a:pt x="1147538" y="0"/>
                    </a:lnTo>
                    <a:lnTo>
                      <a:pt x="1147538" y="1036388"/>
                    </a:lnTo>
                    <a:lnTo>
                      <a:pt x="0" y="1036388"/>
                    </a:lnTo>
                    <a:close/>
                  </a:path>
                </a:pathLst>
              </a:custGeom>
              <a:solidFill>
                <a:srgbClr val="E8E3D3"/>
              </a:solidFill>
            </p:spPr>
            <p:txBody>
              <a:bodyPr/>
              <a:lstStyle/>
              <a:p>
                <a:endParaRPr lang="en-US"/>
              </a:p>
            </p:txBody>
          </p:sp>
          <p:sp>
            <p:nvSpPr>
              <p:cNvPr id="18" name="TextBox 18"/>
              <p:cNvSpPr txBox="1"/>
              <p:nvPr/>
            </p:nvSpPr>
            <p:spPr>
              <a:xfrm>
                <a:off x="0" y="-28575"/>
                <a:ext cx="1147538" cy="1064963"/>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4020090" y="2128313"/>
              <a:ext cx="4395502" cy="1633220"/>
            </a:xfrm>
            <a:prstGeom prst="rect">
              <a:avLst/>
            </a:prstGeom>
          </p:spPr>
          <p:txBody>
            <a:bodyPr lIns="0" tIns="0" rIns="0" bIns="0" rtlCol="0" anchor="t">
              <a:spAutoFit/>
            </a:bodyPr>
            <a:lstStyle/>
            <a:p>
              <a:pPr algn="l">
                <a:lnSpc>
                  <a:spcPts val="3359"/>
                </a:lnSpc>
              </a:pPr>
              <a:r>
                <a:rPr lang="en-US" sz="2400">
                  <a:solidFill>
                    <a:srgbClr val="000000"/>
                  </a:solidFill>
                  <a:latin typeface="Open Sans 1"/>
                  <a:ea typeface="Open Sans 1"/>
                  <a:cs typeface="Open Sans 1"/>
                  <a:sym typeface="Open Sans 1"/>
                </a:rPr>
                <a:t>Academics</a:t>
              </a:r>
            </a:p>
            <a:p>
              <a:pPr algn="l">
                <a:lnSpc>
                  <a:spcPts val="3359"/>
                </a:lnSpc>
              </a:pPr>
              <a:r>
                <a:rPr lang="en-US" sz="2400" b="1">
                  <a:solidFill>
                    <a:srgbClr val="000000"/>
                  </a:solidFill>
                  <a:latin typeface="Open Sans 1 Bold"/>
                  <a:ea typeface="Open Sans 1 Bold"/>
                  <a:cs typeface="Open Sans 1 Bold"/>
                  <a:sym typeface="Open Sans 1 Bold"/>
                </a:rPr>
                <a:t>Relationships</a:t>
              </a:r>
            </a:p>
            <a:p>
              <a:pPr algn="l">
                <a:lnSpc>
                  <a:spcPts val="3359"/>
                </a:lnSpc>
              </a:pPr>
              <a:r>
                <a:rPr lang="en-US" sz="2400">
                  <a:solidFill>
                    <a:srgbClr val="000000"/>
                  </a:solidFill>
                  <a:latin typeface="Open Sans 1"/>
                  <a:ea typeface="Open Sans 1"/>
                  <a:cs typeface="Open Sans 1"/>
                  <a:sym typeface="Open Sans 1"/>
                </a:rPr>
                <a:t>Experiences</a:t>
              </a:r>
            </a:p>
          </p:txBody>
        </p:sp>
        <p:sp>
          <p:nvSpPr>
            <p:cNvPr id="20" name="TextBox 20"/>
            <p:cNvSpPr txBox="1"/>
            <p:nvPr/>
          </p:nvSpPr>
          <p:spPr>
            <a:xfrm>
              <a:off x="4020090" y="1144819"/>
              <a:ext cx="4395502" cy="723900"/>
            </a:xfrm>
            <a:prstGeom prst="rect">
              <a:avLst/>
            </a:prstGeom>
          </p:spPr>
          <p:txBody>
            <a:bodyPr lIns="0" tIns="0" rIns="0" bIns="0" rtlCol="0" anchor="t">
              <a:spAutoFit/>
            </a:bodyPr>
            <a:lstStyle/>
            <a:p>
              <a:pPr algn="l">
                <a:lnSpc>
                  <a:spcPts val="4320"/>
                </a:lnSpc>
              </a:pPr>
              <a:r>
                <a:rPr lang="en-US" sz="3600" b="1">
                  <a:solidFill>
                    <a:srgbClr val="32006E"/>
                  </a:solidFill>
                  <a:latin typeface="Encode Sans Normal Bold"/>
                  <a:ea typeface="Encode Sans Normal Bold"/>
                  <a:cs typeface="Encode Sans Normal Bold"/>
                  <a:sym typeface="Encode Sans Normal Bold"/>
                </a:rPr>
                <a:t>Prepare</a:t>
              </a:r>
            </a:p>
          </p:txBody>
        </p:sp>
      </p:grpSp>
      <p:sp>
        <p:nvSpPr>
          <p:cNvPr id="21" name="TextBox 21"/>
          <p:cNvSpPr txBox="1"/>
          <p:nvPr/>
        </p:nvSpPr>
        <p:spPr>
          <a:xfrm>
            <a:off x="10417389" y="5086350"/>
            <a:ext cx="4575274" cy="2785745"/>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Professors</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Health Professionals</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Supervisors</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Mentors</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Peers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2006E"/>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9370787" y="0"/>
            <a:ext cx="9012758" cy="10287000"/>
            <a:chOff x="0" y="0"/>
            <a:chExt cx="2373731" cy="2709333"/>
          </a:xfrm>
        </p:grpSpPr>
        <p:sp>
          <p:nvSpPr>
            <p:cNvPr id="3" name="Freeform 3">
              <a:extLst>
                <a:ext uri="{C183D7F6-B498-43B3-948B-1728B52AA6E4}">
                  <adec:decorative xmlns:adec="http://schemas.microsoft.com/office/drawing/2017/decorative" val="1"/>
                </a:ext>
              </a:extLst>
            </p:cNvPr>
            <p:cNvSpPr/>
            <p:nvPr/>
          </p:nvSpPr>
          <p:spPr>
            <a:xfrm>
              <a:off x="0" y="0"/>
              <a:ext cx="2373730" cy="2709333"/>
            </a:xfrm>
            <a:custGeom>
              <a:avLst/>
              <a:gdLst/>
              <a:ahLst/>
              <a:cxnLst/>
              <a:rect l="l" t="t" r="r" b="b"/>
              <a:pathLst>
                <a:path w="2373730" h="2709333">
                  <a:moveTo>
                    <a:pt x="0" y="0"/>
                  </a:moveTo>
                  <a:lnTo>
                    <a:pt x="2373730" y="0"/>
                  </a:lnTo>
                  <a:lnTo>
                    <a:pt x="2373730" y="2709333"/>
                  </a:lnTo>
                  <a:lnTo>
                    <a:pt x="0" y="2709333"/>
                  </a:lnTo>
                  <a:close/>
                </a:path>
              </a:pathLst>
            </a:custGeom>
            <a:solidFill>
              <a:srgbClr val="FFFFFF"/>
            </a:solidFill>
          </p:spPr>
          <p:txBody>
            <a:bodyPr/>
            <a:lstStyle/>
            <a:p>
              <a:endParaRPr lang="en-US"/>
            </a:p>
          </p:txBody>
        </p:sp>
        <p:sp>
          <p:nvSpPr>
            <p:cNvPr id="4" name="TextBox 4"/>
            <p:cNvSpPr txBox="1"/>
            <p:nvPr/>
          </p:nvSpPr>
          <p:spPr>
            <a:xfrm>
              <a:off x="0" y="-38100"/>
              <a:ext cx="2373731"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a:extLst>
              <a:ext uri="{C183D7F6-B498-43B3-948B-1728B52AA6E4}">
                <adec:decorative xmlns:adec="http://schemas.microsoft.com/office/drawing/2017/decorative" val="1"/>
              </a:ext>
            </a:extLst>
          </p:cNvPr>
          <p:cNvGrpSpPr/>
          <p:nvPr/>
        </p:nvGrpSpPr>
        <p:grpSpPr>
          <a:xfrm>
            <a:off x="-222188" y="-186915"/>
            <a:ext cx="1632364" cy="10660829"/>
            <a:chOff x="0" y="0"/>
            <a:chExt cx="429923" cy="2807790"/>
          </a:xfrm>
        </p:grpSpPr>
        <p:sp>
          <p:nvSpPr>
            <p:cNvPr id="7" name="Freeform 7">
              <a:extLst>
                <a:ext uri="{C183D7F6-B498-43B3-948B-1728B52AA6E4}">
                  <adec:decorative xmlns:adec="http://schemas.microsoft.com/office/drawing/2017/decorative" val="1"/>
                </a:ext>
              </a:extLst>
            </p:cNvPr>
            <p:cNvSpPr/>
            <p:nvPr/>
          </p:nvSpPr>
          <p:spPr>
            <a:xfrm>
              <a:off x="0" y="0"/>
              <a:ext cx="429923" cy="2807790"/>
            </a:xfrm>
            <a:custGeom>
              <a:avLst/>
              <a:gdLst/>
              <a:ahLst/>
              <a:cxnLst/>
              <a:rect l="l" t="t" r="r" b="b"/>
              <a:pathLst>
                <a:path w="429923" h="2807790">
                  <a:moveTo>
                    <a:pt x="0" y="0"/>
                  </a:moveTo>
                  <a:lnTo>
                    <a:pt x="429923" y="0"/>
                  </a:lnTo>
                  <a:lnTo>
                    <a:pt x="429923"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8" name="TextBox 8"/>
            <p:cNvSpPr txBox="1"/>
            <p:nvPr/>
          </p:nvSpPr>
          <p:spPr>
            <a:xfrm>
              <a:off x="0" y="-38100"/>
              <a:ext cx="429923" cy="2845890"/>
            </a:xfrm>
            <a:prstGeom prst="rect">
              <a:avLst/>
            </a:prstGeom>
          </p:spPr>
          <p:txBody>
            <a:bodyPr lIns="50800" tIns="50800" rIns="50800" bIns="50800" rtlCol="0" anchor="ctr"/>
            <a:lstStyle/>
            <a:p>
              <a:pPr algn="ctr">
                <a:lnSpc>
                  <a:spcPts val="2659"/>
                </a:lnSpc>
              </a:pPr>
              <a:endParaRPr/>
            </a:p>
          </p:txBody>
        </p:sp>
      </p:grpSp>
      <p:sp>
        <p:nvSpPr>
          <p:cNvPr id="9" name="Freeform 9">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0" name="Group 10">
            <a:extLst>
              <a:ext uri="{C183D7F6-B498-43B3-948B-1728B52AA6E4}">
                <adec:decorative xmlns:adec="http://schemas.microsoft.com/office/drawing/2017/decorative" val="1"/>
              </a:ext>
            </a:extLst>
          </p:cNvPr>
          <p:cNvGrpSpPr/>
          <p:nvPr/>
        </p:nvGrpSpPr>
        <p:grpSpPr>
          <a:xfrm>
            <a:off x="2366470" y="3291258"/>
            <a:ext cx="6048023" cy="4869356"/>
            <a:chOff x="0" y="0"/>
            <a:chExt cx="8064030" cy="6492475"/>
          </a:xfrm>
        </p:grpSpPr>
        <p:sp>
          <p:nvSpPr>
            <p:cNvPr id="11" name="TextBox 11"/>
            <p:cNvSpPr txBox="1"/>
            <p:nvPr/>
          </p:nvSpPr>
          <p:spPr>
            <a:xfrm>
              <a:off x="0" y="-9525"/>
              <a:ext cx="8064030" cy="3781425"/>
            </a:xfrm>
            <a:prstGeom prst="rect">
              <a:avLst/>
            </a:prstGeom>
          </p:spPr>
          <p:txBody>
            <a:bodyPr lIns="0" tIns="0" rIns="0" bIns="0" rtlCol="0" anchor="t">
              <a:spAutoFit/>
            </a:bodyPr>
            <a:lstStyle/>
            <a:p>
              <a:pPr algn="l">
                <a:lnSpc>
                  <a:spcPts val="7440"/>
                </a:lnSpc>
              </a:pPr>
              <a:r>
                <a:rPr lang="en-US" sz="6200" b="1">
                  <a:solidFill>
                    <a:srgbClr val="B7A57A"/>
                  </a:solidFill>
                  <a:latin typeface="Encode Sans Normal Heavy"/>
                  <a:ea typeface="Encode Sans Normal Heavy"/>
                  <a:cs typeface="Encode Sans Normal Heavy"/>
                  <a:sym typeface="Encode Sans Normal Heavy"/>
                </a:rPr>
                <a:t>EXPLORE, PREPARE, APPLY</a:t>
              </a:r>
            </a:p>
          </p:txBody>
        </p:sp>
        <p:sp>
          <p:nvSpPr>
            <p:cNvPr id="12" name="TextBox 12"/>
            <p:cNvSpPr txBox="1"/>
            <p:nvPr/>
          </p:nvSpPr>
          <p:spPr>
            <a:xfrm>
              <a:off x="0" y="4816075"/>
              <a:ext cx="8064030" cy="1676400"/>
            </a:xfrm>
            <a:prstGeom prst="rect">
              <a:avLst/>
            </a:prstGeom>
          </p:spPr>
          <p:txBody>
            <a:bodyPr lIns="0" tIns="0" rIns="0" bIns="0" rtlCol="0" anchor="t">
              <a:spAutoFit/>
            </a:bodyPr>
            <a:lstStyle/>
            <a:p>
              <a:pPr algn="l">
                <a:lnSpc>
                  <a:spcPts val="3360"/>
                </a:lnSpc>
              </a:pPr>
              <a:r>
                <a:rPr lang="en-US" sz="2800" b="1">
                  <a:solidFill>
                    <a:srgbClr val="FFFFFF"/>
                  </a:solidFill>
                  <a:latin typeface="Encode Sans Normal Bold"/>
                  <a:ea typeface="Encode Sans Normal Bold"/>
                  <a:cs typeface="Encode Sans Normal Bold"/>
                  <a:sym typeface="Encode Sans Normal Bold"/>
                </a:rPr>
                <a:t>Supporting your students through each phase of their</a:t>
              </a:r>
            </a:p>
            <a:p>
              <a:pPr algn="l">
                <a:lnSpc>
                  <a:spcPts val="3360"/>
                </a:lnSpc>
              </a:pPr>
              <a:r>
                <a:rPr lang="en-US" sz="2800" b="1">
                  <a:solidFill>
                    <a:srgbClr val="FFFFFF"/>
                  </a:solidFill>
                  <a:latin typeface="Encode Sans Normal Bold"/>
                  <a:ea typeface="Encode Sans Normal Bold"/>
                  <a:cs typeface="Encode Sans Normal Bold"/>
                  <a:sym typeface="Encode Sans Normal Bold"/>
                </a:rPr>
                <a:t>Pre-Health Journey</a:t>
              </a:r>
            </a:p>
          </p:txBody>
        </p:sp>
      </p:grpSp>
      <p:grpSp>
        <p:nvGrpSpPr>
          <p:cNvPr id="13" name="Group 13">
            <a:extLst>
              <a:ext uri="{C183D7F6-B498-43B3-948B-1728B52AA6E4}">
                <adec:decorative xmlns:adec="http://schemas.microsoft.com/office/drawing/2017/decorative" val="1"/>
              </a:ext>
            </a:extLst>
          </p:cNvPr>
          <p:cNvGrpSpPr/>
          <p:nvPr/>
        </p:nvGrpSpPr>
        <p:grpSpPr>
          <a:xfrm>
            <a:off x="10417389" y="328033"/>
            <a:ext cx="6841911" cy="3935034"/>
            <a:chOff x="0" y="0"/>
            <a:chExt cx="9122548" cy="5246712"/>
          </a:xfrm>
        </p:grpSpPr>
        <p:grpSp>
          <p:nvGrpSpPr>
            <p:cNvPr id="14" name="Group 14"/>
            <p:cNvGrpSpPr/>
            <p:nvPr/>
          </p:nvGrpSpPr>
          <p:grpSpPr>
            <a:xfrm>
              <a:off x="0" y="0"/>
              <a:ext cx="3458041" cy="5246712"/>
              <a:chOff x="0" y="0"/>
              <a:chExt cx="834816" cy="1266624"/>
            </a:xfrm>
          </p:grpSpPr>
          <p:sp>
            <p:nvSpPr>
              <p:cNvPr id="15" name="Freeform 15"/>
              <p:cNvSpPr/>
              <p:nvPr/>
            </p:nvSpPr>
            <p:spPr>
              <a:xfrm>
                <a:off x="0" y="0"/>
                <a:ext cx="834816" cy="1266624"/>
              </a:xfrm>
              <a:custGeom>
                <a:avLst/>
                <a:gdLst/>
                <a:ahLst/>
                <a:cxnLst/>
                <a:rect l="l" t="t" r="r" b="b"/>
                <a:pathLst>
                  <a:path w="834816" h="1266624">
                    <a:moveTo>
                      <a:pt x="0" y="0"/>
                    </a:moveTo>
                    <a:lnTo>
                      <a:pt x="834816" y="0"/>
                    </a:lnTo>
                    <a:lnTo>
                      <a:pt x="834816" y="1266624"/>
                    </a:lnTo>
                    <a:lnTo>
                      <a:pt x="0" y="1266624"/>
                    </a:lnTo>
                    <a:close/>
                  </a:path>
                </a:pathLst>
              </a:custGeom>
              <a:blipFill>
                <a:blip r:embed="rId5"/>
                <a:stretch>
                  <a:fillRect l="-74279" r="-74279"/>
                </a:stretch>
              </a:blipFill>
            </p:spPr>
            <p:txBody>
              <a:bodyPr/>
              <a:lstStyle/>
              <a:p>
                <a:endParaRPr lang="en-US"/>
              </a:p>
            </p:txBody>
          </p:sp>
        </p:grpSp>
        <p:grpSp>
          <p:nvGrpSpPr>
            <p:cNvPr id="16" name="Group 16"/>
            <p:cNvGrpSpPr/>
            <p:nvPr/>
          </p:nvGrpSpPr>
          <p:grpSpPr>
            <a:xfrm>
              <a:off x="3313134" y="0"/>
              <a:ext cx="5809413" cy="5246712"/>
              <a:chOff x="0" y="0"/>
              <a:chExt cx="1147538" cy="1036388"/>
            </a:xfrm>
          </p:grpSpPr>
          <p:sp>
            <p:nvSpPr>
              <p:cNvPr id="17" name="Freeform 17">
                <a:extLst>
                  <a:ext uri="{C183D7F6-B498-43B3-948B-1728B52AA6E4}">
                    <adec:decorative xmlns:adec="http://schemas.microsoft.com/office/drawing/2017/decorative" val="1"/>
                  </a:ext>
                </a:extLst>
              </p:cNvPr>
              <p:cNvSpPr/>
              <p:nvPr/>
            </p:nvSpPr>
            <p:spPr>
              <a:xfrm>
                <a:off x="0" y="0"/>
                <a:ext cx="1147538" cy="1036388"/>
              </a:xfrm>
              <a:custGeom>
                <a:avLst/>
                <a:gdLst/>
                <a:ahLst/>
                <a:cxnLst/>
                <a:rect l="l" t="t" r="r" b="b"/>
                <a:pathLst>
                  <a:path w="1147538" h="1036388">
                    <a:moveTo>
                      <a:pt x="0" y="0"/>
                    </a:moveTo>
                    <a:lnTo>
                      <a:pt x="1147538" y="0"/>
                    </a:lnTo>
                    <a:lnTo>
                      <a:pt x="1147538" y="1036388"/>
                    </a:lnTo>
                    <a:lnTo>
                      <a:pt x="0" y="1036388"/>
                    </a:lnTo>
                    <a:close/>
                  </a:path>
                </a:pathLst>
              </a:custGeom>
              <a:solidFill>
                <a:srgbClr val="E8E3D3"/>
              </a:solidFill>
            </p:spPr>
            <p:txBody>
              <a:bodyPr/>
              <a:lstStyle/>
              <a:p>
                <a:endParaRPr lang="en-US"/>
              </a:p>
            </p:txBody>
          </p:sp>
          <p:sp>
            <p:nvSpPr>
              <p:cNvPr id="18" name="TextBox 18"/>
              <p:cNvSpPr txBox="1"/>
              <p:nvPr/>
            </p:nvSpPr>
            <p:spPr>
              <a:xfrm>
                <a:off x="0" y="-28575"/>
                <a:ext cx="1147538" cy="1064963"/>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4020090" y="2128313"/>
              <a:ext cx="4395502" cy="1633220"/>
            </a:xfrm>
            <a:prstGeom prst="rect">
              <a:avLst/>
            </a:prstGeom>
          </p:spPr>
          <p:txBody>
            <a:bodyPr lIns="0" tIns="0" rIns="0" bIns="0" rtlCol="0" anchor="t">
              <a:spAutoFit/>
            </a:bodyPr>
            <a:lstStyle/>
            <a:p>
              <a:pPr algn="l">
                <a:lnSpc>
                  <a:spcPts val="3359"/>
                </a:lnSpc>
              </a:pPr>
              <a:r>
                <a:rPr lang="en-US" sz="2400">
                  <a:solidFill>
                    <a:srgbClr val="000000"/>
                  </a:solidFill>
                  <a:latin typeface="Open Sans 1"/>
                  <a:ea typeface="Open Sans 1"/>
                  <a:cs typeface="Open Sans 1"/>
                  <a:sym typeface="Open Sans 1"/>
                </a:rPr>
                <a:t>Academics</a:t>
              </a:r>
            </a:p>
            <a:p>
              <a:pPr algn="l">
                <a:lnSpc>
                  <a:spcPts val="3359"/>
                </a:lnSpc>
              </a:pPr>
              <a:r>
                <a:rPr lang="en-US" sz="2400">
                  <a:solidFill>
                    <a:srgbClr val="000000"/>
                  </a:solidFill>
                  <a:latin typeface="Open Sans 1"/>
                  <a:ea typeface="Open Sans 1"/>
                  <a:cs typeface="Open Sans 1"/>
                  <a:sym typeface="Open Sans 1"/>
                </a:rPr>
                <a:t>Relationships</a:t>
              </a:r>
            </a:p>
            <a:p>
              <a:pPr algn="l">
                <a:lnSpc>
                  <a:spcPts val="3359"/>
                </a:lnSpc>
              </a:pPr>
              <a:r>
                <a:rPr lang="en-US" sz="2400" b="1">
                  <a:solidFill>
                    <a:srgbClr val="000000"/>
                  </a:solidFill>
                  <a:latin typeface="Open Sans 1 Bold"/>
                  <a:ea typeface="Open Sans 1 Bold"/>
                  <a:cs typeface="Open Sans 1 Bold"/>
                  <a:sym typeface="Open Sans 1 Bold"/>
                </a:rPr>
                <a:t>Experiences</a:t>
              </a:r>
            </a:p>
          </p:txBody>
        </p:sp>
        <p:sp>
          <p:nvSpPr>
            <p:cNvPr id="20" name="TextBox 20"/>
            <p:cNvSpPr txBox="1"/>
            <p:nvPr/>
          </p:nvSpPr>
          <p:spPr>
            <a:xfrm>
              <a:off x="4020090" y="1144819"/>
              <a:ext cx="4395502" cy="723900"/>
            </a:xfrm>
            <a:prstGeom prst="rect">
              <a:avLst/>
            </a:prstGeom>
          </p:spPr>
          <p:txBody>
            <a:bodyPr lIns="0" tIns="0" rIns="0" bIns="0" rtlCol="0" anchor="t">
              <a:spAutoFit/>
            </a:bodyPr>
            <a:lstStyle/>
            <a:p>
              <a:pPr algn="l">
                <a:lnSpc>
                  <a:spcPts val="4320"/>
                </a:lnSpc>
              </a:pPr>
              <a:r>
                <a:rPr lang="en-US" sz="3600" b="1">
                  <a:solidFill>
                    <a:srgbClr val="32006E"/>
                  </a:solidFill>
                  <a:latin typeface="Encode Sans Normal Bold"/>
                  <a:ea typeface="Encode Sans Normal Bold"/>
                  <a:cs typeface="Encode Sans Normal Bold"/>
                  <a:sym typeface="Encode Sans Normal Bold"/>
                </a:rPr>
                <a:t>Prepare</a:t>
              </a:r>
            </a:p>
          </p:txBody>
        </p:sp>
      </p:grpSp>
      <p:sp>
        <p:nvSpPr>
          <p:cNvPr id="24" name="Title 23">
            <a:extLst>
              <a:ext uri="{FF2B5EF4-FFF2-40B4-BE49-F238E27FC236}">
                <a16:creationId xmlns:a16="http://schemas.microsoft.com/office/drawing/2014/main" id="{DE8E53BB-6904-81A0-4FAB-14E82D664EEC}"/>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pPr>
              <a:lnSpc>
                <a:spcPts val="7440"/>
              </a:lnSpc>
            </a:pPr>
            <a:r>
              <a:rPr lang="en-US" b="1" dirty="0">
                <a:solidFill>
                  <a:srgbClr val="B7A57A"/>
                </a:solidFill>
                <a:latin typeface="Encode Sans Normal Heavy"/>
                <a:ea typeface="Encode Sans Normal Heavy"/>
                <a:cs typeface="Encode Sans Normal Heavy"/>
                <a:sym typeface="Encode Sans Normal Heavy"/>
              </a:rPr>
              <a:t>EXPLORE, PREPARE, APPLY – Prepare (Experiences)</a:t>
            </a:r>
          </a:p>
        </p:txBody>
      </p:sp>
      <p:sp>
        <p:nvSpPr>
          <p:cNvPr id="21" name="TextBox 21"/>
          <p:cNvSpPr txBox="1"/>
          <p:nvPr/>
        </p:nvSpPr>
        <p:spPr>
          <a:xfrm>
            <a:off x="10417389" y="5086350"/>
            <a:ext cx="4028480" cy="2785745"/>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Shadowing</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Research</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Volunteerism</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Paid work</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Connect the dots!</a:t>
            </a:r>
          </a:p>
        </p:txBody>
      </p:sp>
      <p:sp>
        <p:nvSpPr>
          <p:cNvPr id="23" name="TextBox 23">
            <a:extLst>
              <a:ext uri="{C183D7F6-B498-43B3-948B-1728B52AA6E4}">
                <adec:decorative xmlns:adec="http://schemas.microsoft.com/office/drawing/2017/decorative" val="0"/>
              </a:ext>
            </a:extLst>
          </p:cNvPr>
          <p:cNvSpPr txBox="1"/>
          <p:nvPr/>
        </p:nvSpPr>
        <p:spPr>
          <a:xfrm>
            <a:off x="11157578" y="8708266"/>
            <a:ext cx="3674205" cy="335890"/>
          </a:xfrm>
          <a:prstGeom prst="rect">
            <a:avLst/>
          </a:prstGeom>
        </p:spPr>
        <p:txBody>
          <a:bodyPr lIns="0" tIns="0" rIns="0" bIns="0" rtlCol="0" anchor="t">
            <a:spAutoFit/>
          </a:bodyPr>
          <a:lstStyle/>
          <a:p>
            <a:pPr marL="0" lvl="0" indent="0" algn="ctr">
              <a:lnSpc>
                <a:spcPts val="2415"/>
              </a:lnSpc>
            </a:pPr>
            <a:r>
              <a:rPr lang="en-US" sz="2842" b="1" dirty="0">
                <a:solidFill>
                  <a:srgbClr val="32006E"/>
                </a:solidFill>
                <a:latin typeface="Helvetica Now Display Bold"/>
                <a:ea typeface="Helvetica Now Display Bold"/>
                <a:cs typeface="Helvetica Now Display Bold"/>
                <a:sym typeface="Helvetica Now Display Bold"/>
              </a:rPr>
              <a:t>Getting Experience &gt;</a:t>
            </a:r>
          </a:p>
        </p:txBody>
      </p:sp>
      <p:pic>
        <p:nvPicPr>
          <p:cNvPr id="22" name="Picture 22" descr="QR Code linking to https://www.uwb.edu/career-services/pre-health/prepare/getting-experience"/>
          <p:cNvPicPr>
            <a:picLocks noChangeAspect="1"/>
          </p:cNvPicPr>
          <p:nvPr/>
        </p:nvPicPr>
        <p:blipFill>
          <a:blip r:embed="rId6"/>
          <a:stretch>
            <a:fillRect/>
          </a:stretch>
        </p:blipFill>
        <p:spPr>
          <a:xfrm>
            <a:off x="14589031" y="6588031"/>
            <a:ext cx="2913020" cy="29130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2006E"/>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9370787" y="0"/>
            <a:ext cx="9099555" cy="10287000"/>
            <a:chOff x="0" y="0"/>
            <a:chExt cx="2396591" cy="2709333"/>
          </a:xfrm>
        </p:grpSpPr>
        <p:sp>
          <p:nvSpPr>
            <p:cNvPr id="3" name="Freeform 3">
              <a:extLst>
                <a:ext uri="{C183D7F6-B498-43B3-948B-1728B52AA6E4}">
                  <adec:decorative xmlns:adec="http://schemas.microsoft.com/office/drawing/2017/decorative" val="1"/>
                </a:ext>
              </a:extLst>
            </p:cNvPr>
            <p:cNvSpPr/>
            <p:nvPr/>
          </p:nvSpPr>
          <p:spPr>
            <a:xfrm>
              <a:off x="0" y="0"/>
              <a:ext cx="2396591" cy="2709333"/>
            </a:xfrm>
            <a:custGeom>
              <a:avLst/>
              <a:gdLst/>
              <a:ahLst/>
              <a:cxnLst/>
              <a:rect l="l" t="t" r="r" b="b"/>
              <a:pathLst>
                <a:path w="2396591" h="2709333">
                  <a:moveTo>
                    <a:pt x="0" y="0"/>
                  </a:moveTo>
                  <a:lnTo>
                    <a:pt x="2396591" y="0"/>
                  </a:lnTo>
                  <a:lnTo>
                    <a:pt x="2396591" y="2709333"/>
                  </a:lnTo>
                  <a:lnTo>
                    <a:pt x="0" y="2709333"/>
                  </a:lnTo>
                  <a:close/>
                </a:path>
              </a:pathLst>
            </a:custGeom>
            <a:solidFill>
              <a:srgbClr val="FFFFFF"/>
            </a:solidFill>
          </p:spPr>
          <p:txBody>
            <a:bodyPr/>
            <a:lstStyle/>
            <a:p>
              <a:endParaRPr lang="en-US"/>
            </a:p>
          </p:txBody>
        </p:sp>
        <p:sp>
          <p:nvSpPr>
            <p:cNvPr id="4" name="TextBox 4"/>
            <p:cNvSpPr txBox="1"/>
            <p:nvPr/>
          </p:nvSpPr>
          <p:spPr>
            <a:xfrm>
              <a:off x="0" y="-38100"/>
              <a:ext cx="2396591"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a:extLst>
              <a:ext uri="{C183D7F6-B498-43B3-948B-1728B52AA6E4}">
                <adec:decorative xmlns:adec="http://schemas.microsoft.com/office/drawing/2017/decorative" val="1"/>
              </a:ext>
            </a:extLst>
          </p:cNvPr>
          <p:cNvGrpSpPr/>
          <p:nvPr/>
        </p:nvGrpSpPr>
        <p:grpSpPr>
          <a:xfrm>
            <a:off x="-222188" y="-186915"/>
            <a:ext cx="1632364" cy="10660829"/>
            <a:chOff x="0" y="0"/>
            <a:chExt cx="429923" cy="2807790"/>
          </a:xfrm>
        </p:grpSpPr>
        <p:sp>
          <p:nvSpPr>
            <p:cNvPr id="7" name="Freeform 7">
              <a:extLst>
                <a:ext uri="{C183D7F6-B498-43B3-948B-1728B52AA6E4}">
                  <adec:decorative xmlns:adec="http://schemas.microsoft.com/office/drawing/2017/decorative" val="1"/>
                </a:ext>
              </a:extLst>
            </p:cNvPr>
            <p:cNvSpPr/>
            <p:nvPr/>
          </p:nvSpPr>
          <p:spPr>
            <a:xfrm>
              <a:off x="0" y="0"/>
              <a:ext cx="429923" cy="2807790"/>
            </a:xfrm>
            <a:custGeom>
              <a:avLst/>
              <a:gdLst/>
              <a:ahLst/>
              <a:cxnLst/>
              <a:rect l="l" t="t" r="r" b="b"/>
              <a:pathLst>
                <a:path w="429923" h="2807790">
                  <a:moveTo>
                    <a:pt x="0" y="0"/>
                  </a:moveTo>
                  <a:lnTo>
                    <a:pt x="429923" y="0"/>
                  </a:lnTo>
                  <a:lnTo>
                    <a:pt x="429923"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8" name="TextBox 8"/>
            <p:cNvSpPr txBox="1"/>
            <p:nvPr/>
          </p:nvSpPr>
          <p:spPr>
            <a:xfrm>
              <a:off x="0" y="-38100"/>
              <a:ext cx="429923" cy="2845890"/>
            </a:xfrm>
            <a:prstGeom prst="rect">
              <a:avLst/>
            </a:prstGeom>
          </p:spPr>
          <p:txBody>
            <a:bodyPr lIns="50800" tIns="50800" rIns="50800" bIns="50800" rtlCol="0" anchor="ctr"/>
            <a:lstStyle/>
            <a:p>
              <a:pPr algn="ctr">
                <a:lnSpc>
                  <a:spcPts val="2659"/>
                </a:lnSpc>
              </a:pPr>
              <a:endParaRPr/>
            </a:p>
          </p:txBody>
        </p:sp>
      </p:grpSp>
      <p:sp>
        <p:nvSpPr>
          <p:cNvPr id="9" name="Freeform 9">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0" name="Group 10">
            <a:extLst>
              <a:ext uri="{C183D7F6-B498-43B3-948B-1728B52AA6E4}">
                <adec:decorative xmlns:adec="http://schemas.microsoft.com/office/drawing/2017/decorative" val="1"/>
              </a:ext>
            </a:extLst>
          </p:cNvPr>
          <p:cNvGrpSpPr/>
          <p:nvPr/>
        </p:nvGrpSpPr>
        <p:grpSpPr>
          <a:xfrm>
            <a:off x="2366470" y="3291258"/>
            <a:ext cx="6048023" cy="4869356"/>
            <a:chOff x="0" y="0"/>
            <a:chExt cx="8064030" cy="6492475"/>
          </a:xfrm>
        </p:grpSpPr>
        <p:sp>
          <p:nvSpPr>
            <p:cNvPr id="11" name="TextBox 11"/>
            <p:cNvSpPr txBox="1"/>
            <p:nvPr/>
          </p:nvSpPr>
          <p:spPr>
            <a:xfrm>
              <a:off x="0" y="-9525"/>
              <a:ext cx="8064030" cy="3781425"/>
            </a:xfrm>
            <a:prstGeom prst="rect">
              <a:avLst/>
            </a:prstGeom>
          </p:spPr>
          <p:txBody>
            <a:bodyPr lIns="0" tIns="0" rIns="0" bIns="0" rtlCol="0" anchor="t">
              <a:spAutoFit/>
            </a:bodyPr>
            <a:lstStyle/>
            <a:p>
              <a:pPr algn="l">
                <a:lnSpc>
                  <a:spcPts val="7440"/>
                </a:lnSpc>
              </a:pPr>
              <a:r>
                <a:rPr lang="en-US" sz="6200" b="1">
                  <a:solidFill>
                    <a:srgbClr val="B7A57A"/>
                  </a:solidFill>
                  <a:latin typeface="Encode Sans Normal Heavy"/>
                  <a:ea typeface="Encode Sans Normal Heavy"/>
                  <a:cs typeface="Encode Sans Normal Heavy"/>
                  <a:sym typeface="Encode Sans Normal Heavy"/>
                </a:rPr>
                <a:t>EXPLORE, PREPARE, APPLY</a:t>
              </a:r>
            </a:p>
          </p:txBody>
        </p:sp>
        <p:sp>
          <p:nvSpPr>
            <p:cNvPr id="12" name="TextBox 12"/>
            <p:cNvSpPr txBox="1"/>
            <p:nvPr/>
          </p:nvSpPr>
          <p:spPr>
            <a:xfrm>
              <a:off x="0" y="4816075"/>
              <a:ext cx="8064030" cy="1676400"/>
            </a:xfrm>
            <a:prstGeom prst="rect">
              <a:avLst/>
            </a:prstGeom>
          </p:spPr>
          <p:txBody>
            <a:bodyPr lIns="0" tIns="0" rIns="0" bIns="0" rtlCol="0" anchor="t">
              <a:spAutoFit/>
            </a:bodyPr>
            <a:lstStyle/>
            <a:p>
              <a:pPr algn="l">
                <a:lnSpc>
                  <a:spcPts val="3360"/>
                </a:lnSpc>
              </a:pPr>
              <a:r>
                <a:rPr lang="en-US" sz="2800" b="1">
                  <a:solidFill>
                    <a:srgbClr val="FFFFFF"/>
                  </a:solidFill>
                  <a:latin typeface="Encode Sans Normal Bold"/>
                  <a:ea typeface="Encode Sans Normal Bold"/>
                  <a:cs typeface="Encode Sans Normal Bold"/>
                  <a:sym typeface="Encode Sans Normal Bold"/>
                </a:rPr>
                <a:t>Supporting your students through each phase of their</a:t>
              </a:r>
            </a:p>
            <a:p>
              <a:pPr algn="l">
                <a:lnSpc>
                  <a:spcPts val="3360"/>
                </a:lnSpc>
              </a:pPr>
              <a:r>
                <a:rPr lang="en-US" sz="2800" b="1">
                  <a:solidFill>
                    <a:srgbClr val="FFFFFF"/>
                  </a:solidFill>
                  <a:latin typeface="Encode Sans Normal Bold"/>
                  <a:ea typeface="Encode Sans Normal Bold"/>
                  <a:cs typeface="Encode Sans Normal Bold"/>
                  <a:sym typeface="Encode Sans Normal Bold"/>
                </a:rPr>
                <a:t>Pre-Health Journey</a:t>
              </a:r>
            </a:p>
          </p:txBody>
        </p:sp>
      </p:grpSp>
      <p:sp>
        <p:nvSpPr>
          <p:cNvPr id="24" name="Title 23">
            <a:extLst>
              <a:ext uri="{FF2B5EF4-FFF2-40B4-BE49-F238E27FC236}">
                <a16:creationId xmlns:a16="http://schemas.microsoft.com/office/drawing/2014/main" id="{B542A944-B97A-4428-4B6D-441A73F8C828}"/>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pPr>
              <a:lnSpc>
                <a:spcPts val="7440"/>
              </a:lnSpc>
            </a:pPr>
            <a:r>
              <a:rPr lang="en-US" b="1" dirty="0">
                <a:solidFill>
                  <a:srgbClr val="B7A57A"/>
                </a:solidFill>
                <a:latin typeface="Encode Sans Normal Heavy"/>
                <a:ea typeface="Encode Sans Normal Heavy"/>
                <a:cs typeface="Encode Sans Normal Heavy"/>
                <a:sym typeface="Encode Sans Normal Heavy"/>
              </a:rPr>
              <a:t>EXPLORE, PREPARE, APPLY – Prepare (Apply)</a:t>
            </a:r>
          </a:p>
        </p:txBody>
      </p:sp>
      <p:grpSp>
        <p:nvGrpSpPr>
          <p:cNvPr id="13" name="Group 13" descr="Application Support, even after graduation"/>
          <p:cNvGrpSpPr/>
          <p:nvPr/>
        </p:nvGrpSpPr>
        <p:grpSpPr>
          <a:xfrm>
            <a:off x="10417389" y="328033"/>
            <a:ext cx="6841911" cy="3935034"/>
            <a:chOff x="0" y="0"/>
            <a:chExt cx="9122548" cy="5246712"/>
          </a:xfrm>
        </p:grpSpPr>
        <p:grpSp>
          <p:nvGrpSpPr>
            <p:cNvPr id="14" name="Group 14"/>
            <p:cNvGrpSpPr/>
            <p:nvPr/>
          </p:nvGrpSpPr>
          <p:grpSpPr>
            <a:xfrm>
              <a:off x="0" y="0"/>
              <a:ext cx="3458041" cy="5246712"/>
              <a:chOff x="0" y="0"/>
              <a:chExt cx="834816" cy="1266624"/>
            </a:xfrm>
          </p:grpSpPr>
          <p:sp>
            <p:nvSpPr>
              <p:cNvPr id="15" name="Freeform 15"/>
              <p:cNvSpPr/>
              <p:nvPr/>
            </p:nvSpPr>
            <p:spPr>
              <a:xfrm>
                <a:off x="0" y="0"/>
                <a:ext cx="834816" cy="1266624"/>
              </a:xfrm>
              <a:custGeom>
                <a:avLst/>
                <a:gdLst/>
                <a:ahLst/>
                <a:cxnLst/>
                <a:rect l="l" t="t" r="r" b="b"/>
                <a:pathLst>
                  <a:path w="834816" h="1266624">
                    <a:moveTo>
                      <a:pt x="0" y="0"/>
                    </a:moveTo>
                    <a:lnTo>
                      <a:pt x="834816" y="0"/>
                    </a:lnTo>
                    <a:lnTo>
                      <a:pt x="834816" y="1266624"/>
                    </a:lnTo>
                    <a:lnTo>
                      <a:pt x="0" y="1266624"/>
                    </a:lnTo>
                    <a:close/>
                  </a:path>
                </a:pathLst>
              </a:custGeom>
              <a:blipFill>
                <a:blip r:embed="rId5"/>
                <a:stretch>
                  <a:fillRect l="-63651" r="-63651"/>
                </a:stretch>
              </a:blipFill>
            </p:spPr>
            <p:txBody>
              <a:bodyPr/>
              <a:lstStyle/>
              <a:p>
                <a:endParaRPr lang="en-US"/>
              </a:p>
            </p:txBody>
          </p:sp>
        </p:grpSp>
        <p:grpSp>
          <p:nvGrpSpPr>
            <p:cNvPr id="16" name="Group 16"/>
            <p:cNvGrpSpPr/>
            <p:nvPr/>
          </p:nvGrpSpPr>
          <p:grpSpPr>
            <a:xfrm>
              <a:off x="3313134" y="0"/>
              <a:ext cx="5809413" cy="5246712"/>
              <a:chOff x="0" y="0"/>
              <a:chExt cx="1147538" cy="1036388"/>
            </a:xfrm>
          </p:grpSpPr>
          <p:sp>
            <p:nvSpPr>
              <p:cNvPr id="17" name="Freeform 17">
                <a:extLst>
                  <a:ext uri="{C183D7F6-B498-43B3-948B-1728B52AA6E4}">
                    <adec:decorative xmlns:adec="http://schemas.microsoft.com/office/drawing/2017/decorative" val="1"/>
                  </a:ext>
                </a:extLst>
              </p:cNvPr>
              <p:cNvSpPr/>
              <p:nvPr/>
            </p:nvSpPr>
            <p:spPr>
              <a:xfrm>
                <a:off x="0" y="0"/>
                <a:ext cx="1147538" cy="1036388"/>
              </a:xfrm>
              <a:custGeom>
                <a:avLst/>
                <a:gdLst/>
                <a:ahLst/>
                <a:cxnLst/>
                <a:rect l="l" t="t" r="r" b="b"/>
                <a:pathLst>
                  <a:path w="1147538" h="1036388">
                    <a:moveTo>
                      <a:pt x="0" y="0"/>
                    </a:moveTo>
                    <a:lnTo>
                      <a:pt x="1147538" y="0"/>
                    </a:lnTo>
                    <a:lnTo>
                      <a:pt x="1147538" y="1036388"/>
                    </a:lnTo>
                    <a:lnTo>
                      <a:pt x="0" y="1036388"/>
                    </a:lnTo>
                    <a:close/>
                  </a:path>
                </a:pathLst>
              </a:custGeom>
              <a:solidFill>
                <a:srgbClr val="E8E3D3"/>
              </a:solidFill>
            </p:spPr>
            <p:txBody>
              <a:bodyPr/>
              <a:lstStyle/>
              <a:p>
                <a:endParaRPr lang="en-US"/>
              </a:p>
            </p:txBody>
          </p:sp>
          <p:sp>
            <p:nvSpPr>
              <p:cNvPr id="18" name="TextBox 18"/>
              <p:cNvSpPr txBox="1"/>
              <p:nvPr/>
            </p:nvSpPr>
            <p:spPr>
              <a:xfrm>
                <a:off x="0" y="-28575"/>
                <a:ext cx="1147538" cy="1064963"/>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4020090" y="2407713"/>
              <a:ext cx="4395502" cy="1074420"/>
            </a:xfrm>
            <a:prstGeom prst="rect">
              <a:avLst/>
            </a:prstGeom>
          </p:spPr>
          <p:txBody>
            <a:bodyPr lIns="0" tIns="0" rIns="0" bIns="0" rtlCol="0" anchor="t">
              <a:spAutoFit/>
            </a:bodyPr>
            <a:lstStyle/>
            <a:p>
              <a:pPr algn="l">
                <a:lnSpc>
                  <a:spcPts val="3359"/>
                </a:lnSpc>
              </a:pPr>
              <a:r>
                <a:rPr lang="en-US" sz="2400">
                  <a:solidFill>
                    <a:srgbClr val="000000"/>
                  </a:solidFill>
                  <a:latin typeface="Open Sans 1"/>
                  <a:ea typeface="Open Sans 1"/>
                  <a:cs typeface="Open Sans 1"/>
                  <a:sym typeface="Open Sans 1"/>
                </a:rPr>
                <a:t>Application support, even after graduation</a:t>
              </a:r>
            </a:p>
          </p:txBody>
        </p:sp>
        <p:sp>
          <p:nvSpPr>
            <p:cNvPr id="20" name="TextBox 20"/>
            <p:cNvSpPr txBox="1"/>
            <p:nvPr/>
          </p:nvSpPr>
          <p:spPr>
            <a:xfrm>
              <a:off x="4020090" y="1144819"/>
              <a:ext cx="4395502" cy="723900"/>
            </a:xfrm>
            <a:prstGeom prst="rect">
              <a:avLst/>
            </a:prstGeom>
          </p:spPr>
          <p:txBody>
            <a:bodyPr lIns="0" tIns="0" rIns="0" bIns="0" rtlCol="0" anchor="t">
              <a:spAutoFit/>
            </a:bodyPr>
            <a:lstStyle/>
            <a:p>
              <a:pPr algn="l">
                <a:lnSpc>
                  <a:spcPts val="4320"/>
                </a:lnSpc>
              </a:pPr>
              <a:r>
                <a:rPr lang="en-US" sz="3600" b="1">
                  <a:solidFill>
                    <a:srgbClr val="32006E"/>
                  </a:solidFill>
                  <a:latin typeface="Encode Sans Normal Bold"/>
                  <a:ea typeface="Encode Sans Normal Bold"/>
                  <a:cs typeface="Encode Sans Normal Bold"/>
                  <a:sym typeface="Encode Sans Normal Bold"/>
                </a:rPr>
                <a:t>Apply</a:t>
              </a:r>
            </a:p>
          </p:txBody>
        </p:sp>
      </p:grpSp>
      <p:sp>
        <p:nvSpPr>
          <p:cNvPr id="21" name="TextBox 21"/>
          <p:cNvSpPr txBox="1"/>
          <p:nvPr/>
        </p:nvSpPr>
        <p:spPr>
          <a:xfrm>
            <a:off x="10417389" y="5086350"/>
            <a:ext cx="5434201" cy="2785745"/>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Jobs</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Internships</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Scholarships</a:t>
            </a:r>
          </a:p>
          <a:p>
            <a:pPr marL="690881" lvl="1" indent="-345440" algn="l">
              <a:lnSpc>
                <a:spcPts val="4480"/>
              </a:lnSpc>
              <a:buFont typeface="Arial"/>
              <a:buChar char="•"/>
            </a:pPr>
            <a:r>
              <a:rPr lang="en-US" sz="3200">
                <a:solidFill>
                  <a:srgbClr val="32006E"/>
                </a:solidFill>
                <a:latin typeface="Open Sans 2"/>
                <a:ea typeface="Open Sans 2"/>
                <a:cs typeface="Open Sans 2"/>
                <a:sym typeface="Open Sans 2"/>
              </a:rPr>
              <a:t>Graduate &amp; Professional Health Programs</a:t>
            </a:r>
          </a:p>
        </p:txBody>
      </p:sp>
      <p:sp>
        <p:nvSpPr>
          <p:cNvPr id="23" name="TextBox 23"/>
          <p:cNvSpPr txBox="1"/>
          <p:nvPr/>
        </p:nvSpPr>
        <p:spPr>
          <a:xfrm>
            <a:off x="11157578" y="9353550"/>
            <a:ext cx="3674205" cy="335890"/>
          </a:xfrm>
          <a:prstGeom prst="rect">
            <a:avLst/>
          </a:prstGeom>
        </p:spPr>
        <p:txBody>
          <a:bodyPr lIns="0" tIns="0" rIns="0" bIns="0" rtlCol="0" anchor="t">
            <a:spAutoFit/>
          </a:bodyPr>
          <a:lstStyle/>
          <a:p>
            <a:pPr marL="0" lvl="0" indent="0" algn="ctr">
              <a:lnSpc>
                <a:spcPts val="2415"/>
              </a:lnSpc>
            </a:pPr>
            <a:r>
              <a:rPr lang="en-US" sz="2842" b="1">
                <a:solidFill>
                  <a:srgbClr val="32006E"/>
                </a:solidFill>
                <a:latin typeface="Helvetica Now Display Bold"/>
                <a:ea typeface="Helvetica Now Display Bold"/>
                <a:cs typeface="Helvetica Now Display Bold"/>
                <a:sym typeface="Helvetica Now Display Bold"/>
              </a:rPr>
              <a:t>Application Support &gt;</a:t>
            </a:r>
          </a:p>
        </p:txBody>
      </p:sp>
      <p:pic>
        <p:nvPicPr>
          <p:cNvPr id="22" name="Picture 22" descr="QR code linking to https://www.uwb.edu/career-services/pre-health/apply"/>
          <p:cNvPicPr>
            <a:picLocks noChangeAspect="1"/>
          </p:cNvPicPr>
          <p:nvPr/>
        </p:nvPicPr>
        <p:blipFill>
          <a:blip r:embed="rId6"/>
          <a:stretch>
            <a:fillRect/>
          </a:stretch>
        </p:blipFill>
        <p:spPr>
          <a:xfrm>
            <a:off x="14589031" y="7196909"/>
            <a:ext cx="2913020" cy="29130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1458801" y="-194670"/>
            <a:ext cx="7011542" cy="10676341"/>
            <a:chOff x="0" y="0"/>
            <a:chExt cx="1846661" cy="2811876"/>
          </a:xfrm>
        </p:grpSpPr>
        <p:sp>
          <p:nvSpPr>
            <p:cNvPr id="3" name="Freeform 3">
              <a:extLst>
                <a:ext uri="{C183D7F6-B498-43B3-948B-1728B52AA6E4}">
                  <adec:decorative xmlns:adec="http://schemas.microsoft.com/office/drawing/2017/decorative" val="1"/>
                </a:ext>
              </a:extLst>
            </p:cNvPr>
            <p:cNvSpPr/>
            <p:nvPr/>
          </p:nvSpPr>
          <p:spPr>
            <a:xfrm>
              <a:off x="0" y="0"/>
              <a:ext cx="1846661" cy="2811876"/>
            </a:xfrm>
            <a:custGeom>
              <a:avLst/>
              <a:gdLst/>
              <a:ahLst/>
              <a:cxnLst/>
              <a:rect l="l" t="t" r="r" b="b"/>
              <a:pathLst>
                <a:path w="1846661" h="2811876">
                  <a:moveTo>
                    <a:pt x="0" y="0"/>
                  </a:moveTo>
                  <a:lnTo>
                    <a:pt x="1846661" y="0"/>
                  </a:lnTo>
                  <a:lnTo>
                    <a:pt x="1846661" y="2811876"/>
                  </a:lnTo>
                  <a:lnTo>
                    <a:pt x="0" y="2811876"/>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4" name="TextBox 4"/>
            <p:cNvSpPr txBox="1"/>
            <p:nvPr/>
          </p:nvSpPr>
          <p:spPr>
            <a:xfrm>
              <a:off x="0" y="-38100"/>
              <a:ext cx="1846661" cy="2849976"/>
            </a:xfrm>
            <a:prstGeom prst="rect">
              <a:avLst/>
            </a:prstGeom>
          </p:spPr>
          <p:txBody>
            <a:bodyPr lIns="50800" tIns="50800" rIns="50800" bIns="50800" rtlCol="0" anchor="ctr"/>
            <a:lstStyle/>
            <a:p>
              <a:pPr algn="ctr">
                <a:lnSpc>
                  <a:spcPts val="2659"/>
                </a:lnSpc>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222188" y="-186915"/>
            <a:ext cx="1632364" cy="10660829"/>
            <a:chOff x="0" y="0"/>
            <a:chExt cx="429923" cy="2807790"/>
          </a:xfrm>
        </p:grpSpPr>
        <p:sp>
          <p:nvSpPr>
            <p:cNvPr id="6" name="Freeform 6">
              <a:extLst>
                <a:ext uri="{C183D7F6-B498-43B3-948B-1728B52AA6E4}">
                  <adec:decorative xmlns:adec="http://schemas.microsoft.com/office/drawing/2017/decorative" val="1"/>
                </a:ext>
              </a:extLst>
            </p:cNvPr>
            <p:cNvSpPr/>
            <p:nvPr/>
          </p:nvSpPr>
          <p:spPr>
            <a:xfrm>
              <a:off x="0" y="0"/>
              <a:ext cx="429923" cy="2807790"/>
            </a:xfrm>
            <a:custGeom>
              <a:avLst/>
              <a:gdLst/>
              <a:ahLst/>
              <a:cxnLst/>
              <a:rect l="l" t="t" r="r" b="b"/>
              <a:pathLst>
                <a:path w="429923" h="2807790">
                  <a:moveTo>
                    <a:pt x="0" y="0"/>
                  </a:moveTo>
                  <a:lnTo>
                    <a:pt x="429923" y="0"/>
                  </a:lnTo>
                  <a:lnTo>
                    <a:pt x="429923"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7" name="TextBox 7"/>
            <p:cNvSpPr txBox="1"/>
            <p:nvPr/>
          </p:nvSpPr>
          <p:spPr>
            <a:xfrm>
              <a:off x="0" y="-38100"/>
              <a:ext cx="429923" cy="2845890"/>
            </a:xfrm>
            <a:prstGeom prst="rect">
              <a:avLst/>
            </a:prstGeom>
          </p:spPr>
          <p:txBody>
            <a:bodyPr lIns="50800" tIns="50800" rIns="50800" bIns="50800" rtlCol="0" anchor="ctr"/>
            <a:lstStyle/>
            <a:p>
              <a:pPr algn="ctr">
                <a:lnSpc>
                  <a:spcPts val="2659"/>
                </a:lnSpc>
              </a:pPr>
              <a:endParaRPr/>
            </a:p>
          </p:txBody>
        </p:sp>
      </p:grpSp>
      <p:sp>
        <p:nvSpPr>
          <p:cNvPr id="8" name="Freeform 8">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Title 14">
            <a:extLst>
              <a:ext uri="{FF2B5EF4-FFF2-40B4-BE49-F238E27FC236}">
                <a16:creationId xmlns:a16="http://schemas.microsoft.com/office/drawing/2014/main" id="{33C677D9-AE3E-4111-C474-B361414568B5}"/>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pPr>
              <a:lnSpc>
                <a:spcPts val="7440"/>
              </a:lnSpc>
            </a:pPr>
            <a:r>
              <a:rPr lang="en-US" b="1" dirty="0">
                <a:solidFill>
                  <a:srgbClr val="32006E"/>
                </a:solidFill>
                <a:latin typeface="Encode Sans Normal Bold"/>
                <a:ea typeface="Encode Sans Normal Bold"/>
                <a:cs typeface="Encode Sans Normal Bold"/>
                <a:sym typeface="Encode Sans Normal Bold"/>
              </a:rPr>
              <a:t>APPLICATION SUCCESS</a:t>
            </a:r>
          </a:p>
        </p:txBody>
      </p:sp>
      <p:grpSp>
        <p:nvGrpSpPr>
          <p:cNvPr id="10" name="Group 10" descr="UW Bothell Huskies successful in their applications to professional health programs applied with these metrics. Keep in mind that these are averages, and that the data is dependent on students self-reporting their admission. It’s not perfect, but it gives us an idea of where students should aim when applying to these programs.&#10;&#10;Metrics (GPA and test scores) are only the threshold; committees are looking for demonstrated capacity to offer admission."/>
          <p:cNvGrpSpPr/>
          <p:nvPr/>
        </p:nvGrpSpPr>
        <p:grpSpPr>
          <a:xfrm>
            <a:off x="2312971" y="989383"/>
            <a:ext cx="5558737" cy="8272092"/>
            <a:chOff x="0" y="0"/>
            <a:chExt cx="7411650" cy="11029456"/>
          </a:xfrm>
        </p:grpSpPr>
        <p:sp>
          <p:nvSpPr>
            <p:cNvPr id="11" name="TextBox 11"/>
            <p:cNvSpPr txBox="1"/>
            <p:nvPr/>
          </p:nvSpPr>
          <p:spPr>
            <a:xfrm>
              <a:off x="0" y="-9525"/>
              <a:ext cx="7411650" cy="2524125"/>
            </a:xfrm>
            <a:prstGeom prst="rect">
              <a:avLst/>
            </a:prstGeom>
          </p:spPr>
          <p:txBody>
            <a:bodyPr lIns="0" tIns="0" rIns="0" bIns="0" rtlCol="0" anchor="t">
              <a:spAutoFit/>
            </a:bodyPr>
            <a:lstStyle/>
            <a:p>
              <a:pPr algn="l">
                <a:lnSpc>
                  <a:spcPts val="7440"/>
                </a:lnSpc>
              </a:pPr>
              <a:r>
                <a:rPr lang="en-US" sz="6200" b="1" dirty="0">
                  <a:solidFill>
                    <a:srgbClr val="32006E"/>
                  </a:solidFill>
                  <a:latin typeface="Encode Sans Normal Bold"/>
                  <a:ea typeface="Encode Sans Normal Bold"/>
                  <a:cs typeface="Encode Sans Normal Bold"/>
                  <a:sym typeface="Encode Sans Normal Bold"/>
                </a:rPr>
                <a:t>APPLICATION SUCCESS</a:t>
              </a:r>
            </a:p>
          </p:txBody>
        </p:sp>
        <p:sp>
          <p:nvSpPr>
            <p:cNvPr id="12" name="TextBox 12"/>
            <p:cNvSpPr txBox="1"/>
            <p:nvPr/>
          </p:nvSpPr>
          <p:spPr>
            <a:xfrm>
              <a:off x="0" y="4623577"/>
              <a:ext cx="7199455" cy="6405879"/>
            </a:xfrm>
            <a:prstGeom prst="rect">
              <a:avLst/>
            </a:prstGeom>
          </p:spPr>
          <p:txBody>
            <a:bodyPr lIns="0" tIns="0" rIns="0" bIns="0" rtlCol="0" anchor="t">
              <a:spAutoFit/>
            </a:bodyPr>
            <a:lstStyle/>
            <a:p>
              <a:pPr algn="l">
                <a:lnSpc>
                  <a:spcPts val="2940"/>
                </a:lnSpc>
              </a:pPr>
              <a:r>
                <a:rPr lang="en-US" sz="2100" dirty="0">
                  <a:solidFill>
                    <a:srgbClr val="000000"/>
                  </a:solidFill>
                  <a:latin typeface="Open Sans 1"/>
                  <a:ea typeface="Open Sans 1"/>
                  <a:cs typeface="Open Sans 1"/>
                  <a:sym typeface="Open Sans 1"/>
                </a:rPr>
                <a:t>UW Bothell Huskies successful in their applications to professional health programs applied with these metrics. Keep in mind that these are averages, and that the data is dependent on students self-reporting their admission. It’s not perfect, but it gives us an idea of where students should aim when applying to these programs.</a:t>
              </a:r>
            </a:p>
            <a:p>
              <a:pPr algn="l">
                <a:lnSpc>
                  <a:spcPts val="2940"/>
                </a:lnSpc>
              </a:pPr>
              <a:endParaRPr lang="en-US" sz="2100" dirty="0">
                <a:solidFill>
                  <a:srgbClr val="000000"/>
                </a:solidFill>
                <a:latin typeface="Open Sans 1"/>
                <a:ea typeface="Open Sans 1"/>
                <a:cs typeface="Open Sans 1"/>
                <a:sym typeface="Open Sans 1"/>
              </a:endParaRPr>
            </a:p>
            <a:p>
              <a:pPr algn="l">
                <a:lnSpc>
                  <a:spcPts val="2940"/>
                </a:lnSpc>
              </a:pPr>
              <a:r>
                <a:rPr lang="en-US" sz="2100" dirty="0">
                  <a:solidFill>
                    <a:srgbClr val="000000"/>
                  </a:solidFill>
                  <a:latin typeface="Open Sans 1"/>
                  <a:ea typeface="Open Sans 1"/>
                  <a:cs typeface="Open Sans 1"/>
                  <a:sym typeface="Open Sans 1"/>
                </a:rPr>
                <a:t>Metrics (GPA and test scores) are only the threshold; committees are looking for demonstrated capacity to offer admission.</a:t>
              </a:r>
            </a:p>
          </p:txBody>
        </p:sp>
        <p:sp>
          <p:nvSpPr>
            <p:cNvPr id="13" name="TextBox 13"/>
            <p:cNvSpPr txBox="1"/>
            <p:nvPr/>
          </p:nvSpPr>
          <p:spPr>
            <a:xfrm>
              <a:off x="0" y="3558775"/>
              <a:ext cx="7199455" cy="558800"/>
            </a:xfrm>
            <a:prstGeom prst="rect">
              <a:avLst/>
            </a:prstGeom>
          </p:spPr>
          <p:txBody>
            <a:bodyPr lIns="0" tIns="0" rIns="0" bIns="0" rtlCol="0" anchor="t">
              <a:spAutoFit/>
            </a:bodyPr>
            <a:lstStyle/>
            <a:p>
              <a:pPr algn="l">
                <a:lnSpc>
                  <a:spcPts val="3360"/>
                </a:lnSpc>
              </a:pPr>
              <a:r>
                <a:rPr lang="en-US" sz="2800" b="1">
                  <a:solidFill>
                    <a:srgbClr val="32006E"/>
                  </a:solidFill>
                  <a:latin typeface="Encode Sans Normal Bold"/>
                  <a:ea typeface="Encode Sans Normal Bold"/>
                  <a:cs typeface="Encode Sans Normal Bold"/>
                  <a:sym typeface="Encode Sans Normal Bold"/>
                </a:rPr>
                <a:t>UWB Husky Admissions</a:t>
              </a:r>
            </a:p>
          </p:txBody>
        </p:sp>
      </p:grpSp>
      <p:graphicFrame>
        <p:nvGraphicFramePr>
          <p:cNvPr id="9" name="Table 9"/>
          <p:cNvGraphicFramePr>
            <a:graphicFrameLocks noGrp="1"/>
          </p:cNvGraphicFramePr>
          <p:nvPr>
            <p:extLst>
              <p:ext uri="{D42A27DB-BD31-4B8C-83A1-F6EECF244321}">
                <p14:modId xmlns:p14="http://schemas.microsoft.com/office/powerpoint/2010/main" val="991472743"/>
              </p:ext>
            </p:extLst>
          </p:nvPr>
        </p:nvGraphicFramePr>
        <p:xfrm>
          <a:off x="8623651" y="1308411"/>
          <a:ext cx="8635649" cy="7927354"/>
        </p:xfrm>
        <a:graphic>
          <a:graphicData uri="http://schemas.openxmlformats.org/drawingml/2006/table">
            <a:tbl>
              <a:tblPr firstRow="1"/>
              <a:tblGrid>
                <a:gridCol w="2833513">
                  <a:extLst>
                    <a:ext uri="{9D8B030D-6E8A-4147-A177-3AD203B41FA5}">
                      <a16:colId xmlns:a16="http://schemas.microsoft.com/office/drawing/2014/main" val="20000"/>
                    </a:ext>
                  </a:extLst>
                </a:gridCol>
                <a:gridCol w="2839312">
                  <a:extLst>
                    <a:ext uri="{9D8B030D-6E8A-4147-A177-3AD203B41FA5}">
                      <a16:colId xmlns:a16="http://schemas.microsoft.com/office/drawing/2014/main" val="20001"/>
                    </a:ext>
                  </a:extLst>
                </a:gridCol>
                <a:gridCol w="2962824">
                  <a:extLst>
                    <a:ext uri="{9D8B030D-6E8A-4147-A177-3AD203B41FA5}">
                      <a16:colId xmlns:a16="http://schemas.microsoft.com/office/drawing/2014/main" val="20002"/>
                    </a:ext>
                  </a:extLst>
                </a:gridCol>
              </a:tblGrid>
              <a:tr h="610333">
                <a:tc>
                  <a:txBody>
                    <a:bodyPr/>
                    <a:lstStyle/>
                    <a:p>
                      <a:pPr algn="ctr">
                        <a:lnSpc>
                          <a:spcPts val="2799"/>
                        </a:lnSpc>
                        <a:defRPr/>
                      </a:pPr>
                      <a:r>
                        <a:rPr lang="en-US" sz="1999" b="1">
                          <a:solidFill>
                            <a:srgbClr val="000000"/>
                          </a:solidFill>
                          <a:latin typeface="Encode Sans Normal Bold"/>
                          <a:ea typeface="Encode Sans Normal Bold"/>
                          <a:cs typeface="Encode Sans Normal Bold"/>
                          <a:sym typeface="Encode Sans Normal Bold"/>
                        </a:rPr>
                        <a:t>MEDICINE</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8E3D3"/>
                    </a:solidFill>
                  </a:tcPr>
                </a:tc>
                <a:tc>
                  <a:txBody>
                    <a:bodyPr/>
                    <a:lstStyle/>
                    <a:p>
                      <a:pPr algn="ctr">
                        <a:lnSpc>
                          <a:spcPts val="2799"/>
                        </a:lnSpc>
                        <a:defRPr/>
                      </a:pPr>
                      <a:r>
                        <a:rPr lang="en-US" sz="1999" b="1">
                          <a:solidFill>
                            <a:srgbClr val="000000"/>
                          </a:solidFill>
                          <a:latin typeface="Encode Sans Normal Bold"/>
                          <a:ea typeface="Encode Sans Normal Bold"/>
                          <a:cs typeface="Encode Sans Normal Bold"/>
                          <a:sym typeface="Encode Sans Normal Bold"/>
                        </a:rPr>
                        <a:t>DENTISTRY</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8E3D3"/>
                    </a:solidFill>
                  </a:tcPr>
                </a:tc>
                <a:tc>
                  <a:txBody>
                    <a:bodyPr/>
                    <a:lstStyle/>
                    <a:p>
                      <a:pPr algn="ctr">
                        <a:lnSpc>
                          <a:spcPts val="2799"/>
                        </a:lnSpc>
                        <a:defRPr/>
                      </a:pPr>
                      <a:r>
                        <a:rPr lang="en-US" sz="1999" b="1">
                          <a:solidFill>
                            <a:srgbClr val="000000"/>
                          </a:solidFill>
                          <a:latin typeface="Encode Sans Normal Bold"/>
                          <a:ea typeface="Encode Sans Normal Bold"/>
                          <a:cs typeface="Encode Sans Normal Bold"/>
                          <a:sym typeface="Encode Sans Normal Bold"/>
                        </a:rPr>
                        <a:t>PHARMACY</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8E3D3"/>
                    </a:solidFill>
                  </a:tcPr>
                </a:tc>
                <a:extLst>
                  <a:ext uri="{0D108BD9-81ED-4DB2-BD59-A6C34878D82A}">
                    <a16:rowId xmlns:a16="http://schemas.microsoft.com/office/drawing/2014/main" val="10000"/>
                  </a:ext>
                </a:extLst>
              </a:tr>
              <a:tr h="572188">
                <a:tc gridSpan="3">
                  <a:txBody>
                    <a:bodyPr/>
                    <a:lstStyle/>
                    <a:p>
                      <a:pPr algn="l">
                        <a:lnSpc>
                          <a:spcPts val="2239"/>
                        </a:lnSpc>
                        <a:defRPr/>
                      </a:pPr>
                      <a:r>
                        <a:rPr lang="en-US" sz="1599" b="1">
                          <a:solidFill>
                            <a:srgbClr val="FFFFFF"/>
                          </a:solidFill>
                          <a:latin typeface="Open Sans 1 Bold"/>
                          <a:ea typeface="Open Sans 1 Bold"/>
                          <a:cs typeface="Open Sans 1 Bold"/>
                          <a:sym typeface="Open Sans 1 Bold"/>
                        </a:rPr>
                        <a:t>Average GPA</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85754D"/>
                    </a:solidFill>
                  </a:tcPr>
                </a:tc>
                <a:tc hMerge="1">
                  <a:txBody>
                    <a:bodyPr/>
                    <a:lstStyle/>
                    <a:p>
                      <a:pPr algn="l">
                        <a:lnSpc>
                          <a:spcPts val="2239"/>
                        </a:lnSpc>
                        <a:defRPr/>
                      </a:pPr>
                      <a:r>
                        <a:rPr lang="en-US" sz="1599" b="1">
                          <a:solidFill>
                            <a:srgbClr val="FFFFFF"/>
                          </a:solidFill>
                          <a:latin typeface="Open Sans 1 Bold"/>
                          <a:ea typeface="Open Sans 1 Bold"/>
                          <a:cs typeface="Open Sans 1 Bold"/>
                          <a:sym typeface="Open Sans 1 Bold"/>
                        </a:rPr>
                        <a:t>Average GPA</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85754D"/>
                    </a:solidFill>
                  </a:tcPr>
                </a:tc>
                <a:tc hMerge="1">
                  <a:txBody>
                    <a:bodyPr/>
                    <a:lstStyle/>
                    <a:p>
                      <a:pPr algn="l">
                        <a:lnSpc>
                          <a:spcPts val="2239"/>
                        </a:lnSpc>
                        <a:defRPr/>
                      </a:pPr>
                      <a:r>
                        <a:rPr lang="en-US" sz="1599" b="1">
                          <a:solidFill>
                            <a:srgbClr val="FFFFFF"/>
                          </a:solidFill>
                          <a:latin typeface="Open Sans 1 Bold"/>
                          <a:ea typeface="Open Sans 1 Bold"/>
                          <a:cs typeface="Open Sans 1 Bold"/>
                          <a:sym typeface="Open Sans 1 Bold"/>
                        </a:rPr>
                        <a:t>Average GPA</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85754D"/>
                    </a:solidFill>
                  </a:tcPr>
                </a:tc>
                <a:extLst>
                  <a:ext uri="{0D108BD9-81ED-4DB2-BD59-A6C34878D82A}">
                    <a16:rowId xmlns:a16="http://schemas.microsoft.com/office/drawing/2014/main" val="10001"/>
                  </a:ext>
                </a:extLst>
              </a:tr>
              <a:tr h="927592">
                <a:tc>
                  <a:txBody>
                    <a:bodyPr/>
                    <a:lstStyle/>
                    <a:p>
                      <a:pPr algn="l">
                        <a:lnSpc>
                          <a:spcPts val="4480"/>
                        </a:lnSpc>
                        <a:defRPr/>
                      </a:pPr>
                      <a:r>
                        <a:rPr lang="en-US" sz="3200">
                          <a:solidFill>
                            <a:srgbClr val="000000"/>
                          </a:solidFill>
                          <a:latin typeface="Open Sans 1"/>
                          <a:ea typeface="Open Sans 1"/>
                          <a:cs typeface="Open Sans 1"/>
                          <a:sym typeface="Open Sans 1"/>
                        </a:rPr>
                        <a:t>3.63</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algn="l">
                        <a:lnSpc>
                          <a:spcPts val="4480"/>
                        </a:lnSpc>
                        <a:defRPr/>
                      </a:pPr>
                      <a:r>
                        <a:rPr lang="en-US" sz="3200">
                          <a:solidFill>
                            <a:srgbClr val="000000"/>
                          </a:solidFill>
                          <a:latin typeface="Open Sans 1"/>
                          <a:ea typeface="Open Sans 1"/>
                          <a:cs typeface="Open Sans 1"/>
                          <a:sym typeface="Open Sans 1"/>
                        </a:rPr>
                        <a:t>3.55</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algn="l">
                        <a:lnSpc>
                          <a:spcPts val="4480"/>
                        </a:lnSpc>
                        <a:defRPr/>
                      </a:pPr>
                      <a:r>
                        <a:rPr lang="en-US" sz="3200">
                          <a:solidFill>
                            <a:srgbClr val="000000"/>
                          </a:solidFill>
                          <a:latin typeface="Open Sans 1"/>
                          <a:ea typeface="Open Sans 1"/>
                          <a:cs typeface="Open Sans 1"/>
                          <a:sym typeface="Open Sans 1"/>
                        </a:rPr>
                        <a:t>3.40</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848745">
                <a:tc>
                  <a:txBody>
                    <a:bodyPr/>
                    <a:lstStyle/>
                    <a:p>
                      <a:pPr algn="l">
                        <a:lnSpc>
                          <a:spcPts val="2239"/>
                        </a:lnSpc>
                        <a:defRPr/>
                      </a:pPr>
                      <a:r>
                        <a:rPr lang="en-US" sz="1599" b="1">
                          <a:solidFill>
                            <a:srgbClr val="FFFFFF"/>
                          </a:solidFill>
                          <a:latin typeface="Open Sans 1 Bold"/>
                          <a:ea typeface="Open Sans 1 Bold"/>
                          <a:cs typeface="Open Sans 1 Bold"/>
                          <a:sym typeface="Open Sans 1 Bold"/>
                        </a:rPr>
                        <a:t>Average test score (MCAT)</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85754D"/>
                    </a:solidFill>
                  </a:tcPr>
                </a:tc>
                <a:tc>
                  <a:txBody>
                    <a:bodyPr/>
                    <a:lstStyle/>
                    <a:p>
                      <a:pPr algn="l">
                        <a:lnSpc>
                          <a:spcPts val="2239"/>
                        </a:lnSpc>
                        <a:defRPr/>
                      </a:pPr>
                      <a:r>
                        <a:rPr lang="en-US" sz="1599" b="1">
                          <a:solidFill>
                            <a:srgbClr val="FFFFFF"/>
                          </a:solidFill>
                          <a:latin typeface="Open Sans 1 Bold"/>
                          <a:ea typeface="Open Sans 1 Bold"/>
                          <a:cs typeface="Open Sans 1 Bold"/>
                          <a:sym typeface="Open Sans 1 Bold"/>
                        </a:rPr>
                        <a:t>(DAT)</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85754D"/>
                    </a:solidFill>
                  </a:tcPr>
                </a:tc>
                <a:tc>
                  <a:txBody>
                    <a:bodyPr/>
                    <a:lstStyle/>
                    <a:p>
                      <a:pPr algn="l">
                        <a:lnSpc>
                          <a:spcPts val="2239"/>
                        </a:lnSpc>
                        <a:defRPr/>
                      </a:pPr>
                      <a:r>
                        <a:rPr lang="en-US" sz="1599" b="1">
                          <a:solidFill>
                            <a:srgbClr val="FFFFFF"/>
                          </a:solidFill>
                          <a:latin typeface="Open Sans 1 Bold"/>
                          <a:ea typeface="Open Sans 1 Bold"/>
                          <a:cs typeface="Open Sans 1 Bold"/>
                          <a:sym typeface="Open Sans 1 Bold"/>
                        </a:rPr>
                        <a:t>None</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85754D"/>
                    </a:solidFill>
                  </a:tcPr>
                </a:tc>
                <a:extLst>
                  <a:ext uri="{0D108BD9-81ED-4DB2-BD59-A6C34878D82A}">
                    <a16:rowId xmlns:a16="http://schemas.microsoft.com/office/drawing/2014/main" val="10003"/>
                  </a:ext>
                </a:extLst>
              </a:tr>
              <a:tr h="905964">
                <a:tc>
                  <a:txBody>
                    <a:bodyPr/>
                    <a:lstStyle/>
                    <a:p>
                      <a:pPr algn="l">
                        <a:lnSpc>
                          <a:spcPts val="4480"/>
                        </a:lnSpc>
                        <a:defRPr/>
                      </a:pPr>
                      <a:r>
                        <a:rPr lang="en-US" sz="3200">
                          <a:solidFill>
                            <a:srgbClr val="000000"/>
                          </a:solidFill>
                          <a:latin typeface="Open Sans 1"/>
                          <a:ea typeface="Open Sans 1"/>
                          <a:cs typeface="Open Sans 1"/>
                          <a:sym typeface="Open Sans 1"/>
                        </a:rPr>
                        <a:t>508</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algn="l">
                        <a:lnSpc>
                          <a:spcPts val="4480"/>
                        </a:lnSpc>
                        <a:defRPr/>
                      </a:pPr>
                      <a:r>
                        <a:rPr lang="en-US" sz="3200">
                          <a:solidFill>
                            <a:srgbClr val="000000"/>
                          </a:solidFill>
                          <a:latin typeface="Open Sans 1"/>
                          <a:ea typeface="Open Sans 1"/>
                          <a:cs typeface="Open Sans 1"/>
                          <a:sym typeface="Open Sans 1"/>
                        </a:rPr>
                        <a:t>420</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algn="l">
                        <a:lnSpc>
                          <a:spcPts val="2239"/>
                        </a:lnSpc>
                        <a:defRPr/>
                      </a:pP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72188">
                <a:tc gridSpan="3">
                  <a:txBody>
                    <a:bodyPr/>
                    <a:lstStyle/>
                    <a:p>
                      <a:pPr algn="l">
                        <a:lnSpc>
                          <a:spcPts val="2239"/>
                        </a:lnSpc>
                        <a:defRPr/>
                      </a:pPr>
                      <a:r>
                        <a:rPr lang="en-US" sz="1599" b="1">
                          <a:solidFill>
                            <a:srgbClr val="FFFFFF"/>
                          </a:solidFill>
                          <a:latin typeface="Open Sans 1 Bold"/>
                          <a:ea typeface="Open Sans 1 Bold"/>
                          <a:cs typeface="Open Sans 1 Bold"/>
                          <a:sym typeface="Open Sans 1 Bold"/>
                        </a:rPr>
                        <a:t>Sampling of Schools Admitted to</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85754D"/>
                    </a:solidFill>
                  </a:tcPr>
                </a:tc>
                <a:tc hMerge="1">
                  <a:txBody>
                    <a:bodyPr/>
                    <a:lstStyle/>
                    <a:p>
                      <a:pPr algn="l">
                        <a:lnSpc>
                          <a:spcPts val="2239"/>
                        </a:lnSpc>
                        <a:defRPr/>
                      </a:pPr>
                      <a:r>
                        <a:rPr lang="en-US" sz="1599" b="1">
                          <a:solidFill>
                            <a:srgbClr val="FFFFFF"/>
                          </a:solidFill>
                          <a:latin typeface="Open Sans 1 Bold"/>
                          <a:ea typeface="Open Sans 1 Bold"/>
                          <a:cs typeface="Open Sans 1 Bold"/>
                          <a:sym typeface="Open Sans 1 Bold"/>
                        </a:rPr>
                        <a:t>Sampling of Schools Admitted to</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85754D"/>
                    </a:solidFill>
                  </a:tcPr>
                </a:tc>
                <a:tc hMerge="1">
                  <a:txBody>
                    <a:bodyPr/>
                    <a:lstStyle/>
                    <a:p>
                      <a:pPr algn="l">
                        <a:lnSpc>
                          <a:spcPts val="2239"/>
                        </a:lnSpc>
                        <a:defRPr/>
                      </a:pPr>
                      <a:r>
                        <a:rPr lang="en-US" sz="1599" b="1">
                          <a:solidFill>
                            <a:srgbClr val="FFFFFF"/>
                          </a:solidFill>
                          <a:latin typeface="Open Sans 1 Bold"/>
                          <a:ea typeface="Open Sans 1 Bold"/>
                          <a:cs typeface="Open Sans 1 Bold"/>
                          <a:sym typeface="Open Sans 1 Bold"/>
                        </a:rPr>
                        <a:t>Sampling of Schools Admitted to</a:t>
                      </a:r>
                      <a:endParaRPr lang="en-US" sz="1100"/>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85754D"/>
                    </a:solidFill>
                  </a:tcPr>
                </a:tc>
                <a:extLst>
                  <a:ext uri="{0D108BD9-81ED-4DB2-BD59-A6C34878D82A}">
                    <a16:rowId xmlns:a16="http://schemas.microsoft.com/office/drawing/2014/main" val="10005"/>
                  </a:ext>
                </a:extLst>
              </a:tr>
              <a:tr h="3490344">
                <a:tc>
                  <a:txBody>
                    <a:bodyPr/>
                    <a:lstStyle/>
                    <a:p>
                      <a:pPr algn="l">
                        <a:lnSpc>
                          <a:spcPts val="2100"/>
                        </a:lnSpc>
                        <a:defRPr/>
                      </a:pPr>
                      <a:r>
                        <a:rPr lang="en-US" sz="1500">
                          <a:solidFill>
                            <a:srgbClr val="000000"/>
                          </a:solidFill>
                          <a:latin typeface="Open Sans 1"/>
                          <a:ea typeface="Open Sans 1"/>
                          <a:cs typeface="Open Sans 1"/>
                          <a:sym typeface="Open Sans 1"/>
                        </a:rPr>
                        <a:t>Albert Einstein SOM</a:t>
                      </a:r>
                      <a:endParaRPr lang="en-US" sz="1100"/>
                    </a:p>
                    <a:p>
                      <a:pPr algn="l">
                        <a:lnSpc>
                          <a:spcPts val="2100"/>
                        </a:lnSpc>
                      </a:pPr>
                      <a:r>
                        <a:rPr lang="en-US" sz="1500">
                          <a:solidFill>
                            <a:srgbClr val="000000"/>
                          </a:solidFill>
                          <a:latin typeface="Open Sans 1"/>
                          <a:ea typeface="Open Sans 1"/>
                          <a:cs typeface="Open Sans 1"/>
                          <a:sym typeface="Open Sans 1"/>
                        </a:rPr>
                        <a:t>Arizona</a:t>
                      </a:r>
                    </a:p>
                    <a:p>
                      <a:pPr algn="l">
                        <a:lnSpc>
                          <a:spcPts val="2100"/>
                        </a:lnSpc>
                      </a:pPr>
                      <a:r>
                        <a:rPr lang="en-US" sz="1500">
                          <a:solidFill>
                            <a:srgbClr val="000000"/>
                          </a:solidFill>
                          <a:latin typeface="Open Sans 1"/>
                          <a:ea typeface="Open Sans 1"/>
                          <a:cs typeface="Open Sans 1"/>
                          <a:sym typeface="Open Sans 1"/>
                        </a:rPr>
                        <a:t>Cornell</a:t>
                      </a:r>
                    </a:p>
                    <a:p>
                      <a:pPr algn="l">
                        <a:lnSpc>
                          <a:spcPts val="2100"/>
                        </a:lnSpc>
                      </a:pPr>
                      <a:r>
                        <a:rPr lang="en-US" sz="1500">
                          <a:solidFill>
                            <a:srgbClr val="000000"/>
                          </a:solidFill>
                          <a:latin typeface="Open Sans 1"/>
                          <a:ea typeface="Open Sans 1"/>
                          <a:cs typeface="Open Sans 1"/>
                          <a:sym typeface="Open Sans 1"/>
                        </a:rPr>
                        <a:t>Drexel</a:t>
                      </a:r>
                    </a:p>
                    <a:p>
                      <a:pPr algn="l">
                        <a:lnSpc>
                          <a:spcPts val="2100"/>
                        </a:lnSpc>
                      </a:pPr>
                      <a:r>
                        <a:rPr lang="en-US" sz="1500">
                          <a:solidFill>
                            <a:srgbClr val="000000"/>
                          </a:solidFill>
                          <a:latin typeface="Open Sans 1"/>
                          <a:ea typeface="Open Sans 1"/>
                          <a:cs typeface="Open Sans 1"/>
                          <a:sym typeface="Open Sans 1"/>
                        </a:rPr>
                        <a:t>Kaiser Permanente SOM</a:t>
                      </a:r>
                    </a:p>
                    <a:p>
                      <a:pPr algn="l">
                        <a:lnSpc>
                          <a:spcPts val="2100"/>
                        </a:lnSpc>
                      </a:pPr>
                      <a:r>
                        <a:rPr lang="en-US" sz="1500">
                          <a:solidFill>
                            <a:srgbClr val="000000"/>
                          </a:solidFill>
                          <a:latin typeface="Open Sans 1"/>
                          <a:ea typeface="Open Sans 1"/>
                          <a:cs typeface="Open Sans 1"/>
                          <a:sym typeface="Open Sans 1"/>
                        </a:rPr>
                        <a:t>Loma Linda </a:t>
                      </a:r>
                    </a:p>
                    <a:p>
                      <a:pPr algn="l">
                        <a:lnSpc>
                          <a:spcPts val="2100"/>
                        </a:lnSpc>
                      </a:pPr>
                      <a:r>
                        <a:rPr lang="en-US" sz="1500">
                          <a:solidFill>
                            <a:srgbClr val="000000"/>
                          </a:solidFill>
                          <a:latin typeface="Open Sans 1"/>
                          <a:ea typeface="Open Sans 1"/>
                          <a:cs typeface="Open Sans 1"/>
                          <a:sym typeface="Open Sans 1"/>
                        </a:rPr>
                        <a:t>Mayo Clinic</a:t>
                      </a:r>
                    </a:p>
                    <a:p>
                      <a:pPr algn="l">
                        <a:lnSpc>
                          <a:spcPts val="2100"/>
                        </a:lnSpc>
                      </a:pPr>
                      <a:r>
                        <a:rPr lang="en-US" sz="1500">
                          <a:solidFill>
                            <a:srgbClr val="000000"/>
                          </a:solidFill>
                          <a:latin typeface="Open Sans 1"/>
                          <a:ea typeface="Open Sans 1"/>
                          <a:cs typeface="Open Sans 1"/>
                          <a:sym typeface="Open Sans 1"/>
                        </a:rPr>
                        <a:t>Rush</a:t>
                      </a:r>
                    </a:p>
                    <a:p>
                      <a:pPr algn="l">
                        <a:lnSpc>
                          <a:spcPts val="2100"/>
                        </a:lnSpc>
                      </a:pPr>
                      <a:r>
                        <a:rPr lang="en-US" sz="1500">
                          <a:solidFill>
                            <a:srgbClr val="000000"/>
                          </a:solidFill>
                          <a:latin typeface="Open Sans 1"/>
                          <a:ea typeface="Open Sans 1"/>
                          <a:cs typeface="Open Sans 1"/>
                          <a:sym typeface="Open Sans 1"/>
                        </a:rPr>
                        <a:t>Tufts</a:t>
                      </a:r>
                    </a:p>
                    <a:p>
                      <a:pPr algn="l">
                        <a:lnSpc>
                          <a:spcPts val="2100"/>
                        </a:lnSpc>
                      </a:pPr>
                      <a:r>
                        <a:rPr lang="en-US" sz="1500">
                          <a:solidFill>
                            <a:srgbClr val="000000"/>
                          </a:solidFill>
                          <a:latin typeface="Open Sans 1"/>
                          <a:ea typeface="Open Sans 1"/>
                          <a:cs typeface="Open Sans 1"/>
                          <a:sym typeface="Open Sans 1"/>
                        </a:rPr>
                        <a:t>Tulane</a:t>
                      </a:r>
                    </a:p>
                    <a:p>
                      <a:pPr algn="l">
                        <a:lnSpc>
                          <a:spcPts val="2100"/>
                        </a:lnSpc>
                      </a:pPr>
                      <a:r>
                        <a:rPr lang="en-US" sz="1500">
                          <a:solidFill>
                            <a:srgbClr val="000000"/>
                          </a:solidFill>
                          <a:latin typeface="Open Sans 1"/>
                          <a:ea typeface="Open Sans 1"/>
                          <a:cs typeface="Open Sans 1"/>
                          <a:sym typeface="Open Sans 1"/>
                        </a:rPr>
                        <a:t>University of Washington</a:t>
                      </a:r>
                    </a:p>
                    <a:p>
                      <a:pPr algn="l">
                        <a:lnSpc>
                          <a:spcPts val="2100"/>
                        </a:lnSpc>
                      </a:pPr>
                      <a:r>
                        <a:rPr lang="en-US" sz="1500">
                          <a:solidFill>
                            <a:srgbClr val="000000"/>
                          </a:solidFill>
                          <a:latin typeface="Open Sans 1"/>
                          <a:ea typeface="Open Sans 1"/>
                          <a:cs typeface="Open Sans 1"/>
                          <a:sym typeface="Open Sans 1"/>
                        </a:rPr>
                        <a:t>WSU Elson S. Floyd COM</a:t>
                      </a:r>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algn="l">
                        <a:lnSpc>
                          <a:spcPts val="2099"/>
                        </a:lnSpc>
                        <a:defRPr/>
                      </a:pPr>
                      <a:r>
                        <a:rPr lang="en-US" sz="1499">
                          <a:solidFill>
                            <a:srgbClr val="000000"/>
                          </a:solidFill>
                          <a:latin typeface="Open Sans 1"/>
                          <a:ea typeface="Open Sans 1"/>
                          <a:cs typeface="Open Sans 1"/>
                          <a:sym typeface="Open Sans 1"/>
                        </a:rPr>
                        <a:t>Arizona</a:t>
                      </a:r>
                      <a:endParaRPr lang="en-US" sz="1100"/>
                    </a:p>
                    <a:p>
                      <a:pPr algn="l">
                        <a:lnSpc>
                          <a:spcPts val="2099"/>
                        </a:lnSpc>
                      </a:pPr>
                      <a:r>
                        <a:rPr lang="en-US" sz="1499">
                          <a:solidFill>
                            <a:srgbClr val="000000"/>
                          </a:solidFill>
                          <a:latin typeface="Open Sans 1"/>
                          <a:ea typeface="Open Sans 1"/>
                          <a:cs typeface="Open Sans 1"/>
                          <a:sym typeface="Open Sans 1"/>
                        </a:rPr>
                        <a:t>Midwestern</a:t>
                      </a:r>
                    </a:p>
                    <a:p>
                      <a:pPr algn="l">
                        <a:lnSpc>
                          <a:spcPts val="2099"/>
                        </a:lnSpc>
                      </a:pPr>
                      <a:r>
                        <a:rPr lang="en-US" sz="1499">
                          <a:solidFill>
                            <a:srgbClr val="000000"/>
                          </a:solidFill>
                          <a:latin typeface="Open Sans 1"/>
                          <a:ea typeface="Open Sans 1"/>
                          <a:cs typeface="Open Sans 1"/>
                          <a:sym typeface="Open Sans 1"/>
                        </a:rPr>
                        <a:t>Pacific Northwest U</a:t>
                      </a:r>
                    </a:p>
                    <a:p>
                      <a:pPr algn="l">
                        <a:lnSpc>
                          <a:spcPts val="2099"/>
                        </a:lnSpc>
                      </a:pPr>
                      <a:r>
                        <a:rPr lang="en-US" sz="1499">
                          <a:solidFill>
                            <a:srgbClr val="000000"/>
                          </a:solidFill>
                          <a:latin typeface="Open Sans 1"/>
                          <a:ea typeface="Open Sans 1"/>
                          <a:cs typeface="Open Sans 1"/>
                          <a:sym typeface="Open Sans 1"/>
                        </a:rPr>
                        <a:t>Touro College of Dental Med</a:t>
                      </a:r>
                    </a:p>
                    <a:p>
                      <a:pPr algn="l">
                        <a:lnSpc>
                          <a:spcPts val="2099"/>
                        </a:lnSpc>
                      </a:pPr>
                      <a:r>
                        <a:rPr lang="en-US" sz="1499">
                          <a:solidFill>
                            <a:srgbClr val="000000"/>
                          </a:solidFill>
                          <a:latin typeface="Open Sans 1"/>
                          <a:ea typeface="Open Sans 1"/>
                          <a:cs typeface="Open Sans 1"/>
                          <a:sym typeface="Open Sans 1"/>
                        </a:rPr>
                        <a:t>University of New England</a:t>
                      </a:r>
                    </a:p>
                    <a:p>
                      <a:pPr algn="l">
                        <a:lnSpc>
                          <a:spcPts val="2099"/>
                        </a:lnSpc>
                      </a:pPr>
                      <a:r>
                        <a:rPr lang="en-US" sz="1499">
                          <a:solidFill>
                            <a:srgbClr val="000000"/>
                          </a:solidFill>
                          <a:latin typeface="Open Sans 1"/>
                          <a:ea typeface="Open Sans 1"/>
                          <a:cs typeface="Open Sans 1"/>
                          <a:sym typeface="Open Sans 1"/>
                        </a:rPr>
                        <a:t>USC</a:t>
                      </a:r>
                    </a:p>
                    <a:p>
                      <a:pPr algn="l">
                        <a:lnSpc>
                          <a:spcPts val="2099"/>
                        </a:lnSpc>
                      </a:pPr>
                      <a:r>
                        <a:rPr lang="en-US" sz="1499">
                          <a:solidFill>
                            <a:srgbClr val="000000"/>
                          </a:solidFill>
                          <a:latin typeface="Open Sans 1"/>
                          <a:ea typeface="Open Sans 1"/>
                          <a:cs typeface="Open Sans 1"/>
                          <a:sym typeface="Open Sans 1"/>
                        </a:rPr>
                        <a:t>University of Washington</a:t>
                      </a:r>
                    </a:p>
                    <a:p>
                      <a:pPr algn="l">
                        <a:lnSpc>
                          <a:spcPts val="2099"/>
                        </a:lnSpc>
                      </a:pPr>
                      <a:r>
                        <a:rPr lang="en-US" sz="1499">
                          <a:solidFill>
                            <a:srgbClr val="000000"/>
                          </a:solidFill>
                          <a:latin typeface="Open Sans 1"/>
                          <a:ea typeface="Open Sans 1"/>
                          <a:cs typeface="Open Sans 1"/>
                          <a:sym typeface="Open Sans 1"/>
                        </a:rPr>
                        <a:t>WESTU</a:t>
                      </a:r>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algn="l">
                        <a:lnSpc>
                          <a:spcPts val="2099"/>
                        </a:lnSpc>
                        <a:defRPr/>
                      </a:pPr>
                      <a:r>
                        <a:rPr lang="en-US" sz="1499" dirty="0">
                          <a:solidFill>
                            <a:srgbClr val="000000"/>
                          </a:solidFill>
                          <a:latin typeface="Open Sans 1"/>
                          <a:ea typeface="Open Sans 1"/>
                          <a:cs typeface="Open Sans 1"/>
                          <a:sym typeface="Open Sans 1"/>
                        </a:rPr>
                        <a:t>Concordia University</a:t>
                      </a:r>
                      <a:endParaRPr lang="en-US" sz="1100" dirty="0"/>
                    </a:p>
                    <a:p>
                      <a:pPr algn="l">
                        <a:lnSpc>
                          <a:spcPts val="2099"/>
                        </a:lnSpc>
                      </a:pPr>
                      <a:r>
                        <a:rPr lang="en-US" sz="1499" dirty="0">
                          <a:solidFill>
                            <a:srgbClr val="000000"/>
                          </a:solidFill>
                          <a:latin typeface="Open Sans 1"/>
                          <a:ea typeface="Open Sans 1"/>
                          <a:cs typeface="Open Sans 1"/>
                          <a:sym typeface="Open Sans 1"/>
                        </a:rPr>
                        <a:t>Keck Graduate Institute</a:t>
                      </a:r>
                    </a:p>
                    <a:p>
                      <a:pPr algn="l">
                        <a:lnSpc>
                          <a:spcPts val="2099"/>
                        </a:lnSpc>
                      </a:pPr>
                      <a:r>
                        <a:rPr lang="en-US" sz="1499" dirty="0">
                          <a:solidFill>
                            <a:srgbClr val="000000"/>
                          </a:solidFill>
                          <a:latin typeface="Open Sans 1"/>
                          <a:ea typeface="Open Sans 1"/>
                          <a:cs typeface="Open Sans 1"/>
                          <a:sym typeface="Open Sans 1"/>
                        </a:rPr>
                        <a:t>Oregon State University</a:t>
                      </a:r>
                    </a:p>
                    <a:p>
                      <a:pPr algn="l">
                        <a:lnSpc>
                          <a:spcPts val="2099"/>
                        </a:lnSpc>
                      </a:pPr>
                      <a:r>
                        <a:rPr lang="en-US" sz="1499" dirty="0">
                          <a:solidFill>
                            <a:srgbClr val="000000"/>
                          </a:solidFill>
                          <a:latin typeface="Open Sans 1"/>
                          <a:ea typeface="Open Sans 1"/>
                          <a:cs typeface="Open Sans 1"/>
                          <a:sym typeface="Open Sans 1"/>
                        </a:rPr>
                        <a:t>UC San Diego</a:t>
                      </a:r>
                    </a:p>
                    <a:p>
                      <a:pPr algn="l">
                        <a:lnSpc>
                          <a:spcPts val="2099"/>
                        </a:lnSpc>
                      </a:pPr>
                      <a:r>
                        <a:rPr lang="en-US" sz="1499" dirty="0">
                          <a:solidFill>
                            <a:srgbClr val="000000"/>
                          </a:solidFill>
                          <a:latin typeface="Open Sans 1"/>
                          <a:ea typeface="Open Sans 1"/>
                          <a:cs typeface="Open Sans 1"/>
                          <a:sym typeface="Open Sans 1"/>
                        </a:rPr>
                        <a:t>Univ of Health Sciences STL</a:t>
                      </a:r>
                    </a:p>
                    <a:p>
                      <a:pPr algn="l">
                        <a:lnSpc>
                          <a:spcPts val="2099"/>
                        </a:lnSpc>
                      </a:pPr>
                      <a:r>
                        <a:rPr lang="en-US" sz="1499" dirty="0">
                          <a:solidFill>
                            <a:srgbClr val="000000"/>
                          </a:solidFill>
                          <a:latin typeface="Open Sans 1"/>
                          <a:ea typeface="Open Sans 1"/>
                          <a:cs typeface="Open Sans 1"/>
                          <a:sym typeface="Open Sans 1"/>
                        </a:rPr>
                        <a:t>University of Nebraska</a:t>
                      </a:r>
                    </a:p>
                    <a:p>
                      <a:pPr algn="l">
                        <a:lnSpc>
                          <a:spcPts val="2099"/>
                        </a:lnSpc>
                      </a:pPr>
                      <a:r>
                        <a:rPr lang="en-US" sz="1499" dirty="0">
                          <a:solidFill>
                            <a:srgbClr val="000000"/>
                          </a:solidFill>
                          <a:latin typeface="Open Sans 1"/>
                          <a:ea typeface="Open Sans 1"/>
                          <a:cs typeface="Open Sans 1"/>
                          <a:sym typeface="Open Sans 1"/>
                        </a:rPr>
                        <a:t>University of Washington</a:t>
                      </a:r>
                    </a:p>
                    <a:p>
                      <a:pPr algn="l">
                        <a:lnSpc>
                          <a:spcPts val="2099"/>
                        </a:lnSpc>
                      </a:pPr>
                      <a:r>
                        <a:rPr lang="en-US" sz="1499" dirty="0">
                          <a:solidFill>
                            <a:srgbClr val="000000"/>
                          </a:solidFill>
                          <a:latin typeface="Open Sans 1"/>
                          <a:ea typeface="Open Sans 1"/>
                          <a:cs typeface="Open Sans 1"/>
                          <a:sym typeface="Open Sans 1"/>
                        </a:rPr>
                        <a:t>Washington State University</a:t>
                      </a:r>
                    </a:p>
                  </a:txBody>
                  <a:tcPr marL="114300" marR="114300" marT="114300" marB="1143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9306098" y="8132010"/>
            <a:ext cx="9883156" cy="0"/>
          </a:xfrm>
          <a:prstGeom prst="line">
            <a:avLst/>
          </a:prstGeom>
          <a:ln w="28575" cap="rnd">
            <a:solidFill>
              <a:srgbClr val="B7A57A"/>
            </a:solidFill>
            <a:prstDash val="solid"/>
            <a:headEnd type="none" w="sm" len="sm"/>
            <a:tailEnd type="none" w="sm" len="sm"/>
          </a:ln>
        </p:spPr>
        <p:txBody>
          <a:bodyPr/>
          <a:lstStyle/>
          <a:p>
            <a:endParaRPr lang="en-US"/>
          </a:p>
        </p:txBody>
      </p:sp>
      <p:sp>
        <p:nvSpPr>
          <p:cNvPr id="3" name="AutoShape 3">
            <a:extLst>
              <a:ext uri="{C183D7F6-B498-43B3-948B-1728B52AA6E4}">
                <adec:decorative xmlns:adec="http://schemas.microsoft.com/office/drawing/2017/decorative" val="1"/>
              </a:ext>
            </a:extLst>
          </p:cNvPr>
          <p:cNvSpPr/>
          <p:nvPr/>
        </p:nvSpPr>
        <p:spPr>
          <a:xfrm>
            <a:off x="13312379" y="7089743"/>
            <a:ext cx="0" cy="712023"/>
          </a:xfrm>
          <a:prstGeom prst="line">
            <a:avLst/>
          </a:prstGeom>
          <a:ln w="28575" cap="rnd">
            <a:solidFill>
              <a:srgbClr val="B7A57A"/>
            </a:solidFill>
            <a:prstDash val="solid"/>
            <a:headEnd type="oval" w="lg" len="lg"/>
            <a:tailEnd type="none" w="sm" len="sm"/>
          </a:ln>
        </p:spPr>
        <p:txBody>
          <a:bodyPr/>
          <a:lstStyle/>
          <a:p>
            <a:endParaRPr lang="en-US"/>
          </a:p>
        </p:txBody>
      </p:sp>
      <p:sp>
        <p:nvSpPr>
          <p:cNvPr id="4" name="AutoShape 4">
            <a:extLst>
              <a:ext uri="{C183D7F6-B498-43B3-948B-1728B52AA6E4}">
                <adec:decorative xmlns:adec="http://schemas.microsoft.com/office/drawing/2017/decorative" val="1"/>
              </a:ext>
            </a:extLst>
          </p:cNvPr>
          <p:cNvSpPr/>
          <p:nvPr/>
        </p:nvSpPr>
        <p:spPr>
          <a:xfrm flipV="1">
            <a:off x="9385544" y="3412658"/>
            <a:ext cx="8863623" cy="9383"/>
          </a:xfrm>
          <a:prstGeom prst="line">
            <a:avLst/>
          </a:prstGeom>
          <a:ln w="28575" cap="rnd">
            <a:solidFill>
              <a:srgbClr val="B7A57A"/>
            </a:solidFill>
            <a:prstDash val="solid"/>
            <a:headEnd type="none" w="sm" len="sm"/>
            <a:tailEnd type="none" w="sm" len="sm"/>
          </a:ln>
        </p:spPr>
        <p:txBody>
          <a:bodyPr/>
          <a:lstStyle/>
          <a:p>
            <a:endParaRPr lang="en-US"/>
          </a:p>
        </p:txBody>
      </p:sp>
      <p:sp>
        <p:nvSpPr>
          <p:cNvPr id="5" name="AutoShape 5">
            <a:extLst>
              <a:ext uri="{C183D7F6-B498-43B3-948B-1728B52AA6E4}">
                <adec:decorative xmlns:adec="http://schemas.microsoft.com/office/drawing/2017/decorative" val="1"/>
              </a:ext>
            </a:extLst>
          </p:cNvPr>
          <p:cNvSpPr/>
          <p:nvPr/>
        </p:nvSpPr>
        <p:spPr>
          <a:xfrm>
            <a:off x="10488132" y="2474965"/>
            <a:ext cx="0" cy="712023"/>
          </a:xfrm>
          <a:prstGeom prst="line">
            <a:avLst/>
          </a:prstGeom>
          <a:ln w="28575" cap="rnd">
            <a:solidFill>
              <a:srgbClr val="B7A57A"/>
            </a:solidFill>
            <a:prstDash val="solid"/>
            <a:headEnd type="oval" w="lg" len="lg"/>
            <a:tailEnd type="none" w="sm" len="sm"/>
          </a:ln>
        </p:spPr>
        <p:txBody>
          <a:bodyPr/>
          <a:lstStyle/>
          <a:p>
            <a:endParaRPr lang="en-US"/>
          </a:p>
        </p:txBody>
      </p:sp>
      <p:sp>
        <p:nvSpPr>
          <p:cNvPr id="6" name="AutoShape 6">
            <a:extLst>
              <a:ext uri="{C183D7F6-B498-43B3-948B-1728B52AA6E4}">
                <adec:decorative xmlns:adec="http://schemas.microsoft.com/office/drawing/2017/decorative" val="1"/>
              </a:ext>
            </a:extLst>
          </p:cNvPr>
          <p:cNvSpPr/>
          <p:nvPr/>
        </p:nvSpPr>
        <p:spPr>
          <a:xfrm>
            <a:off x="16176726" y="2474965"/>
            <a:ext cx="0" cy="712023"/>
          </a:xfrm>
          <a:prstGeom prst="line">
            <a:avLst/>
          </a:prstGeom>
          <a:ln w="28575" cap="rnd">
            <a:solidFill>
              <a:srgbClr val="B7A57A"/>
            </a:solidFill>
            <a:prstDash val="solid"/>
            <a:headEnd type="oval" w="lg" len="lg"/>
            <a:tailEnd type="none" w="sm" len="sm"/>
          </a:ln>
        </p:spPr>
        <p:txBody>
          <a:bodyPr/>
          <a:lstStyle/>
          <a:p>
            <a:endParaRPr lang="en-US"/>
          </a:p>
        </p:txBody>
      </p:sp>
      <p:sp>
        <p:nvSpPr>
          <p:cNvPr id="30" name="TextBox 30"/>
          <p:cNvSpPr txBox="1">
            <a:spLocks noGrp="1"/>
          </p:cNvSpPr>
          <p:nvPr>
            <p:ph type="title" idx="4294967295"/>
          </p:nvPr>
        </p:nvSpPr>
        <p:spPr>
          <a:xfrm>
            <a:off x="2690690" y="2012341"/>
            <a:ext cx="5909069" cy="28384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440"/>
              </a:lnSpc>
              <a:spcBef>
                <a:spcPts val="0"/>
              </a:spcBef>
              <a:spcAft>
                <a:spcPts val="0"/>
              </a:spcAft>
              <a:buClrTx/>
              <a:buSzTx/>
              <a:buFontTx/>
              <a:buNone/>
              <a:tabLst/>
              <a:defRPr/>
            </a:pPr>
            <a:r>
              <a:rPr kumimoji="0" lang="en-US" sz="6200" b="1" i="0" u="none" strike="noStrike" kern="1200" cap="none" spc="0" normalizeH="0" baseline="0" noProof="0" dirty="0">
                <a:ln>
                  <a:noFill/>
                </a:ln>
                <a:solidFill>
                  <a:srgbClr val="32006E"/>
                </a:solidFill>
                <a:effectLst/>
                <a:uLnTx/>
                <a:uFillTx/>
                <a:latin typeface="Encode Sans Normal Bold"/>
                <a:ea typeface="Encode Sans Normal Bold"/>
                <a:cs typeface="Encode Sans Normal Bold"/>
                <a:sym typeface="Encode Sans Normal Bold"/>
              </a:rPr>
              <a:t>UW BOTHELL HUSKIES IN HEALTHCARE</a:t>
            </a:r>
          </a:p>
        </p:txBody>
      </p:sp>
      <p:sp>
        <p:nvSpPr>
          <p:cNvPr id="31" name="TextBox 31"/>
          <p:cNvSpPr txBox="1"/>
          <p:nvPr/>
        </p:nvSpPr>
        <p:spPr>
          <a:xfrm>
            <a:off x="2690690" y="5299996"/>
            <a:ext cx="5909069" cy="1842134"/>
          </a:xfrm>
          <a:prstGeom prst="rect">
            <a:avLst/>
          </a:prstGeom>
        </p:spPr>
        <p:txBody>
          <a:bodyPr lIns="0" tIns="0" rIns="0" bIns="0" rtlCol="0" anchor="t">
            <a:spAutoFit/>
          </a:bodyPr>
          <a:lstStyle/>
          <a:p>
            <a:pPr algn="l">
              <a:lnSpc>
                <a:spcPts val="2940"/>
              </a:lnSpc>
            </a:pPr>
            <a:r>
              <a:rPr lang="en-US" sz="2100" dirty="0">
                <a:solidFill>
                  <a:srgbClr val="000000"/>
                </a:solidFill>
                <a:latin typeface="Open Sans 1"/>
                <a:ea typeface="Open Sans 1"/>
                <a:cs typeface="Open Sans 1"/>
                <a:sym typeface="Open Sans 1"/>
              </a:rPr>
              <a:t>Across disciplines, our graduates are making real impacts in healthcare - from medicine to pharmacy and healthcare administration, UW Bothell Huskies go on to graduate programs and health careers that </a:t>
            </a:r>
          </a:p>
        </p:txBody>
      </p:sp>
      <p:grpSp>
        <p:nvGrpSpPr>
          <p:cNvPr id="17" name="Group 17" descr="A picture of Andrew Collins"/>
          <p:cNvGrpSpPr/>
          <p:nvPr/>
        </p:nvGrpSpPr>
        <p:grpSpPr>
          <a:xfrm>
            <a:off x="9519564" y="1093640"/>
            <a:ext cx="2156075" cy="2157197"/>
            <a:chOff x="0" y="0"/>
            <a:chExt cx="1385744" cy="1386465"/>
          </a:xfrm>
        </p:grpSpPr>
        <p:sp>
          <p:nvSpPr>
            <p:cNvPr id="18" name="Freeform 18"/>
            <p:cNvSpPr/>
            <p:nvPr/>
          </p:nvSpPr>
          <p:spPr>
            <a:xfrm>
              <a:off x="0" y="0"/>
              <a:ext cx="1385744" cy="1386465"/>
            </a:xfrm>
            <a:custGeom>
              <a:avLst/>
              <a:gdLst/>
              <a:ahLst/>
              <a:cxnLst/>
              <a:rect l="l" t="t" r="r" b="b"/>
              <a:pathLst>
                <a:path w="1385744" h="1386465">
                  <a:moveTo>
                    <a:pt x="0" y="0"/>
                  </a:moveTo>
                  <a:lnTo>
                    <a:pt x="1385744" y="0"/>
                  </a:lnTo>
                  <a:lnTo>
                    <a:pt x="1385744" y="1386465"/>
                  </a:lnTo>
                  <a:lnTo>
                    <a:pt x="0" y="1386465"/>
                  </a:lnTo>
                  <a:close/>
                </a:path>
              </a:pathLst>
            </a:custGeom>
            <a:blipFill>
              <a:blip r:embed="rId3"/>
              <a:stretch>
                <a:fillRect l="-26" r="-26"/>
              </a:stretch>
            </a:blipFill>
          </p:spPr>
          <p:txBody>
            <a:bodyPr/>
            <a:lstStyle/>
            <a:p>
              <a:endParaRPr lang="en-US"/>
            </a:p>
          </p:txBody>
        </p:sp>
      </p:grpSp>
      <p:grpSp>
        <p:nvGrpSpPr>
          <p:cNvPr id="32" name="Group 32" descr="BS 2018, Andrew Collins, UCF SOM 2023, UW Medical Center"/>
          <p:cNvGrpSpPr/>
          <p:nvPr/>
        </p:nvGrpSpPr>
        <p:grpSpPr>
          <a:xfrm>
            <a:off x="9410094" y="3594126"/>
            <a:ext cx="2167022" cy="1256665"/>
            <a:chOff x="0" y="0"/>
            <a:chExt cx="2889363" cy="1675553"/>
          </a:xfrm>
        </p:grpSpPr>
        <p:sp>
          <p:nvSpPr>
            <p:cNvPr id="33" name="TextBox 33"/>
            <p:cNvSpPr txBox="1"/>
            <p:nvPr/>
          </p:nvSpPr>
          <p:spPr>
            <a:xfrm>
              <a:off x="0" y="0"/>
              <a:ext cx="2889363" cy="558800"/>
            </a:xfrm>
            <a:prstGeom prst="rect">
              <a:avLst/>
            </a:prstGeom>
          </p:spPr>
          <p:txBody>
            <a:bodyPr lIns="0" tIns="0" rIns="0" bIns="0" rtlCol="0" anchor="t">
              <a:spAutoFit/>
            </a:bodyPr>
            <a:lstStyle/>
            <a:p>
              <a:pPr marL="0" lvl="0" indent="0" algn="ctr">
                <a:lnSpc>
                  <a:spcPts val="3359"/>
                </a:lnSpc>
                <a:spcBef>
                  <a:spcPct val="0"/>
                </a:spcBef>
              </a:pPr>
              <a:r>
                <a:rPr lang="en-US" sz="2799" b="1">
                  <a:solidFill>
                    <a:srgbClr val="32006E"/>
                  </a:solidFill>
                  <a:latin typeface="Open Sans 1 Bold"/>
                  <a:ea typeface="Open Sans 1 Bold"/>
                  <a:cs typeface="Open Sans 1 Bold"/>
                  <a:sym typeface="Open Sans 1 Bold"/>
                </a:rPr>
                <a:t>BS 2018</a:t>
              </a:r>
            </a:p>
          </p:txBody>
        </p:sp>
        <p:sp>
          <p:nvSpPr>
            <p:cNvPr id="34" name="TextBox 34"/>
            <p:cNvSpPr txBox="1"/>
            <p:nvPr/>
          </p:nvSpPr>
          <p:spPr>
            <a:xfrm>
              <a:off x="0" y="723053"/>
              <a:ext cx="2889363" cy="952500"/>
            </a:xfrm>
            <a:prstGeom prst="rect">
              <a:avLst/>
            </a:prstGeom>
          </p:spPr>
          <p:txBody>
            <a:bodyPr lIns="0" tIns="0" rIns="0" bIns="0" rtlCol="0" anchor="t">
              <a:spAutoFit/>
            </a:bodyPr>
            <a:lstStyle/>
            <a:p>
              <a:pPr algn="ctr">
                <a:lnSpc>
                  <a:spcPts val="1919"/>
                </a:lnSpc>
              </a:pPr>
              <a:r>
                <a:rPr lang="en-US" sz="1599" b="1">
                  <a:solidFill>
                    <a:srgbClr val="000000"/>
                  </a:solidFill>
                  <a:latin typeface="Open Sans 1 Bold"/>
                  <a:ea typeface="Open Sans 1 Bold"/>
                  <a:cs typeface="Open Sans 1 Bold"/>
                  <a:sym typeface="Open Sans 1 Bold"/>
                </a:rPr>
                <a:t>Andrew Collins</a:t>
              </a:r>
            </a:p>
            <a:p>
              <a:pPr algn="ctr">
                <a:lnSpc>
                  <a:spcPts val="1919"/>
                </a:lnSpc>
              </a:pPr>
              <a:r>
                <a:rPr lang="en-US" sz="1599">
                  <a:solidFill>
                    <a:srgbClr val="000000"/>
                  </a:solidFill>
                  <a:latin typeface="Open Sans 1"/>
                  <a:ea typeface="Open Sans 1"/>
                  <a:cs typeface="Open Sans 1"/>
                  <a:sym typeface="Open Sans 1"/>
                </a:rPr>
                <a:t>UCF SOM 2023</a:t>
              </a:r>
            </a:p>
            <a:p>
              <a:pPr marL="0" lvl="0" indent="0" algn="ctr">
                <a:lnSpc>
                  <a:spcPts val="1919"/>
                </a:lnSpc>
                <a:spcBef>
                  <a:spcPct val="0"/>
                </a:spcBef>
              </a:pPr>
              <a:r>
                <a:rPr lang="en-US" sz="1599">
                  <a:solidFill>
                    <a:srgbClr val="000000"/>
                  </a:solidFill>
                  <a:latin typeface="Open Sans 1"/>
                  <a:ea typeface="Open Sans 1"/>
                  <a:cs typeface="Open Sans 1"/>
                  <a:sym typeface="Open Sans 1"/>
                </a:rPr>
                <a:t>UW Medical Center</a:t>
              </a:r>
            </a:p>
          </p:txBody>
        </p:sp>
      </p:grpSp>
      <p:grpSp>
        <p:nvGrpSpPr>
          <p:cNvPr id="11" name="Group 11" descr="A picture of Casey Cummins"/>
          <p:cNvGrpSpPr/>
          <p:nvPr/>
        </p:nvGrpSpPr>
        <p:grpSpPr>
          <a:xfrm>
            <a:off x="12502125" y="1093640"/>
            <a:ext cx="2156075" cy="2157197"/>
            <a:chOff x="0" y="0"/>
            <a:chExt cx="1385744" cy="1386465"/>
          </a:xfrm>
        </p:grpSpPr>
        <p:sp>
          <p:nvSpPr>
            <p:cNvPr id="12" name="Freeform 12"/>
            <p:cNvSpPr/>
            <p:nvPr/>
          </p:nvSpPr>
          <p:spPr>
            <a:xfrm>
              <a:off x="0" y="0"/>
              <a:ext cx="1385744" cy="1386465"/>
            </a:xfrm>
            <a:custGeom>
              <a:avLst/>
              <a:gdLst/>
              <a:ahLst/>
              <a:cxnLst/>
              <a:rect l="l" t="t" r="r" b="b"/>
              <a:pathLst>
                <a:path w="1385744" h="1386465">
                  <a:moveTo>
                    <a:pt x="0" y="0"/>
                  </a:moveTo>
                  <a:lnTo>
                    <a:pt x="1385744" y="0"/>
                  </a:lnTo>
                  <a:lnTo>
                    <a:pt x="1385744" y="1386465"/>
                  </a:lnTo>
                  <a:lnTo>
                    <a:pt x="0" y="1386465"/>
                  </a:lnTo>
                  <a:close/>
                </a:path>
              </a:pathLst>
            </a:custGeom>
            <a:blipFill>
              <a:blip r:embed="rId4"/>
              <a:stretch>
                <a:fillRect l="-26" r="-26"/>
              </a:stretch>
            </a:blipFill>
          </p:spPr>
          <p:txBody>
            <a:bodyPr/>
            <a:lstStyle/>
            <a:p>
              <a:endParaRPr lang="en-US"/>
            </a:p>
          </p:txBody>
        </p:sp>
      </p:grpSp>
      <p:grpSp>
        <p:nvGrpSpPr>
          <p:cNvPr id="27" name="Group 27" descr="BA 2020, Casey Cummins, UW SOM 2025, UCLA Medical Center"/>
          <p:cNvGrpSpPr/>
          <p:nvPr/>
        </p:nvGrpSpPr>
        <p:grpSpPr>
          <a:xfrm>
            <a:off x="12341678" y="3624982"/>
            <a:ext cx="2167022" cy="1256665"/>
            <a:chOff x="0" y="0"/>
            <a:chExt cx="2889363" cy="1675553"/>
          </a:xfrm>
        </p:grpSpPr>
        <p:sp>
          <p:nvSpPr>
            <p:cNvPr id="28" name="TextBox 28"/>
            <p:cNvSpPr txBox="1"/>
            <p:nvPr/>
          </p:nvSpPr>
          <p:spPr>
            <a:xfrm>
              <a:off x="0" y="0"/>
              <a:ext cx="2889363" cy="558800"/>
            </a:xfrm>
            <a:prstGeom prst="rect">
              <a:avLst/>
            </a:prstGeom>
          </p:spPr>
          <p:txBody>
            <a:bodyPr lIns="0" tIns="0" rIns="0" bIns="0" rtlCol="0" anchor="t">
              <a:spAutoFit/>
            </a:bodyPr>
            <a:lstStyle/>
            <a:p>
              <a:pPr marL="0" lvl="0" indent="0" algn="ctr">
                <a:lnSpc>
                  <a:spcPts val="3359"/>
                </a:lnSpc>
                <a:spcBef>
                  <a:spcPct val="0"/>
                </a:spcBef>
              </a:pPr>
              <a:r>
                <a:rPr lang="en-US" sz="2799" b="1" dirty="0">
                  <a:solidFill>
                    <a:srgbClr val="32006E"/>
                  </a:solidFill>
                  <a:latin typeface="Open Sans 1 Bold"/>
                  <a:ea typeface="Open Sans 1 Bold"/>
                  <a:cs typeface="Open Sans 1 Bold"/>
                  <a:sym typeface="Open Sans 1 Bold"/>
                </a:rPr>
                <a:t>BA 2020</a:t>
              </a:r>
            </a:p>
          </p:txBody>
        </p:sp>
        <p:sp>
          <p:nvSpPr>
            <p:cNvPr id="29" name="TextBox 29"/>
            <p:cNvSpPr txBox="1"/>
            <p:nvPr/>
          </p:nvSpPr>
          <p:spPr>
            <a:xfrm>
              <a:off x="0" y="723053"/>
              <a:ext cx="2889363" cy="952500"/>
            </a:xfrm>
            <a:prstGeom prst="rect">
              <a:avLst/>
            </a:prstGeom>
          </p:spPr>
          <p:txBody>
            <a:bodyPr lIns="0" tIns="0" rIns="0" bIns="0" rtlCol="0" anchor="t">
              <a:spAutoFit/>
            </a:bodyPr>
            <a:lstStyle/>
            <a:p>
              <a:pPr algn="ctr">
                <a:lnSpc>
                  <a:spcPts val="1919"/>
                </a:lnSpc>
              </a:pPr>
              <a:r>
                <a:rPr lang="en-US" sz="1599" b="1">
                  <a:solidFill>
                    <a:srgbClr val="000000"/>
                  </a:solidFill>
                  <a:latin typeface="Open Sans 1 Bold"/>
                  <a:ea typeface="Open Sans 1 Bold"/>
                  <a:cs typeface="Open Sans 1 Bold"/>
                  <a:sym typeface="Open Sans 1 Bold"/>
                </a:rPr>
                <a:t>Casey Cummins</a:t>
              </a:r>
            </a:p>
            <a:p>
              <a:pPr algn="ctr">
                <a:lnSpc>
                  <a:spcPts val="1919"/>
                </a:lnSpc>
              </a:pPr>
              <a:r>
                <a:rPr lang="en-US" sz="1599">
                  <a:solidFill>
                    <a:srgbClr val="000000"/>
                  </a:solidFill>
                  <a:latin typeface="Open Sans 1"/>
                  <a:ea typeface="Open Sans 1"/>
                  <a:cs typeface="Open Sans 1"/>
                  <a:sym typeface="Open Sans 1"/>
                </a:rPr>
                <a:t>UW SOM 2025</a:t>
              </a:r>
            </a:p>
            <a:p>
              <a:pPr marL="0" lvl="0" indent="0" algn="ctr">
                <a:lnSpc>
                  <a:spcPts val="1919"/>
                </a:lnSpc>
                <a:spcBef>
                  <a:spcPct val="0"/>
                </a:spcBef>
              </a:pPr>
              <a:r>
                <a:rPr lang="en-US" sz="1599">
                  <a:solidFill>
                    <a:srgbClr val="000000"/>
                  </a:solidFill>
                  <a:latin typeface="Open Sans 1"/>
                  <a:ea typeface="Open Sans 1"/>
                  <a:cs typeface="Open Sans 1"/>
                  <a:sym typeface="Open Sans 1"/>
                </a:rPr>
                <a:t>UCLA Medical Center</a:t>
              </a:r>
            </a:p>
          </p:txBody>
        </p:sp>
      </p:grpSp>
      <p:grpSp>
        <p:nvGrpSpPr>
          <p:cNvPr id="7" name="Group 7" descr="A picture of Vy Mai"/>
          <p:cNvGrpSpPr/>
          <p:nvPr/>
        </p:nvGrpSpPr>
        <p:grpSpPr>
          <a:xfrm>
            <a:off x="15514724" y="1093640"/>
            <a:ext cx="2156075" cy="2157197"/>
            <a:chOff x="0" y="0"/>
            <a:chExt cx="1385744" cy="1386465"/>
          </a:xfrm>
        </p:grpSpPr>
        <p:sp>
          <p:nvSpPr>
            <p:cNvPr id="8" name="Freeform 8"/>
            <p:cNvSpPr/>
            <p:nvPr/>
          </p:nvSpPr>
          <p:spPr>
            <a:xfrm>
              <a:off x="0" y="0"/>
              <a:ext cx="1385744" cy="1386465"/>
            </a:xfrm>
            <a:custGeom>
              <a:avLst/>
              <a:gdLst/>
              <a:ahLst/>
              <a:cxnLst/>
              <a:rect l="l" t="t" r="r" b="b"/>
              <a:pathLst>
                <a:path w="1385744" h="1386465">
                  <a:moveTo>
                    <a:pt x="0" y="0"/>
                  </a:moveTo>
                  <a:lnTo>
                    <a:pt x="1385744" y="0"/>
                  </a:lnTo>
                  <a:lnTo>
                    <a:pt x="1385744" y="1386465"/>
                  </a:lnTo>
                  <a:lnTo>
                    <a:pt x="0" y="1386465"/>
                  </a:lnTo>
                  <a:close/>
                </a:path>
              </a:pathLst>
            </a:custGeom>
            <a:blipFill>
              <a:blip r:embed="rId5"/>
              <a:stretch>
                <a:fillRect l="-26" r="-26"/>
              </a:stretch>
            </a:blipFill>
          </p:spPr>
          <p:txBody>
            <a:bodyPr/>
            <a:lstStyle/>
            <a:p>
              <a:endParaRPr lang="en-US"/>
            </a:p>
          </p:txBody>
        </p:sp>
      </p:grpSp>
      <p:sp>
        <p:nvSpPr>
          <p:cNvPr id="23" name="TextBox 23"/>
          <p:cNvSpPr txBox="1"/>
          <p:nvPr/>
        </p:nvSpPr>
        <p:spPr>
          <a:xfrm>
            <a:off x="15503216" y="3658002"/>
            <a:ext cx="2167022" cy="419100"/>
          </a:xfrm>
          <a:prstGeom prst="rect">
            <a:avLst/>
          </a:prstGeom>
        </p:spPr>
        <p:txBody>
          <a:bodyPr lIns="0" tIns="0" rIns="0" bIns="0" rtlCol="0" anchor="t">
            <a:spAutoFit/>
          </a:bodyPr>
          <a:lstStyle/>
          <a:p>
            <a:pPr marL="0" lvl="0" indent="0" algn="ctr">
              <a:lnSpc>
                <a:spcPts val="3359"/>
              </a:lnSpc>
              <a:spcBef>
                <a:spcPct val="0"/>
              </a:spcBef>
            </a:pPr>
            <a:r>
              <a:rPr lang="en-US" sz="2799" b="1">
                <a:solidFill>
                  <a:srgbClr val="32006E"/>
                </a:solidFill>
                <a:latin typeface="Open Sans 1 Bold"/>
                <a:ea typeface="Open Sans 1 Bold"/>
                <a:cs typeface="Open Sans 1 Bold"/>
                <a:sym typeface="Open Sans 1 Bold"/>
              </a:rPr>
              <a:t>BA 2022</a:t>
            </a:r>
          </a:p>
        </p:txBody>
      </p:sp>
      <p:sp>
        <p:nvSpPr>
          <p:cNvPr id="24" name="TextBox 24"/>
          <p:cNvSpPr txBox="1"/>
          <p:nvPr/>
        </p:nvSpPr>
        <p:spPr>
          <a:xfrm>
            <a:off x="15350105" y="4167272"/>
            <a:ext cx="2485314" cy="714375"/>
          </a:xfrm>
          <a:prstGeom prst="rect">
            <a:avLst/>
          </a:prstGeom>
        </p:spPr>
        <p:txBody>
          <a:bodyPr lIns="0" tIns="0" rIns="0" bIns="0" rtlCol="0" anchor="t">
            <a:spAutoFit/>
          </a:bodyPr>
          <a:lstStyle/>
          <a:p>
            <a:pPr algn="ctr">
              <a:lnSpc>
                <a:spcPts val="1919"/>
              </a:lnSpc>
            </a:pPr>
            <a:r>
              <a:rPr lang="en-US" sz="1599" b="1">
                <a:solidFill>
                  <a:srgbClr val="000000"/>
                </a:solidFill>
                <a:latin typeface="Open Sans 1 Bold"/>
                <a:ea typeface="Open Sans 1 Bold"/>
                <a:cs typeface="Open Sans 1 Bold"/>
                <a:sym typeface="Open Sans 1 Bold"/>
              </a:rPr>
              <a:t>Vy Mai</a:t>
            </a:r>
          </a:p>
          <a:p>
            <a:pPr algn="ctr">
              <a:lnSpc>
                <a:spcPts val="1919"/>
              </a:lnSpc>
            </a:pPr>
            <a:r>
              <a:rPr lang="en-US" sz="1599">
                <a:solidFill>
                  <a:srgbClr val="000000"/>
                </a:solidFill>
                <a:latin typeface="Open Sans 1"/>
                <a:ea typeface="Open Sans 1"/>
                <a:cs typeface="Open Sans 1"/>
                <a:sym typeface="Open Sans 1"/>
              </a:rPr>
              <a:t>UW SPH 2024</a:t>
            </a:r>
          </a:p>
          <a:p>
            <a:pPr marL="0" lvl="0" indent="0" algn="ctr">
              <a:lnSpc>
                <a:spcPts val="1919"/>
              </a:lnSpc>
              <a:spcBef>
                <a:spcPct val="0"/>
              </a:spcBef>
            </a:pPr>
            <a:r>
              <a:rPr lang="en-US" sz="1599">
                <a:solidFill>
                  <a:srgbClr val="000000"/>
                </a:solidFill>
                <a:latin typeface="Open Sans 1"/>
                <a:ea typeface="Open Sans 1"/>
                <a:cs typeface="Open Sans 1"/>
                <a:sym typeface="Open Sans 1"/>
              </a:rPr>
              <a:t>Project Access Northwest</a:t>
            </a:r>
          </a:p>
        </p:txBody>
      </p:sp>
      <p:grpSp>
        <p:nvGrpSpPr>
          <p:cNvPr id="19" name="Group 19" descr="A picture of Lilia Matevosyan"/>
          <p:cNvGrpSpPr/>
          <p:nvPr/>
        </p:nvGrpSpPr>
        <p:grpSpPr>
          <a:xfrm>
            <a:off x="9385529" y="5782045"/>
            <a:ext cx="2156075" cy="2157197"/>
            <a:chOff x="0" y="0"/>
            <a:chExt cx="1385744" cy="1386465"/>
          </a:xfrm>
        </p:grpSpPr>
        <p:sp>
          <p:nvSpPr>
            <p:cNvPr id="20" name="Freeform 20"/>
            <p:cNvSpPr/>
            <p:nvPr/>
          </p:nvSpPr>
          <p:spPr>
            <a:xfrm>
              <a:off x="0" y="0"/>
              <a:ext cx="1385744" cy="1386465"/>
            </a:xfrm>
            <a:custGeom>
              <a:avLst/>
              <a:gdLst/>
              <a:ahLst/>
              <a:cxnLst/>
              <a:rect l="l" t="t" r="r" b="b"/>
              <a:pathLst>
                <a:path w="1385744" h="1386465">
                  <a:moveTo>
                    <a:pt x="0" y="0"/>
                  </a:moveTo>
                  <a:lnTo>
                    <a:pt x="1385744" y="0"/>
                  </a:lnTo>
                  <a:lnTo>
                    <a:pt x="1385744" y="1386465"/>
                  </a:lnTo>
                  <a:lnTo>
                    <a:pt x="0" y="1386465"/>
                  </a:lnTo>
                  <a:close/>
                </a:path>
              </a:pathLst>
            </a:custGeom>
            <a:blipFill>
              <a:blip r:embed="rId6"/>
              <a:stretch>
                <a:fillRect l="-54379" t="-14754" r="-65786" b="-105296"/>
              </a:stretch>
            </a:blipFill>
          </p:spPr>
          <p:txBody>
            <a:bodyPr/>
            <a:lstStyle/>
            <a:p>
              <a:endParaRPr lang="en-US"/>
            </a:p>
          </p:txBody>
        </p:sp>
      </p:grpSp>
      <p:sp>
        <p:nvSpPr>
          <p:cNvPr id="35" name="TextBox 35"/>
          <p:cNvSpPr txBox="1"/>
          <p:nvPr/>
        </p:nvSpPr>
        <p:spPr>
          <a:xfrm>
            <a:off x="9306098" y="8313387"/>
            <a:ext cx="2167022" cy="419100"/>
          </a:xfrm>
          <a:prstGeom prst="rect">
            <a:avLst/>
          </a:prstGeom>
        </p:spPr>
        <p:txBody>
          <a:bodyPr lIns="0" tIns="0" rIns="0" bIns="0" rtlCol="0" anchor="t">
            <a:spAutoFit/>
          </a:bodyPr>
          <a:lstStyle/>
          <a:p>
            <a:pPr marL="0" lvl="0" indent="0" algn="ctr">
              <a:lnSpc>
                <a:spcPts val="3359"/>
              </a:lnSpc>
              <a:spcBef>
                <a:spcPct val="0"/>
              </a:spcBef>
            </a:pPr>
            <a:r>
              <a:rPr lang="en-US" sz="2799" b="1">
                <a:solidFill>
                  <a:srgbClr val="32006E"/>
                </a:solidFill>
                <a:latin typeface="Open Sans 1 Bold"/>
                <a:ea typeface="Open Sans 1 Bold"/>
                <a:cs typeface="Open Sans 1 Bold"/>
                <a:sym typeface="Open Sans 1 Bold"/>
              </a:rPr>
              <a:t>BA 2023</a:t>
            </a:r>
          </a:p>
        </p:txBody>
      </p:sp>
      <p:sp>
        <p:nvSpPr>
          <p:cNvPr id="36" name="TextBox 36"/>
          <p:cNvSpPr txBox="1"/>
          <p:nvPr/>
        </p:nvSpPr>
        <p:spPr>
          <a:xfrm>
            <a:off x="9265416" y="8855677"/>
            <a:ext cx="2456378" cy="714375"/>
          </a:xfrm>
          <a:prstGeom prst="rect">
            <a:avLst/>
          </a:prstGeom>
        </p:spPr>
        <p:txBody>
          <a:bodyPr lIns="0" tIns="0" rIns="0" bIns="0" rtlCol="0" anchor="t">
            <a:spAutoFit/>
          </a:bodyPr>
          <a:lstStyle/>
          <a:p>
            <a:pPr algn="ctr">
              <a:lnSpc>
                <a:spcPts val="1919"/>
              </a:lnSpc>
            </a:pPr>
            <a:r>
              <a:rPr lang="en-US" sz="1599" b="1">
                <a:solidFill>
                  <a:srgbClr val="000000"/>
                </a:solidFill>
                <a:latin typeface="Open Sans 1 Bold"/>
                <a:ea typeface="Open Sans 1 Bold"/>
                <a:cs typeface="Open Sans 1 Bold"/>
                <a:sym typeface="Open Sans 1 Bold"/>
              </a:rPr>
              <a:t>Lilia Matevosyan</a:t>
            </a:r>
          </a:p>
          <a:p>
            <a:pPr algn="ctr">
              <a:lnSpc>
                <a:spcPts val="1919"/>
              </a:lnSpc>
            </a:pPr>
            <a:r>
              <a:rPr lang="en-US" sz="1599">
                <a:solidFill>
                  <a:srgbClr val="000000"/>
                </a:solidFill>
                <a:latin typeface="Open Sans 1"/>
                <a:ea typeface="Open Sans 1"/>
                <a:cs typeface="Open Sans 1"/>
                <a:sym typeface="Open Sans 1"/>
              </a:rPr>
              <a:t>Physical Therapy Student</a:t>
            </a:r>
          </a:p>
          <a:p>
            <a:pPr marL="0" lvl="0" indent="0" algn="ctr">
              <a:lnSpc>
                <a:spcPts val="1919"/>
              </a:lnSpc>
              <a:spcBef>
                <a:spcPct val="0"/>
              </a:spcBef>
            </a:pPr>
            <a:r>
              <a:rPr lang="en-US" sz="1599">
                <a:solidFill>
                  <a:srgbClr val="000000"/>
                </a:solidFill>
                <a:latin typeface="Open Sans 1"/>
                <a:ea typeface="Open Sans 1"/>
                <a:cs typeface="Open Sans 1"/>
                <a:sym typeface="Open Sans 1"/>
              </a:rPr>
              <a:t>University of Washington</a:t>
            </a:r>
          </a:p>
        </p:txBody>
      </p:sp>
      <p:grpSp>
        <p:nvGrpSpPr>
          <p:cNvPr id="21" name="Group 21" descr="A picture of Bardia Ghazi"/>
          <p:cNvGrpSpPr/>
          <p:nvPr/>
        </p:nvGrpSpPr>
        <p:grpSpPr>
          <a:xfrm>
            <a:off x="12378455" y="5602481"/>
            <a:ext cx="2335546" cy="2336762"/>
            <a:chOff x="0" y="0"/>
            <a:chExt cx="1385744" cy="1386465"/>
          </a:xfrm>
        </p:grpSpPr>
        <p:sp>
          <p:nvSpPr>
            <p:cNvPr id="22" name="Freeform 22"/>
            <p:cNvSpPr/>
            <p:nvPr/>
          </p:nvSpPr>
          <p:spPr>
            <a:xfrm>
              <a:off x="0" y="0"/>
              <a:ext cx="1385744" cy="1386465"/>
            </a:xfrm>
            <a:custGeom>
              <a:avLst/>
              <a:gdLst/>
              <a:ahLst/>
              <a:cxnLst/>
              <a:rect l="l" t="t" r="r" b="b"/>
              <a:pathLst>
                <a:path w="1385744" h="1386465">
                  <a:moveTo>
                    <a:pt x="0" y="0"/>
                  </a:moveTo>
                  <a:lnTo>
                    <a:pt x="1385744" y="0"/>
                  </a:lnTo>
                  <a:lnTo>
                    <a:pt x="1385744" y="1386465"/>
                  </a:lnTo>
                  <a:lnTo>
                    <a:pt x="0" y="1386465"/>
                  </a:lnTo>
                  <a:close/>
                </a:path>
              </a:pathLst>
            </a:custGeom>
            <a:blipFill>
              <a:blip r:embed="rId7"/>
              <a:stretch>
                <a:fillRect l="-26" r="-26"/>
              </a:stretch>
            </a:blipFill>
          </p:spPr>
          <p:txBody>
            <a:bodyPr/>
            <a:lstStyle/>
            <a:p>
              <a:endParaRPr lang="en-US"/>
            </a:p>
          </p:txBody>
        </p:sp>
      </p:grpSp>
      <p:sp>
        <p:nvSpPr>
          <p:cNvPr id="37" name="TextBox 37"/>
          <p:cNvSpPr txBox="1"/>
          <p:nvPr/>
        </p:nvSpPr>
        <p:spPr>
          <a:xfrm>
            <a:off x="12443262" y="8346407"/>
            <a:ext cx="2167022" cy="419100"/>
          </a:xfrm>
          <a:prstGeom prst="rect">
            <a:avLst/>
          </a:prstGeom>
        </p:spPr>
        <p:txBody>
          <a:bodyPr lIns="0" tIns="0" rIns="0" bIns="0" rtlCol="0" anchor="t">
            <a:spAutoFit/>
          </a:bodyPr>
          <a:lstStyle/>
          <a:p>
            <a:pPr marL="0" lvl="0" indent="0" algn="ctr">
              <a:lnSpc>
                <a:spcPts val="3359"/>
              </a:lnSpc>
              <a:spcBef>
                <a:spcPct val="0"/>
              </a:spcBef>
            </a:pPr>
            <a:r>
              <a:rPr lang="en-US" sz="2799" b="1">
                <a:solidFill>
                  <a:srgbClr val="32006E"/>
                </a:solidFill>
                <a:latin typeface="Open Sans 1 Bold"/>
                <a:ea typeface="Open Sans 1 Bold"/>
                <a:cs typeface="Open Sans 1 Bold"/>
                <a:sym typeface="Open Sans 1 Bold"/>
              </a:rPr>
              <a:t>BS 2024</a:t>
            </a:r>
          </a:p>
        </p:txBody>
      </p:sp>
      <p:sp>
        <p:nvSpPr>
          <p:cNvPr id="38" name="TextBox 38"/>
          <p:cNvSpPr txBox="1"/>
          <p:nvPr/>
        </p:nvSpPr>
        <p:spPr>
          <a:xfrm>
            <a:off x="12344739" y="8855677"/>
            <a:ext cx="2470846" cy="714375"/>
          </a:xfrm>
          <a:prstGeom prst="rect">
            <a:avLst/>
          </a:prstGeom>
        </p:spPr>
        <p:txBody>
          <a:bodyPr lIns="0" tIns="0" rIns="0" bIns="0" rtlCol="0" anchor="t">
            <a:spAutoFit/>
          </a:bodyPr>
          <a:lstStyle/>
          <a:p>
            <a:pPr algn="ctr">
              <a:lnSpc>
                <a:spcPts val="1919"/>
              </a:lnSpc>
            </a:pPr>
            <a:r>
              <a:rPr lang="en-US" sz="1599" b="1">
                <a:solidFill>
                  <a:srgbClr val="000000"/>
                </a:solidFill>
                <a:latin typeface="Open Sans 1 Bold"/>
                <a:ea typeface="Open Sans 1 Bold"/>
                <a:cs typeface="Open Sans 1 Bold"/>
                <a:sym typeface="Open Sans 1 Bold"/>
              </a:rPr>
              <a:t>Bardia Ghazi</a:t>
            </a:r>
          </a:p>
          <a:p>
            <a:pPr algn="ctr">
              <a:lnSpc>
                <a:spcPts val="1919"/>
              </a:lnSpc>
            </a:pPr>
            <a:r>
              <a:rPr lang="en-US" sz="1599">
                <a:solidFill>
                  <a:srgbClr val="000000"/>
                </a:solidFill>
                <a:latin typeface="Open Sans 1"/>
                <a:ea typeface="Open Sans 1"/>
                <a:cs typeface="Open Sans 1"/>
                <a:sym typeface="Open Sans 1"/>
              </a:rPr>
              <a:t>Entering Medical Student</a:t>
            </a:r>
          </a:p>
          <a:p>
            <a:pPr marL="0" lvl="0" indent="0" algn="ctr">
              <a:lnSpc>
                <a:spcPts val="1919"/>
              </a:lnSpc>
              <a:spcBef>
                <a:spcPct val="0"/>
              </a:spcBef>
            </a:pPr>
            <a:r>
              <a:rPr lang="en-US" sz="1599">
                <a:solidFill>
                  <a:srgbClr val="000000"/>
                </a:solidFill>
                <a:latin typeface="Open Sans 1"/>
                <a:ea typeface="Open Sans 1"/>
                <a:cs typeface="Open Sans 1"/>
                <a:sym typeface="Open Sans 1"/>
              </a:rPr>
              <a:t>University of Washington</a:t>
            </a:r>
          </a:p>
        </p:txBody>
      </p:sp>
      <p:grpSp>
        <p:nvGrpSpPr>
          <p:cNvPr id="9" name="Group 9" descr="A picture of Kiana Imani"/>
          <p:cNvGrpSpPr/>
          <p:nvPr/>
        </p:nvGrpSpPr>
        <p:grpSpPr>
          <a:xfrm>
            <a:off x="15484685" y="5782045"/>
            <a:ext cx="2156075" cy="2157197"/>
            <a:chOff x="0" y="0"/>
            <a:chExt cx="1385744" cy="1386465"/>
          </a:xfrm>
        </p:grpSpPr>
        <p:sp>
          <p:nvSpPr>
            <p:cNvPr id="10" name="Freeform 10"/>
            <p:cNvSpPr/>
            <p:nvPr/>
          </p:nvSpPr>
          <p:spPr>
            <a:xfrm>
              <a:off x="0" y="0"/>
              <a:ext cx="1385744" cy="1386465"/>
            </a:xfrm>
            <a:custGeom>
              <a:avLst/>
              <a:gdLst/>
              <a:ahLst/>
              <a:cxnLst/>
              <a:rect l="l" t="t" r="r" b="b"/>
              <a:pathLst>
                <a:path w="1385744" h="1386465">
                  <a:moveTo>
                    <a:pt x="0" y="0"/>
                  </a:moveTo>
                  <a:lnTo>
                    <a:pt x="1385744" y="0"/>
                  </a:lnTo>
                  <a:lnTo>
                    <a:pt x="1385744" y="1386465"/>
                  </a:lnTo>
                  <a:lnTo>
                    <a:pt x="0" y="1386465"/>
                  </a:lnTo>
                  <a:close/>
                </a:path>
              </a:pathLst>
            </a:custGeom>
            <a:blipFill>
              <a:blip r:embed="rId8"/>
              <a:stretch>
                <a:fillRect l="-26" r="-26"/>
              </a:stretch>
            </a:blipFill>
          </p:spPr>
          <p:txBody>
            <a:bodyPr/>
            <a:lstStyle/>
            <a:p>
              <a:endParaRPr lang="en-US"/>
            </a:p>
          </p:txBody>
        </p:sp>
      </p:grpSp>
      <p:sp>
        <p:nvSpPr>
          <p:cNvPr id="25" name="TextBox 25"/>
          <p:cNvSpPr txBox="1"/>
          <p:nvPr/>
        </p:nvSpPr>
        <p:spPr>
          <a:xfrm>
            <a:off x="14891489" y="8346407"/>
            <a:ext cx="3390476" cy="419100"/>
          </a:xfrm>
          <a:prstGeom prst="rect">
            <a:avLst/>
          </a:prstGeom>
        </p:spPr>
        <p:txBody>
          <a:bodyPr lIns="0" tIns="0" rIns="0" bIns="0" rtlCol="0" anchor="t">
            <a:spAutoFit/>
          </a:bodyPr>
          <a:lstStyle/>
          <a:p>
            <a:pPr marL="0" lvl="0" indent="0" algn="ctr">
              <a:lnSpc>
                <a:spcPts val="3359"/>
              </a:lnSpc>
              <a:spcBef>
                <a:spcPct val="0"/>
              </a:spcBef>
            </a:pPr>
            <a:r>
              <a:rPr lang="en-US" sz="2799" b="1">
                <a:solidFill>
                  <a:srgbClr val="32006E"/>
                </a:solidFill>
                <a:latin typeface="Open Sans 1 Bold"/>
                <a:ea typeface="Open Sans 1 Bold"/>
                <a:cs typeface="Open Sans 1 Bold"/>
                <a:sym typeface="Open Sans 1 Bold"/>
              </a:rPr>
              <a:t>BS 2020, MBA 2025</a:t>
            </a:r>
          </a:p>
        </p:txBody>
      </p:sp>
      <p:sp>
        <p:nvSpPr>
          <p:cNvPr id="26" name="TextBox 26"/>
          <p:cNvSpPr txBox="1"/>
          <p:nvPr/>
        </p:nvSpPr>
        <p:spPr>
          <a:xfrm>
            <a:off x="15350105" y="8855677"/>
            <a:ext cx="2598829" cy="714375"/>
          </a:xfrm>
          <a:prstGeom prst="rect">
            <a:avLst/>
          </a:prstGeom>
        </p:spPr>
        <p:txBody>
          <a:bodyPr lIns="0" tIns="0" rIns="0" bIns="0" rtlCol="0" anchor="t">
            <a:spAutoFit/>
          </a:bodyPr>
          <a:lstStyle/>
          <a:p>
            <a:pPr algn="ctr">
              <a:lnSpc>
                <a:spcPts val="1919"/>
              </a:lnSpc>
            </a:pPr>
            <a:r>
              <a:rPr lang="en-US" sz="1599" b="1">
                <a:solidFill>
                  <a:srgbClr val="000000"/>
                </a:solidFill>
                <a:latin typeface="Open Sans 1 Bold"/>
                <a:ea typeface="Open Sans 1 Bold"/>
                <a:cs typeface="Open Sans 1 Bold"/>
                <a:sym typeface="Open Sans 1 Bold"/>
              </a:rPr>
              <a:t>Kiana Imani</a:t>
            </a:r>
          </a:p>
          <a:p>
            <a:pPr algn="ctr">
              <a:lnSpc>
                <a:spcPts val="1919"/>
              </a:lnSpc>
            </a:pPr>
            <a:r>
              <a:rPr lang="en-US" sz="1599">
                <a:solidFill>
                  <a:srgbClr val="000000"/>
                </a:solidFill>
                <a:latin typeface="Open Sans 1"/>
                <a:ea typeface="Open Sans 1"/>
                <a:cs typeface="Open Sans 1"/>
                <a:sym typeface="Open Sans 1"/>
              </a:rPr>
              <a:t>UW SOP 2026</a:t>
            </a:r>
          </a:p>
          <a:p>
            <a:pPr marL="0" lvl="0" indent="0" algn="ctr">
              <a:lnSpc>
                <a:spcPts val="1919"/>
              </a:lnSpc>
              <a:spcBef>
                <a:spcPct val="0"/>
              </a:spcBef>
            </a:pPr>
            <a:r>
              <a:rPr lang="en-US" sz="1599">
                <a:solidFill>
                  <a:srgbClr val="000000"/>
                </a:solidFill>
                <a:latin typeface="Open Sans 1"/>
                <a:ea typeface="Open Sans 1"/>
                <a:cs typeface="Open Sans 1"/>
                <a:sym typeface="Open Sans 1"/>
              </a:rPr>
              <a:t>EvergreenHealth Pharmacy</a:t>
            </a:r>
          </a:p>
        </p:txBody>
      </p:sp>
      <p:grpSp>
        <p:nvGrpSpPr>
          <p:cNvPr id="13" name="Group 13">
            <a:extLst>
              <a:ext uri="{C183D7F6-B498-43B3-948B-1728B52AA6E4}">
                <adec:decorative xmlns:adec="http://schemas.microsoft.com/office/drawing/2017/decorative" val="1"/>
              </a:ext>
            </a:extLst>
          </p:cNvPr>
          <p:cNvGrpSpPr/>
          <p:nvPr/>
        </p:nvGrpSpPr>
        <p:grpSpPr>
          <a:xfrm>
            <a:off x="-222188" y="-186915"/>
            <a:ext cx="1632364" cy="10660829"/>
            <a:chOff x="0" y="0"/>
            <a:chExt cx="429923" cy="2807790"/>
          </a:xfrm>
        </p:grpSpPr>
        <p:sp>
          <p:nvSpPr>
            <p:cNvPr id="14" name="Freeform 14">
              <a:extLst>
                <a:ext uri="{C183D7F6-B498-43B3-948B-1728B52AA6E4}">
                  <adec:decorative xmlns:adec="http://schemas.microsoft.com/office/drawing/2017/decorative" val="1"/>
                </a:ext>
              </a:extLst>
            </p:cNvPr>
            <p:cNvSpPr/>
            <p:nvPr/>
          </p:nvSpPr>
          <p:spPr>
            <a:xfrm>
              <a:off x="0" y="0"/>
              <a:ext cx="429923" cy="2807790"/>
            </a:xfrm>
            <a:custGeom>
              <a:avLst/>
              <a:gdLst/>
              <a:ahLst/>
              <a:cxnLst/>
              <a:rect l="l" t="t" r="r" b="b"/>
              <a:pathLst>
                <a:path w="429923" h="2807790">
                  <a:moveTo>
                    <a:pt x="0" y="0"/>
                  </a:moveTo>
                  <a:lnTo>
                    <a:pt x="429923" y="0"/>
                  </a:lnTo>
                  <a:lnTo>
                    <a:pt x="429923" y="2807790"/>
                  </a:lnTo>
                  <a:lnTo>
                    <a:pt x="0" y="2807790"/>
                  </a:lnTo>
                  <a:close/>
                </a:path>
              </a:pathLst>
            </a:custGeom>
            <a:gradFill rotWithShape="1">
              <a:gsLst>
                <a:gs pos="0">
                  <a:srgbClr val="32006E">
                    <a:alpha val="100000"/>
                  </a:srgbClr>
                </a:gs>
                <a:gs pos="33333">
                  <a:srgbClr val="4A2E83">
                    <a:alpha val="100000"/>
                  </a:srgbClr>
                </a:gs>
                <a:gs pos="66667">
                  <a:srgbClr val="85754D">
                    <a:alpha val="100000"/>
                  </a:srgbClr>
                </a:gs>
                <a:gs pos="100000">
                  <a:srgbClr val="B7A57A">
                    <a:alpha val="100000"/>
                  </a:srgbClr>
                </a:gs>
              </a:gsLst>
              <a:lin ang="2700000"/>
            </a:gradFill>
          </p:spPr>
          <p:txBody>
            <a:bodyPr/>
            <a:lstStyle/>
            <a:p>
              <a:endParaRPr lang="en-US"/>
            </a:p>
          </p:txBody>
        </p:sp>
        <p:sp>
          <p:nvSpPr>
            <p:cNvPr id="15" name="TextBox 15"/>
            <p:cNvSpPr txBox="1"/>
            <p:nvPr/>
          </p:nvSpPr>
          <p:spPr>
            <a:xfrm>
              <a:off x="0" y="-38100"/>
              <a:ext cx="429923" cy="2845890"/>
            </a:xfrm>
            <a:prstGeom prst="rect">
              <a:avLst/>
            </a:prstGeom>
          </p:spPr>
          <p:txBody>
            <a:bodyPr lIns="50800" tIns="50800" rIns="50800" bIns="50800" rtlCol="0" anchor="ctr"/>
            <a:lstStyle/>
            <a:p>
              <a:pPr algn="ctr">
                <a:lnSpc>
                  <a:spcPts val="2659"/>
                </a:lnSpc>
              </a:pPr>
              <a:endParaRPr/>
            </a:p>
          </p:txBody>
        </p:sp>
      </p:grpSp>
      <p:sp>
        <p:nvSpPr>
          <p:cNvPr id="16" name="Freeform 16">
            <a:extLst>
              <a:ext uri="{C183D7F6-B498-43B3-948B-1728B52AA6E4}">
                <adec:decorative xmlns:adec="http://schemas.microsoft.com/office/drawing/2017/decorative" val="1"/>
              </a:ext>
            </a:extLst>
          </p:cNvPr>
          <p:cNvSpPr/>
          <p:nvPr/>
        </p:nvSpPr>
        <p:spPr>
          <a:xfrm>
            <a:off x="388520" y="481480"/>
            <a:ext cx="668755" cy="451106"/>
          </a:xfrm>
          <a:custGeom>
            <a:avLst/>
            <a:gdLst/>
            <a:ahLst/>
            <a:cxnLst/>
            <a:rect l="l" t="t" r="r" b="b"/>
            <a:pathLst>
              <a:path w="668755" h="451106">
                <a:moveTo>
                  <a:pt x="0" y="0"/>
                </a:moveTo>
                <a:lnTo>
                  <a:pt x="668755" y="0"/>
                </a:lnTo>
                <a:lnTo>
                  <a:pt x="668755" y="451105"/>
                </a:lnTo>
                <a:lnTo>
                  <a:pt x="0" y="451105"/>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FDCC824C5D4446B5AE97C1BCAAA53F" ma:contentTypeVersion="18" ma:contentTypeDescription="Create a new document." ma:contentTypeScope="" ma:versionID="f49f89f3a7760973e166f01695b9c908">
  <xsd:schema xmlns:xsd="http://www.w3.org/2001/XMLSchema" xmlns:xs="http://www.w3.org/2001/XMLSchema" xmlns:p="http://schemas.microsoft.com/office/2006/metadata/properties" xmlns:ns2="a25fb7ee-55a1-41e4-905a-bf16bfc03b6c" xmlns:ns3="0d04b70e-50df-4b0d-a163-adf1f8e592ed" xmlns:ns4="ab06a5aa-8e31-4bdb-9b13-38c58a92ec8a" targetNamespace="http://schemas.microsoft.com/office/2006/metadata/properties" ma:root="true" ma:fieldsID="b6f02ffd9ba41e794f540e6479295be6" ns2:_="" ns3:_="" ns4:_="">
    <xsd:import namespace="a25fb7ee-55a1-41e4-905a-bf16bfc03b6c"/>
    <xsd:import namespace="0d04b70e-50df-4b0d-a163-adf1f8e592ed"/>
    <xsd:import namespace="ab06a5aa-8e31-4bdb-9b13-38c58a92ec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4:TaxCatchAll" minOccurs="0"/>
                <xsd:element ref="ns2:MediaServiceSearchProperties"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5fb7ee-55a1-41e4-905a-bf16bfc03b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04b70e-50df-4b0d-a163-adf1f8e592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06a5aa-8e31-4bdb-9b13-38c58a92ec8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17998390-d856-4281-8ea7-0e3614ae7f03}" ma:internalName="TaxCatchAll" ma:showField="CatchAllData" ma:web="0d04b70e-50df-4b0d-a163-adf1f8e592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b06a5aa-8e31-4bdb-9b13-38c58a92ec8a" xsi:nil="true"/>
    <lcf76f155ced4ddcb4097134ff3c332f xmlns="a25fb7ee-55a1-41e4-905a-bf16bfc03b6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6ECA415-7E35-4468-9AAD-59ED36227945}"/>
</file>

<file path=customXml/itemProps2.xml><?xml version="1.0" encoding="utf-8"?>
<ds:datastoreItem xmlns:ds="http://schemas.openxmlformats.org/officeDocument/2006/customXml" ds:itemID="{FAD19CA1-9DE7-46D1-9E7B-CCEDE77EDB52}"/>
</file>

<file path=customXml/itemProps3.xml><?xml version="1.0" encoding="utf-8"?>
<ds:datastoreItem xmlns:ds="http://schemas.openxmlformats.org/officeDocument/2006/customXml" ds:itemID="{AB6889F2-F8F5-4AD3-97DA-7A40D0F03D36}"/>
</file>

<file path=docMetadata/LabelInfo.xml><?xml version="1.0" encoding="utf-8"?>
<clbl:labelList xmlns:clbl="http://schemas.microsoft.com/office/2020/mipLabelMetadata">
  <clbl:label id="{f6b6dd5b-f02f-441a-99a0-162ac5060bd2}" enabled="0" method="" siteId="{f6b6dd5b-f02f-441a-99a0-162ac5060bd2}" removed="1"/>
</clbl:labelList>
</file>

<file path=docProps/app.xml><?xml version="1.0" encoding="utf-8"?>
<Properties xmlns="http://schemas.openxmlformats.org/officeDocument/2006/extended-properties" xmlns:vt="http://schemas.openxmlformats.org/officeDocument/2006/docPropsVTypes">
  <TotalTime>27</TotalTime>
  <Words>1736</Words>
  <Application>Microsoft Office PowerPoint</Application>
  <PresentationFormat>Custom</PresentationFormat>
  <Paragraphs>217</Paragraphs>
  <Slides>11</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Open Sans 1</vt:lpstr>
      <vt:lpstr>Encode Sans Normal Bold</vt:lpstr>
      <vt:lpstr>Open Sans 1 Bold</vt:lpstr>
      <vt:lpstr>Arial</vt:lpstr>
      <vt:lpstr>Open Sans 2</vt:lpstr>
      <vt:lpstr>Calibri</vt:lpstr>
      <vt:lpstr>Helvetica Now Display Bold</vt:lpstr>
      <vt:lpstr>Encode Sans Normal Heavy</vt:lpstr>
      <vt:lpstr>Office Theme</vt:lpstr>
      <vt:lpstr>PRE-HEALTH ADVISING</vt:lpstr>
      <vt:lpstr>Dedicated support for Huskies pursuing health career pathways through UW Bothell</vt:lpstr>
      <vt:lpstr>EXPLORE, PREPARE, APPLY - Explore</vt:lpstr>
      <vt:lpstr>EXPLORE, PREPARE, APPLY – Prepare (Academics)</vt:lpstr>
      <vt:lpstr>EXPLORE, PREPARE, APPLY – Prepare (Relationships)</vt:lpstr>
      <vt:lpstr>EXPLORE, PREPARE, APPLY – Prepare (Experiences)</vt:lpstr>
      <vt:lpstr>EXPLORE, PREPARE, APPLY – Prepare (Apply)</vt:lpstr>
      <vt:lpstr>APPLICATION SUCCESS</vt:lpstr>
      <vt:lpstr>UW BOTHELL HUSKIES IN HEALTHCARE</vt:lpstr>
      <vt:lpstr>NEXT STEPS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Pre-Health Advising @ UWB</dc:title>
  <dc:creator>Kristen Labrecque</dc:creator>
  <cp:lastModifiedBy>Kristen Labrecque</cp:lastModifiedBy>
  <cp:revision>1</cp:revision>
  <dcterms:created xsi:type="dcterms:W3CDTF">2006-08-16T00:00:00Z</dcterms:created>
  <dcterms:modified xsi:type="dcterms:W3CDTF">2026-06-12T16:58:33Z</dcterms:modified>
  <dc:identifier>DAHMHTlfqck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0x010100EEFDCC824C5D4446B5AE97C1BCAAA53F</vt:lpwstr>
  </property>
</Properties>
</file>