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notesSlides/notesSlide11.xml" ContentType="application/vnd.openxmlformats-officedocument.presentationml.notesSlide+xml"/>
  <Override PartName="/ppt/slides/slide13.xml" ContentType="application/vnd.openxmlformats-officedocument.presentationml.slide+xml"/>
  <Override PartName="/ppt/slideLayouts/slideLayout4.xml" ContentType="application/vnd.openxmlformats-officedocument.presentationml.slideLayout+xml"/>
  <Override PartName="/docProps/core.xml" ContentType="application/vnd.openxmlformats-package.core-properties+xml"/>
  <Override PartName="/docMetadata/LabelInfo.xml" ContentType="application/vnd.ms-office.classificationlabels+xml"/>
  <Override PartName="/docProps/app.xml" ContentType="application/vnd.openxmlformats-officedocument.extended-properties+xml"/>
  <Override PartName="/ppt/changesInfos/changesInfo1.xml" ContentType="application/vnd.ms-powerpoint.changesinfo+xml"/>
  <Override PartName="/ppt/slideLayouts/slideLayout3.xml" ContentType="application/vnd.openxmlformats-officedocument.presentationml.slideLayout+xml"/>
  <Override PartName="/ppt/slideLayouts/slideLayout11.xml" ContentType="application/vnd.openxmlformats-officedocument.presentationml.slideLayout+xml"/>
  <Override PartName="/ppt/slides/slide15.xml" ContentType="application/vnd.openxmlformats-officedocument.presentationml.slide+xml"/>
  <Override PartName="/ppt/viewProps.xml" ContentType="application/vnd.openxmlformats-officedocument.presentationml.viewProps+xml"/>
  <Override PartName="/ppt/notesSlides/notesSlide8.xml" ContentType="application/vnd.openxmlformats-officedocument.presentationml.notesSlid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slides/slide7.xml" ContentType="application/vnd.openxmlformats-officedocument.presentationml.slide+xml"/>
  <Override PartName="/ppt/notesSlides/notesSlide3.xml" ContentType="application/vnd.openxmlformats-officedocument.presentationml.notesSlide+xml"/>
  <Override PartName="/ppt/slides/slide5.xml" ContentType="application/vnd.openxmlformats-officedocument.presentationml.slide+xml"/>
  <Override PartName="/ppt/notesSlides/notesSlide10.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2.xml" ContentType="application/vnd.openxmlformats-officedocument.presentationml.slide+xml"/>
  <Override PartName="/ppt/notesSlides/notesSlide5.xml" ContentType="application/vnd.openxmlformats-officedocument.presentationml.notesSlide+xml"/>
  <Override PartName="/ppt/slides/slide3.xml" ContentType="application/vnd.openxmlformats-officedocument.presentationml.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1.xml" ContentType="application/vnd.openxmlformats-officedocument.presentationml.slide+xml"/>
  <Override PartName="/ppt/notesSlides/notesSlide9.xml" ContentType="application/vnd.openxmlformats-officedocument.presentationml.notesSlide+xml"/>
  <Override PartName="/ppt/slideLayouts/slideLayout8.xml" ContentType="application/vnd.openxmlformats-officedocument.presentationml.slideLayout+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s/slide14.xml" ContentType="application/vnd.openxmlformats-officedocument.presentationml.slide+xml"/>
  <Override PartName="/ppt/slideLayouts/slideLayout2.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s/slide16.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8288000" cy="10287000"/>
  <p:notesSz cx="6858000" cy="9144000"/>
  <p:embeddedFontLst>
    <p:embeddedFont>
      <p:font typeface="Encode Sans Normal 1" panose="020B0604020202020204" charset="0"/>
      <p:regular r:id="rId19"/>
    </p:embeddedFont>
    <p:embeddedFont>
      <p:font typeface="Encode Sans Normal 1 Bold" panose="020B0604020202020204" charset="0"/>
      <p:regular r:id="rId20"/>
    </p:embeddedFont>
    <p:embeddedFont>
      <p:font typeface="Encode Sans Normal 1 Heavy" panose="020B0604020202020204" charset="0"/>
      <p:regular r:id="rId21"/>
    </p:embeddedFont>
    <p:embeddedFont>
      <p:font typeface="Encode Sans Normal 2 Heavy" panose="020B0604020202020204" charset="0"/>
      <p:regular r:id="rId22"/>
    </p:embeddedFont>
    <p:embeddedFont>
      <p:font typeface="Helvetica Bold" panose="020B0604020202020204" charset="0"/>
      <p:regular r:id="rId23"/>
    </p:embeddedFont>
    <p:embeddedFont>
      <p:font typeface="Open Sans 1" panose="020B0604020202020204" charset="0"/>
      <p:regular r:id="rId24"/>
    </p:embeddedFont>
    <p:embeddedFont>
      <p:font typeface="Open Sans 1 Bold" panose="020B0604020202020204" charset="0"/>
      <p:regular r:id="rId25"/>
    </p:embeddedFont>
    <p:embeddedFont>
      <p:font typeface="Open Sans 2" panose="020B0604020202020204" charset="0"/>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E0CB3B-4E99-4598-925F-1B357290568D}" v="310" dt="2026-07-10T22:37:59.4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67" autoAdjust="0"/>
    <p:restoredTop sz="86441" autoAdjust="0"/>
  </p:normalViewPr>
  <p:slideViewPr>
    <p:cSldViewPr>
      <p:cViewPr varScale="1">
        <p:scale>
          <a:sx n="48" d="100"/>
          <a:sy n="48" d="100"/>
        </p:scale>
        <p:origin x="255" y="65"/>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1.fntdata"/><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presProps" Target="presProps.xml"/><Relationship Id="rId30" Type="http://schemas.openxmlformats.org/officeDocument/2006/relationships/tableStyles" Target="tableStyles.xml"/><Relationship Id="rId35" Type="http://schemas.openxmlformats.org/officeDocument/2006/relationships/customXml" Target="../customXml/item3.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en Labrecque" userId="d2416b5a-80e5-474b-bb8d-4c006dca65d7" providerId="ADAL" clId="{35D3660D-5C2D-4D9B-8D6A-AD6B24E5BF6E}"/>
    <pc:docChg chg="modSld">
      <pc:chgData name="Kristen Labrecque" userId="d2416b5a-80e5-474b-bb8d-4c006dca65d7" providerId="ADAL" clId="{35D3660D-5C2D-4D9B-8D6A-AD6B24E5BF6E}" dt="2026-07-10T22:37:59.481" v="306" actId="962"/>
      <pc:docMkLst>
        <pc:docMk/>
      </pc:docMkLst>
      <pc:sldChg chg="modSp">
        <pc:chgData name="Kristen Labrecque" userId="d2416b5a-80e5-474b-bb8d-4c006dca65d7" providerId="ADAL" clId="{35D3660D-5C2D-4D9B-8D6A-AD6B24E5BF6E}" dt="2026-07-10T22:32:18.223" v="271" actId="13244"/>
        <pc:sldMkLst>
          <pc:docMk/>
          <pc:sldMk cId="0" sldId="256"/>
        </pc:sldMkLst>
        <pc:spChg chg="mod">
          <ac:chgData name="Kristen Labrecque" userId="d2416b5a-80e5-474b-bb8d-4c006dca65d7" providerId="ADAL" clId="{35D3660D-5C2D-4D9B-8D6A-AD6B24E5BF6E}" dt="2026-07-10T22:32:15.134" v="270" actId="13244"/>
          <ac:spMkLst>
            <pc:docMk/>
            <pc:sldMk cId="0" sldId="256"/>
            <ac:spMk id="2" creationId="{00000000-0000-0000-0000-000000000000}"/>
          </ac:spMkLst>
        </pc:spChg>
        <pc:grpChg chg="mod">
          <ac:chgData name="Kristen Labrecque" userId="d2416b5a-80e5-474b-bb8d-4c006dca65d7" providerId="ADAL" clId="{35D3660D-5C2D-4D9B-8D6A-AD6B24E5BF6E}" dt="2026-07-10T22:32:18.223" v="271" actId="13244"/>
          <ac:grpSpMkLst>
            <pc:docMk/>
            <pc:sldMk cId="0" sldId="256"/>
            <ac:grpSpMk id="3" creationId="{00000000-0000-0000-0000-000000000000}"/>
          </ac:grpSpMkLst>
        </pc:grpChg>
        <pc:grpChg chg="mod">
          <ac:chgData name="Kristen Labrecque" userId="d2416b5a-80e5-474b-bb8d-4c006dca65d7" providerId="ADAL" clId="{35D3660D-5C2D-4D9B-8D6A-AD6B24E5BF6E}" dt="2026-07-10T22:31:31.478" v="269" actId="13244"/>
          <ac:grpSpMkLst>
            <pc:docMk/>
            <pc:sldMk cId="0" sldId="256"/>
            <ac:grpSpMk id="7" creationId="{00000000-0000-0000-0000-000000000000}"/>
          </ac:grpSpMkLst>
        </pc:grpChg>
      </pc:sldChg>
      <pc:sldChg chg="modSp">
        <pc:chgData name="Kristen Labrecque" userId="d2416b5a-80e5-474b-bb8d-4c006dca65d7" providerId="ADAL" clId="{35D3660D-5C2D-4D9B-8D6A-AD6B24E5BF6E}" dt="2026-07-10T22:33:49.397" v="280" actId="962"/>
        <pc:sldMkLst>
          <pc:docMk/>
          <pc:sldMk cId="0" sldId="258"/>
        </pc:sldMkLst>
        <pc:spChg chg="mod">
          <ac:chgData name="Kristen Labrecque" userId="d2416b5a-80e5-474b-bb8d-4c006dca65d7" providerId="ADAL" clId="{35D3660D-5C2D-4D9B-8D6A-AD6B24E5BF6E}" dt="2026-07-10T22:33:49.397" v="280" actId="962"/>
          <ac:spMkLst>
            <pc:docMk/>
            <pc:sldMk cId="0" sldId="258"/>
            <ac:spMk id="7" creationId="{00000000-0000-0000-0000-000000000000}"/>
          </ac:spMkLst>
        </pc:spChg>
        <pc:grpChg chg="mod">
          <ac:chgData name="Kristen Labrecque" userId="d2416b5a-80e5-474b-bb8d-4c006dca65d7" providerId="ADAL" clId="{35D3660D-5C2D-4D9B-8D6A-AD6B24E5BF6E}" dt="2026-07-10T22:33:38.604" v="279" actId="13244"/>
          <ac:grpSpMkLst>
            <pc:docMk/>
            <pc:sldMk cId="0" sldId="258"/>
            <ac:grpSpMk id="2" creationId="{00000000-0000-0000-0000-000000000000}"/>
          </ac:grpSpMkLst>
        </pc:grpChg>
        <pc:grpChg chg="mod">
          <ac:chgData name="Kristen Labrecque" userId="d2416b5a-80e5-474b-bb8d-4c006dca65d7" providerId="ADAL" clId="{35D3660D-5C2D-4D9B-8D6A-AD6B24E5BF6E}" dt="2026-07-10T21:51:15.478" v="8" actId="962"/>
          <ac:grpSpMkLst>
            <pc:docMk/>
            <pc:sldMk cId="0" sldId="258"/>
            <ac:grpSpMk id="5" creationId="{00000000-0000-0000-0000-000000000000}"/>
          </ac:grpSpMkLst>
        </pc:grpChg>
      </pc:sldChg>
      <pc:sldChg chg="modSp">
        <pc:chgData name="Kristen Labrecque" userId="d2416b5a-80e5-474b-bb8d-4c006dca65d7" providerId="ADAL" clId="{35D3660D-5C2D-4D9B-8D6A-AD6B24E5BF6E}" dt="2026-07-10T22:34:35.525" v="286" actId="962"/>
        <pc:sldMkLst>
          <pc:docMk/>
          <pc:sldMk cId="0" sldId="259"/>
        </pc:sldMkLst>
        <pc:spChg chg="mod">
          <ac:chgData name="Kristen Labrecque" userId="d2416b5a-80e5-474b-bb8d-4c006dca65d7" providerId="ADAL" clId="{35D3660D-5C2D-4D9B-8D6A-AD6B24E5BF6E}" dt="2026-07-10T22:34:09.750" v="284" actId="962"/>
          <ac:spMkLst>
            <pc:docMk/>
            <pc:sldMk cId="0" sldId="259"/>
            <ac:spMk id="7" creationId="{00000000-0000-0000-0000-000000000000}"/>
          </ac:spMkLst>
        </pc:spChg>
        <pc:spChg chg="mod">
          <ac:chgData name="Kristen Labrecque" userId="d2416b5a-80e5-474b-bb8d-4c006dca65d7" providerId="ADAL" clId="{35D3660D-5C2D-4D9B-8D6A-AD6B24E5BF6E}" dt="2026-07-10T22:00:01.441" v="53" actId="207"/>
          <ac:spMkLst>
            <pc:docMk/>
            <pc:sldMk cId="0" sldId="259"/>
            <ac:spMk id="8" creationId="{00000000-0000-0000-0000-000000000000}"/>
          </ac:spMkLst>
        </pc:spChg>
        <pc:grpChg chg="mod">
          <ac:chgData name="Kristen Labrecque" userId="d2416b5a-80e5-474b-bb8d-4c006dca65d7" providerId="ADAL" clId="{35D3660D-5C2D-4D9B-8D6A-AD6B24E5BF6E}" dt="2026-07-10T22:34:35.525" v="286" actId="962"/>
          <ac:grpSpMkLst>
            <pc:docMk/>
            <pc:sldMk cId="0" sldId="259"/>
            <ac:grpSpMk id="5" creationId="{00000000-0000-0000-0000-000000000000}"/>
          </ac:grpSpMkLst>
        </pc:grpChg>
      </pc:sldChg>
      <pc:sldChg chg="modSp mod">
        <pc:chgData name="Kristen Labrecque" userId="d2416b5a-80e5-474b-bb8d-4c006dca65d7" providerId="ADAL" clId="{35D3660D-5C2D-4D9B-8D6A-AD6B24E5BF6E}" dt="2026-07-10T21:54:26.588" v="20"/>
        <pc:sldMkLst>
          <pc:docMk/>
          <pc:sldMk cId="0" sldId="260"/>
        </pc:sldMkLst>
        <pc:spChg chg="mod">
          <ac:chgData name="Kristen Labrecque" userId="d2416b5a-80e5-474b-bb8d-4c006dca65d7" providerId="ADAL" clId="{35D3660D-5C2D-4D9B-8D6A-AD6B24E5BF6E}" dt="2026-07-10T21:53:38.957" v="13" actId="167"/>
          <ac:spMkLst>
            <pc:docMk/>
            <pc:sldMk cId="0" sldId="260"/>
            <ac:spMk id="4" creationId="{00000000-0000-0000-0000-000000000000}"/>
          </ac:spMkLst>
        </pc:spChg>
        <pc:spChg chg="ord">
          <ac:chgData name="Kristen Labrecque" userId="d2416b5a-80e5-474b-bb8d-4c006dca65d7" providerId="ADAL" clId="{35D3660D-5C2D-4D9B-8D6A-AD6B24E5BF6E}" dt="2026-07-10T21:54:26.588" v="20"/>
          <ac:spMkLst>
            <pc:docMk/>
            <pc:sldMk cId="0" sldId="260"/>
            <ac:spMk id="8" creationId="{00000000-0000-0000-0000-000000000000}"/>
          </ac:spMkLst>
        </pc:spChg>
        <pc:spChg chg="mod ord">
          <ac:chgData name="Kristen Labrecque" userId="d2416b5a-80e5-474b-bb8d-4c006dca65d7" providerId="ADAL" clId="{35D3660D-5C2D-4D9B-8D6A-AD6B24E5BF6E}" dt="2026-07-10T21:54:26.588" v="20"/>
          <ac:spMkLst>
            <pc:docMk/>
            <pc:sldMk cId="0" sldId="260"/>
            <ac:spMk id="25" creationId="{00000000-0000-0000-0000-000000000000}"/>
          </ac:spMkLst>
        </pc:spChg>
        <pc:grpChg chg="ord">
          <ac:chgData name="Kristen Labrecque" userId="d2416b5a-80e5-474b-bb8d-4c006dca65d7" providerId="ADAL" clId="{35D3660D-5C2D-4D9B-8D6A-AD6B24E5BF6E}" dt="2026-07-10T21:54:26.588" v="20"/>
          <ac:grpSpMkLst>
            <pc:docMk/>
            <pc:sldMk cId="0" sldId="260"/>
            <ac:grpSpMk id="2" creationId="{00000000-0000-0000-0000-000000000000}"/>
          </ac:grpSpMkLst>
        </pc:grpChg>
        <pc:grpChg chg="ord">
          <ac:chgData name="Kristen Labrecque" userId="d2416b5a-80e5-474b-bb8d-4c006dca65d7" providerId="ADAL" clId="{35D3660D-5C2D-4D9B-8D6A-AD6B24E5BF6E}" dt="2026-07-10T21:54:26.588" v="20"/>
          <ac:grpSpMkLst>
            <pc:docMk/>
            <pc:sldMk cId="0" sldId="260"/>
            <ac:grpSpMk id="9" creationId="{00000000-0000-0000-0000-000000000000}"/>
          </ac:grpSpMkLst>
        </pc:grpChg>
        <pc:grpChg chg="ord">
          <ac:chgData name="Kristen Labrecque" userId="d2416b5a-80e5-474b-bb8d-4c006dca65d7" providerId="ADAL" clId="{35D3660D-5C2D-4D9B-8D6A-AD6B24E5BF6E}" dt="2026-07-10T21:54:26.588" v="20"/>
          <ac:grpSpMkLst>
            <pc:docMk/>
            <pc:sldMk cId="0" sldId="260"/>
            <ac:grpSpMk id="13" creationId="{00000000-0000-0000-0000-000000000000}"/>
          </ac:grpSpMkLst>
        </pc:grpChg>
        <pc:grpChg chg="ord">
          <ac:chgData name="Kristen Labrecque" userId="d2416b5a-80e5-474b-bb8d-4c006dca65d7" providerId="ADAL" clId="{35D3660D-5C2D-4D9B-8D6A-AD6B24E5BF6E}" dt="2026-07-10T21:54:26.588" v="20"/>
          <ac:grpSpMkLst>
            <pc:docMk/>
            <pc:sldMk cId="0" sldId="260"/>
            <ac:grpSpMk id="17" creationId="{00000000-0000-0000-0000-000000000000}"/>
          </ac:grpSpMkLst>
        </pc:grpChg>
        <pc:grpChg chg="ord">
          <ac:chgData name="Kristen Labrecque" userId="d2416b5a-80e5-474b-bb8d-4c006dca65d7" providerId="ADAL" clId="{35D3660D-5C2D-4D9B-8D6A-AD6B24E5BF6E}" dt="2026-07-10T21:54:26.588" v="20"/>
          <ac:grpSpMkLst>
            <pc:docMk/>
            <pc:sldMk cId="0" sldId="260"/>
            <ac:grpSpMk id="21" creationId="{00000000-0000-0000-0000-000000000000}"/>
          </ac:grpSpMkLst>
        </pc:grpChg>
      </pc:sldChg>
      <pc:sldChg chg="modSp mod modNotes">
        <pc:chgData name="Kristen Labrecque" userId="d2416b5a-80e5-474b-bb8d-4c006dca65d7" providerId="ADAL" clId="{35D3660D-5C2D-4D9B-8D6A-AD6B24E5BF6E}" dt="2026-07-10T22:34:58.551" v="289" actId="13244"/>
        <pc:sldMkLst>
          <pc:docMk/>
          <pc:sldMk cId="0" sldId="261"/>
        </pc:sldMkLst>
        <pc:spChg chg="mod">
          <ac:chgData name="Kristen Labrecque" userId="d2416b5a-80e5-474b-bb8d-4c006dca65d7" providerId="ADAL" clId="{35D3660D-5C2D-4D9B-8D6A-AD6B24E5BF6E}" dt="2026-07-10T22:34:50.964" v="288" actId="962"/>
          <ac:spMkLst>
            <pc:docMk/>
            <pc:sldMk cId="0" sldId="261"/>
            <ac:spMk id="8" creationId="{00000000-0000-0000-0000-000000000000}"/>
          </ac:spMkLst>
        </pc:spChg>
        <pc:spChg chg="mod">
          <ac:chgData name="Kristen Labrecque" userId="d2416b5a-80e5-474b-bb8d-4c006dca65d7" providerId="ADAL" clId="{35D3660D-5C2D-4D9B-8D6A-AD6B24E5BF6E}" dt="2026-07-10T22:00:32.141" v="83" actId="255"/>
          <ac:spMkLst>
            <pc:docMk/>
            <pc:sldMk cId="0" sldId="261"/>
            <ac:spMk id="13" creationId="{00000000-0000-0000-0000-000000000000}"/>
          </ac:spMkLst>
        </pc:spChg>
        <pc:grpChg chg="mod">
          <ac:chgData name="Kristen Labrecque" userId="d2416b5a-80e5-474b-bb8d-4c006dca65d7" providerId="ADAL" clId="{35D3660D-5C2D-4D9B-8D6A-AD6B24E5BF6E}" dt="2026-07-10T22:34:46.352" v="287" actId="962"/>
          <ac:grpSpMkLst>
            <pc:docMk/>
            <pc:sldMk cId="0" sldId="261"/>
            <ac:grpSpMk id="2" creationId="{00000000-0000-0000-0000-000000000000}"/>
          </ac:grpSpMkLst>
        </pc:grpChg>
        <pc:grpChg chg="mod">
          <ac:chgData name="Kristen Labrecque" userId="d2416b5a-80e5-474b-bb8d-4c006dca65d7" providerId="ADAL" clId="{35D3660D-5C2D-4D9B-8D6A-AD6B24E5BF6E}" dt="2026-07-10T22:34:58.551" v="289" actId="13244"/>
          <ac:grpSpMkLst>
            <pc:docMk/>
            <pc:sldMk cId="0" sldId="261"/>
            <ac:grpSpMk id="9" creationId="{00000000-0000-0000-0000-000000000000}"/>
          </ac:grpSpMkLst>
        </pc:grpChg>
      </pc:sldChg>
      <pc:sldChg chg="modSp mod modNotes">
        <pc:chgData name="Kristen Labrecque" userId="d2416b5a-80e5-474b-bb8d-4c006dca65d7" providerId="ADAL" clId="{35D3660D-5C2D-4D9B-8D6A-AD6B24E5BF6E}" dt="2026-07-10T22:00:47.352" v="93" actId="255"/>
        <pc:sldMkLst>
          <pc:docMk/>
          <pc:sldMk cId="0" sldId="262"/>
        </pc:sldMkLst>
        <pc:spChg chg="mod">
          <ac:chgData name="Kristen Labrecque" userId="d2416b5a-80e5-474b-bb8d-4c006dca65d7" providerId="ADAL" clId="{35D3660D-5C2D-4D9B-8D6A-AD6B24E5BF6E}" dt="2026-07-10T21:59:02.332" v="31" actId="962"/>
          <ac:spMkLst>
            <pc:docMk/>
            <pc:sldMk cId="0" sldId="262"/>
            <ac:spMk id="8" creationId="{00000000-0000-0000-0000-000000000000}"/>
          </ac:spMkLst>
        </pc:spChg>
        <pc:spChg chg="mod">
          <ac:chgData name="Kristen Labrecque" userId="d2416b5a-80e5-474b-bb8d-4c006dca65d7" providerId="ADAL" clId="{35D3660D-5C2D-4D9B-8D6A-AD6B24E5BF6E}" dt="2026-07-10T22:00:47.352" v="93" actId="255"/>
          <ac:spMkLst>
            <pc:docMk/>
            <pc:sldMk cId="0" sldId="262"/>
            <ac:spMk id="13" creationId="{00000000-0000-0000-0000-000000000000}"/>
          </ac:spMkLst>
        </pc:spChg>
        <pc:spChg chg="mod">
          <ac:chgData name="Kristen Labrecque" userId="d2416b5a-80e5-474b-bb8d-4c006dca65d7" providerId="ADAL" clId="{35D3660D-5C2D-4D9B-8D6A-AD6B24E5BF6E}" dt="2026-07-10T21:59:17.819" v="34" actId="13244"/>
          <ac:spMkLst>
            <pc:docMk/>
            <pc:sldMk cId="0" sldId="262"/>
            <ac:spMk id="14" creationId="{00000000-0000-0000-0000-000000000000}"/>
          </ac:spMkLst>
        </pc:spChg>
        <pc:grpChg chg="mod">
          <ac:chgData name="Kristen Labrecque" userId="d2416b5a-80e5-474b-bb8d-4c006dca65d7" providerId="ADAL" clId="{35D3660D-5C2D-4D9B-8D6A-AD6B24E5BF6E}" dt="2026-07-10T21:57:52.764" v="27" actId="962"/>
          <ac:grpSpMkLst>
            <pc:docMk/>
            <pc:sldMk cId="0" sldId="262"/>
            <ac:grpSpMk id="2" creationId="{00000000-0000-0000-0000-000000000000}"/>
          </ac:grpSpMkLst>
        </pc:grpChg>
        <pc:grpChg chg="mod">
          <ac:chgData name="Kristen Labrecque" userId="d2416b5a-80e5-474b-bb8d-4c006dca65d7" providerId="ADAL" clId="{35D3660D-5C2D-4D9B-8D6A-AD6B24E5BF6E}" dt="2026-07-10T21:59:15.613" v="33" actId="13244"/>
          <ac:grpSpMkLst>
            <pc:docMk/>
            <pc:sldMk cId="0" sldId="262"/>
            <ac:grpSpMk id="9" creationId="{00000000-0000-0000-0000-000000000000}"/>
          </ac:grpSpMkLst>
        </pc:grpChg>
      </pc:sldChg>
      <pc:sldChg chg="modSp mod modNotes">
        <pc:chgData name="Kristen Labrecque" userId="d2416b5a-80e5-474b-bb8d-4c006dca65d7" providerId="ADAL" clId="{35D3660D-5C2D-4D9B-8D6A-AD6B24E5BF6E}" dt="2026-07-10T22:35:15.433" v="290" actId="962"/>
        <pc:sldMkLst>
          <pc:docMk/>
          <pc:sldMk cId="0" sldId="263"/>
        </pc:sldMkLst>
        <pc:spChg chg="mod">
          <ac:chgData name="Kristen Labrecque" userId="d2416b5a-80e5-474b-bb8d-4c006dca65d7" providerId="ADAL" clId="{35D3660D-5C2D-4D9B-8D6A-AD6B24E5BF6E}" dt="2026-07-10T22:03:54.069" v="146" actId="962"/>
          <ac:spMkLst>
            <pc:docMk/>
            <pc:sldMk cId="0" sldId="263"/>
            <ac:spMk id="7" creationId="{00000000-0000-0000-0000-000000000000}"/>
          </ac:spMkLst>
        </pc:spChg>
        <pc:spChg chg="mod">
          <ac:chgData name="Kristen Labrecque" userId="d2416b5a-80e5-474b-bb8d-4c006dca65d7" providerId="ADAL" clId="{35D3660D-5C2D-4D9B-8D6A-AD6B24E5BF6E}" dt="2026-07-10T22:03:59.782" v="148" actId="13244"/>
          <ac:spMkLst>
            <pc:docMk/>
            <pc:sldMk cId="0" sldId="263"/>
            <ac:spMk id="12" creationId="{00000000-0000-0000-0000-000000000000}"/>
          </ac:spMkLst>
        </pc:spChg>
        <pc:spChg chg="mod">
          <ac:chgData name="Kristen Labrecque" userId="d2416b5a-80e5-474b-bb8d-4c006dca65d7" providerId="ADAL" clId="{35D3660D-5C2D-4D9B-8D6A-AD6B24E5BF6E}" dt="2026-07-10T22:04:06.343" v="150" actId="13244"/>
          <ac:spMkLst>
            <pc:docMk/>
            <pc:sldMk cId="0" sldId="263"/>
            <ac:spMk id="13" creationId="{00000000-0000-0000-0000-000000000000}"/>
          </ac:spMkLst>
        </pc:spChg>
        <pc:grpChg chg="mod">
          <ac:chgData name="Kristen Labrecque" userId="d2416b5a-80e5-474b-bb8d-4c006dca65d7" providerId="ADAL" clId="{35D3660D-5C2D-4D9B-8D6A-AD6B24E5BF6E}" dt="2026-07-10T22:01:13.414" v="94" actId="962"/>
          <ac:grpSpMkLst>
            <pc:docMk/>
            <pc:sldMk cId="0" sldId="263"/>
            <ac:grpSpMk id="2" creationId="{00000000-0000-0000-0000-000000000000}"/>
          </ac:grpSpMkLst>
        </pc:grpChg>
        <pc:grpChg chg="mod">
          <ac:chgData name="Kristen Labrecque" userId="d2416b5a-80e5-474b-bb8d-4c006dca65d7" providerId="ADAL" clId="{35D3660D-5C2D-4D9B-8D6A-AD6B24E5BF6E}" dt="2026-07-10T22:35:15.433" v="290" actId="962"/>
          <ac:grpSpMkLst>
            <pc:docMk/>
            <pc:sldMk cId="0" sldId="263"/>
            <ac:grpSpMk id="5" creationId="{00000000-0000-0000-0000-000000000000}"/>
          </ac:grpSpMkLst>
        </pc:grpChg>
        <pc:grpChg chg="mod">
          <ac:chgData name="Kristen Labrecque" userId="d2416b5a-80e5-474b-bb8d-4c006dca65d7" providerId="ADAL" clId="{35D3660D-5C2D-4D9B-8D6A-AD6B24E5BF6E}" dt="2026-07-10T22:04:03.381" v="149" actId="13244"/>
          <ac:grpSpMkLst>
            <pc:docMk/>
            <pc:sldMk cId="0" sldId="263"/>
            <ac:grpSpMk id="8" creationId="{00000000-0000-0000-0000-000000000000}"/>
          </ac:grpSpMkLst>
        </pc:grpChg>
      </pc:sldChg>
      <pc:sldChg chg="modSp mod modNotes">
        <pc:chgData name="Kristen Labrecque" userId="d2416b5a-80e5-474b-bb8d-4c006dca65d7" providerId="ADAL" clId="{35D3660D-5C2D-4D9B-8D6A-AD6B24E5BF6E}" dt="2026-07-10T22:35:42.664" v="294" actId="962"/>
        <pc:sldMkLst>
          <pc:docMk/>
          <pc:sldMk cId="0" sldId="264"/>
        </pc:sldMkLst>
        <pc:spChg chg="mod">
          <ac:chgData name="Kristen Labrecque" userId="d2416b5a-80e5-474b-bb8d-4c006dca65d7" providerId="ADAL" clId="{35D3660D-5C2D-4D9B-8D6A-AD6B24E5BF6E}" dt="2026-07-10T22:35:42.664" v="294" actId="962"/>
          <ac:spMkLst>
            <pc:docMk/>
            <pc:sldMk cId="0" sldId="264"/>
            <ac:spMk id="8" creationId="{00000000-0000-0000-0000-000000000000}"/>
          </ac:spMkLst>
        </pc:spChg>
        <pc:spChg chg="mod">
          <ac:chgData name="Kristen Labrecque" userId="d2416b5a-80e5-474b-bb8d-4c006dca65d7" providerId="ADAL" clId="{35D3660D-5C2D-4D9B-8D6A-AD6B24E5BF6E}" dt="2026-07-10T22:35:25.784" v="291" actId="13244"/>
          <ac:spMkLst>
            <pc:docMk/>
            <pc:sldMk cId="0" sldId="264"/>
            <ac:spMk id="13" creationId="{00000000-0000-0000-0000-000000000000}"/>
          </ac:spMkLst>
        </pc:spChg>
        <pc:spChg chg="mod">
          <ac:chgData name="Kristen Labrecque" userId="d2416b5a-80e5-474b-bb8d-4c006dca65d7" providerId="ADAL" clId="{35D3660D-5C2D-4D9B-8D6A-AD6B24E5BF6E}" dt="2026-07-10T22:06:28.600" v="183" actId="13244"/>
          <ac:spMkLst>
            <pc:docMk/>
            <pc:sldMk cId="0" sldId="264"/>
            <ac:spMk id="14" creationId="{00000000-0000-0000-0000-000000000000}"/>
          </ac:spMkLst>
        </pc:spChg>
        <pc:grpChg chg="mod">
          <ac:chgData name="Kristen Labrecque" userId="d2416b5a-80e5-474b-bb8d-4c006dca65d7" providerId="ADAL" clId="{35D3660D-5C2D-4D9B-8D6A-AD6B24E5BF6E}" dt="2026-07-10T22:35:37.373" v="293" actId="962"/>
          <ac:grpSpMkLst>
            <pc:docMk/>
            <pc:sldMk cId="0" sldId="264"/>
            <ac:grpSpMk id="2" creationId="{00000000-0000-0000-0000-000000000000}"/>
          </ac:grpSpMkLst>
        </pc:grpChg>
        <pc:grpChg chg="mod">
          <ac:chgData name="Kristen Labrecque" userId="d2416b5a-80e5-474b-bb8d-4c006dca65d7" providerId="ADAL" clId="{35D3660D-5C2D-4D9B-8D6A-AD6B24E5BF6E}" dt="2026-07-10T22:06:25.877" v="182" actId="13244"/>
          <ac:grpSpMkLst>
            <pc:docMk/>
            <pc:sldMk cId="0" sldId="264"/>
            <ac:grpSpMk id="9" creationId="{00000000-0000-0000-0000-000000000000}"/>
          </ac:grpSpMkLst>
        </pc:grpChg>
      </pc:sldChg>
      <pc:sldChg chg="modSp mod modNotes">
        <pc:chgData name="Kristen Labrecque" userId="d2416b5a-80e5-474b-bb8d-4c006dca65d7" providerId="ADAL" clId="{35D3660D-5C2D-4D9B-8D6A-AD6B24E5BF6E}" dt="2026-07-10T22:36:00.477" v="296" actId="962"/>
        <pc:sldMkLst>
          <pc:docMk/>
          <pc:sldMk cId="0" sldId="265"/>
        </pc:sldMkLst>
        <pc:spChg chg="mod">
          <ac:chgData name="Kristen Labrecque" userId="d2416b5a-80e5-474b-bb8d-4c006dca65d7" providerId="ADAL" clId="{35D3660D-5C2D-4D9B-8D6A-AD6B24E5BF6E}" dt="2026-07-10T22:36:00.477" v="296" actId="962"/>
          <ac:spMkLst>
            <pc:docMk/>
            <pc:sldMk cId="0" sldId="265"/>
            <ac:spMk id="8" creationId="{00000000-0000-0000-0000-000000000000}"/>
          </ac:spMkLst>
        </pc:spChg>
        <pc:spChg chg="mod">
          <ac:chgData name="Kristen Labrecque" userId="d2416b5a-80e5-474b-bb8d-4c006dca65d7" providerId="ADAL" clId="{35D3660D-5C2D-4D9B-8D6A-AD6B24E5BF6E}" dt="2026-07-10T22:08:20.626" v="194" actId="13244"/>
          <ac:spMkLst>
            <pc:docMk/>
            <pc:sldMk cId="0" sldId="265"/>
            <ac:spMk id="25" creationId="{00000000-0000-0000-0000-000000000000}"/>
          </ac:spMkLst>
        </pc:spChg>
        <pc:spChg chg="mod">
          <ac:chgData name="Kristen Labrecque" userId="d2416b5a-80e5-474b-bb8d-4c006dca65d7" providerId="ADAL" clId="{35D3660D-5C2D-4D9B-8D6A-AD6B24E5BF6E}" dt="2026-07-10T22:08:24.994" v="195" actId="13244"/>
          <ac:spMkLst>
            <pc:docMk/>
            <pc:sldMk cId="0" sldId="265"/>
            <ac:spMk id="26" creationId="{00000000-0000-0000-0000-000000000000}"/>
          </ac:spMkLst>
        </pc:spChg>
        <pc:grpChg chg="mod">
          <ac:chgData name="Kristen Labrecque" userId="d2416b5a-80e5-474b-bb8d-4c006dca65d7" providerId="ADAL" clId="{35D3660D-5C2D-4D9B-8D6A-AD6B24E5BF6E}" dt="2026-07-10T22:06:56.434" v="184" actId="962"/>
          <ac:grpSpMkLst>
            <pc:docMk/>
            <pc:sldMk cId="0" sldId="265"/>
            <ac:grpSpMk id="2" creationId="{00000000-0000-0000-0000-000000000000}"/>
          </ac:grpSpMkLst>
        </pc:grpChg>
        <pc:grpChg chg="mod">
          <ac:chgData name="Kristen Labrecque" userId="d2416b5a-80e5-474b-bb8d-4c006dca65d7" providerId="ADAL" clId="{35D3660D-5C2D-4D9B-8D6A-AD6B24E5BF6E}" dt="2026-07-10T22:08:38.579" v="199" actId="13244"/>
          <ac:grpSpMkLst>
            <pc:docMk/>
            <pc:sldMk cId="0" sldId="265"/>
            <ac:grpSpMk id="9" creationId="{00000000-0000-0000-0000-000000000000}"/>
          </ac:grpSpMkLst>
        </pc:grpChg>
        <pc:grpChg chg="mod">
          <ac:chgData name="Kristen Labrecque" userId="d2416b5a-80e5-474b-bb8d-4c006dca65d7" providerId="ADAL" clId="{35D3660D-5C2D-4D9B-8D6A-AD6B24E5BF6E}" dt="2026-07-10T22:08:35.522" v="198" actId="13244"/>
          <ac:grpSpMkLst>
            <pc:docMk/>
            <pc:sldMk cId="0" sldId="265"/>
            <ac:grpSpMk id="13" creationId="{00000000-0000-0000-0000-000000000000}"/>
          </ac:grpSpMkLst>
        </pc:grpChg>
        <pc:grpChg chg="mod">
          <ac:chgData name="Kristen Labrecque" userId="d2416b5a-80e5-474b-bb8d-4c006dca65d7" providerId="ADAL" clId="{35D3660D-5C2D-4D9B-8D6A-AD6B24E5BF6E}" dt="2026-07-10T22:08:32.418" v="197" actId="13244"/>
          <ac:grpSpMkLst>
            <pc:docMk/>
            <pc:sldMk cId="0" sldId="265"/>
            <ac:grpSpMk id="17" creationId="{00000000-0000-0000-0000-000000000000}"/>
          </ac:grpSpMkLst>
        </pc:grpChg>
        <pc:grpChg chg="mod">
          <ac:chgData name="Kristen Labrecque" userId="d2416b5a-80e5-474b-bb8d-4c006dca65d7" providerId="ADAL" clId="{35D3660D-5C2D-4D9B-8D6A-AD6B24E5BF6E}" dt="2026-07-10T22:08:29.511" v="196" actId="13244"/>
          <ac:grpSpMkLst>
            <pc:docMk/>
            <pc:sldMk cId="0" sldId="265"/>
            <ac:grpSpMk id="21" creationId="{00000000-0000-0000-0000-000000000000}"/>
          </ac:grpSpMkLst>
        </pc:grpChg>
      </pc:sldChg>
      <pc:sldChg chg="modSp mod modNotes">
        <pc:chgData name="Kristen Labrecque" userId="d2416b5a-80e5-474b-bb8d-4c006dca65d7" providerId="ADAL" clId="{35D3660D-5C2D-4D9B-8D6A-AD6B24E5BF6E}" dt="2026-07-10T22:36:12.374" v="297" actId="962"/>
        <pc:sldMkLst>
          <pc:docMk/>
          <pc:sldMk cId="0" sldId="266"/>
        </pc:sldMkLst>
        <pc:spChg chg="mod">
          <ac:chgData name="Kristen Labrecque" userId="d2416b5a-80e5-474b-bb8d-4c006dca65d7" providerId="ADAL" clId="{35D3660D-5C2D-4D9B-8D6A-AD6B24E5BF6E}" dt="2026-07-10T22:36:12.374" v="297" actId="962"/>
          <ac:spMkLst>
            <pc:docMk/>
            <pc:sldMk cId="0" sldId="266"/>
            <ac:spMk id="7" creationId="{00000000-0000-0000-0000-000000000000}"/>
          </ac:spMkLst>
        </pc:spChg>
        <pc:spChg chg="mod">
          <ac:chgData name="Kristen Labrecque" userId="d2416b5a-80e5-474b-bb8d-4c006dca65d7" providerId="ADAL" clId="{35D3660D-5C2D-4D9B-8D6A-AD6B24E5BF6E}" dt="2026-07-10T22:10:59.519" v="204" actId="13244"/>
          <ac:spMkLst>
            <pc:docMk/>
            <pc:sldMk cId="0" sldId="266"/>
            <ac:spMk id="8" creationId="{00000000-0000-0000-0000-000000000000}"/>
          </ac:spMkLst>
        </pc:spChg>
        <pc:spChg chg="mod">
          <ac:chgData name="Kristen Labrecque" userId="d2416b5a-80e5-474b-bb8d-4c006dca65d7" providerId="ADAL" clId="{35D3660D-5C2D-4D9B-8D6A-AD6B24E5BF6E}" dt="2026-07-10T22:11:03.547" v="205" actId="13244"/>
          <ac:spMkLst>
            <pc:docMk/>
            <pc:sldMk cId="0" sldId="266"/>
            <ac:spMk id="9" creationId="{00000000-0000-0000-0000-000000000000}"/>
          </ac:spMkLst>
        </pc:spChg>
        <pc:grpChg chg="mod">
          <ac:chgData name="Kristen Labrecque" userId="d2416b5a-80e5-474b-bb8d-4c006dca65d7" providerId="ADAL" clId="{35D3660D-5C2D-4D9B-8D6A-AD6B24E5BF6E}" dt="2026-07-10T22:10:45.010" v="201" actId="962"/>
          <ac:grpSpMkLst>
            <pc:docMk/>
            <pc:sldMk cId="0" sldId="266"/>
            <ac:grpSpMk id="2" creationId="{00000000-0000-0000-0000-000000000000}"/>
          </ac:grpSpMkLst>
        </pc:grpChg>
        <pc:grpChg chg="mod">
          <ac:chgData name="Kristen Labrecque" userId="d2416b5a-80e5-474b-bb8d-4c006dca65d7" providerId="ADAL" clId="{35D3660D-5C2D-4D9B-8D6A-AD6B24E5BF6E}" dt="2026-07-10T22:10:47.814" v="202" actId="962"/>
          <ac:grpSpMkLst>
            <pc:docMk/>
            <pc:sldMk cId="0" sldId="266"/>
            <ac:grpSpMk id="4" creationId="{00000000-0000-0000-0000-000000000000}"/>
          </ac:grpSpMkLst>
        </pc:grpChg>
      </pc:sldChg>
      <pc:sldChg chg="modSp mod modNotes">
        <pc:chgData name="Kristen Labrecque" userId="d2416b5a-80e5-474b-bb8d-4c006dca65d7" providerId="ADAL" clId="{35D3660D-5C2D-4D9B-8D6A-AD6B24E5BF6E}" dt="2026-07-10T22:37:05.418" v="303" actId="13244"/>
        <pc:sldMkLst>
          <pc:docMk/>
          <pc:sldMk cId="0" sldId="267"/>
        </pc:sldMkLst>
        <pc:spChg chg="mod">
          <ac:chgData name="Kristen Labrecque" userId="d2416b5a-80e5-474b-bb8d-4c006dca65d7" providerId="ADAL" clId="{35D3660D-5C2D-4D9B-8D6A-AD6B24E5BF6E}" dt="2026-07-10T22:36:32.777" v="298" actId="13244"/>
          <ac:spMkLst>
            <pc:docMk/>
            <pc:sldMk cId="0" sldId="267"/>
            <ac:spMk id="5" creationId="{00000000-0000-0000-0000-000000000000}"/>
          </ac:spMkLst>
        </pc:spChg>
        <pc:spChg chg="mod">
          <ac:chgData name="Kristen Labrecque" userId="d2416b5a-80e5-474b-bb8d-4c006dca65d7" providerId="ADAL" clId="{35D3660D-5C2D-4D9B-8D6A-AD6B24E5BF6E}" dt="2026-07-10T22:19:30.867" v="223" actId="962"/>
          <ac:spMkLst>
            <pc:docMk/>
            <pc:sldMk cId="0" sldId="267"/>
            <ac:spMk id="12" creationId="{00000000-0000-0000-0000-000000000000}"/>
          </ac:spMkLst>
        </pc:spChg>
        <pc:spChg chg="mod">
          <ac:chgData name="Kristen Labrecque" userId="d2416b5a-80e5-474b-bb8d-4c006dca65d7" providerId="ADAL" clId="{35D3660D-5C2D-4D9B-8D6A-AD6B24E5BF6E}" dt="2026-07-10T22:19:12.538" v="222" actId="13244"/>
          <ac:spMkLst>
            <pc:docMk/>
            <pc:sldMk cId="0" sldId="267"/>
            <ac:spMk id="13" creationId="{00000000-0000-0000-0000-000000000000}"/>
          </ac:spMkLst>
        </pc:spChg>
        <pc:spChg chg="mod">
          <ac:chgData name="Kristen Labrecque" userId="d2416b5a-80e5-474b-bb8d-4c006dca65d7" providerId="ADAL" clId="{35D3660D-5C2D-4D9B-8D6A-AD6B24E5BF6E}" dt="2026-07-10T22:37:05.418" v="303" actId="13244"/>
          <ac:spMkLst>
            <pc:docMk/>
            <pc:sldMk cId="0" sldId="267"/>
            <ac:spMk id="17" creationId="{00000000-0000-0000-0000-000000000000}"/>
          </ac:spMkLst>
        </pc:spChg>
        <pc:spChg chg="mod">
          <ac:chgData name="Kristen Labrecque" userId="d2416b5a-80e5-474b-bb8d-4c006dca65d7" providerId="ADAL" clId="{35D3660D-5C2D-4D9B-8D6A-AD6B24E5BF6E}" dt="2026-07-10T22:36:36.570" v="299" actId="13244"/>
          <ac:spMkLst>
            <pc:docMk/>
            <pc:sldMk cId="0" sldId="267"/>
            <ac:spMk id="21" creationId="{00000000-0000-0000-0000-000000000000}"/>
          </ac:spMkLst>
        </pc:spChg>
        <pc:grpChg chg="mod">
          <ac:chgData name="Kristen Labrecque" userId="d2416b5a-80e5-474b-bb8d-4c006dca65d7" providerId="ADAL" clId="{35D3660D-5C2D-4D9B-8D6A-AD6B24E5BF6E}" dt="2026-07-10T22:37:02.758" v="302" actId="962"/>
          <ac:grpSpMkLst>
            <pc:docMk/>
            <pc:sldMk cId="0" sldId="267"/>
            <ac:grpSpMk id="2" creationId="{00000000-0000-0000-0000-000000000000}"/>
          </ac:grpSpMkLst>
        </pc:grpChg>
        <pc:grpChg chg="mod">
          <ac:chgData name="Kristen Labrecque" userId="d2416b5a-80e5-474b-bb8d-4c006dca65d7" providerId="ADAL" clId="{35D3660D-5C2D-4D9B-8D6A-AD6B24E5BF6E}" dt="2026-07-10T22:20:17.623" v="228" actId="962"/>
          <ac:grpSpMkLst>
            <pc:docMk/>
            <pc:sldMk cId="0" sldId="267"/>
            <ac:grpSpMk id="6" creationId="{00000000-0000-0000-0000-000000000000}"/>
          </ac:grpSpMkLst>
        </pc:grpChg>
        <pc:grpChg chg="mod">
          <ac:chgData name="Kristen Labrecque" userId="d2416b5a-80e5-474b-bb8d-4c006dca65d7" providerId="ADAL" clId="{35D3660D-5C2D-4D9B-8D6A-AD6B24E5BF6E}" dt="2026-07-10T22:19:06.284" v="220" actId="13244"/>
          <ac:grpSpMkLst>
            <pc:docMk/>
            <pc:sldMk cId="0" sldId="267"/>
            <ac:grpSpMk id="9" creationId="{00000000-0000-0000-0000-000000000000}"/>
          </ac:grpSpMkLst>
        </pc:grpChg>
        <pc:grpChg chg="mod">
          <ac:chgData name="Kristen Labrecque" userId="d2416b5a-80e5-474b-bb8d-4c006dca65d7" providerId="ADAL" clId="{35D3660D-5C2D-4D9B-8D6A-AD6B24E5BF6E}" dt="2026-07-10T22:18:58.425" v="218" actId="13244"/>
          <ac:grpSpMkLst>
            <pc:docMk/>
            <pc:sldMk cId="0" sldId="267"/>
            <ac:grpSpMk id="14" creationId="{00000000-0000-0000-0000-000000000000}"/>
          </ac:grpSpMkLst>
        </pc:grpChg>
        <pc:grpChg chg="mod">
          <ac:chgData name="Kristen Labrecque" userId="d2416b5a-80e5-474b-bb8d-4c006dca65d7" providerId="ADAL" clId="{35D3660D-5C2D-4D9B-8D6A-AD6B24E5BF6E}" dt="2026-07-10T22:19:09.987" v="221" actId="13244"/>
          <ac:grpSpMkLst>
            <pc:docMk/>
            <pc:sldMk cId="0" sldId="267"/>
            <ac:grpSpMk id="18" creationId="{00000000-0000-0000-0000-000000000000}"/>
          </ac:grpSpMkLst>
        </pc:grpChg>
      </pc:sldChg>
      <pc:sldChg chg="modSp mod modNotes">
        <pc:chgData name="Kristen Labrecque" userId="d2416b5a-80e5-474b-bb8d-4c006dca65d7" providerId="ADAL" clId="{35D3660D-5C2D-4D9B-8D6A-AD6B24E5BF6E}" dt="2026-07-10T22:21:58.916" v="237" actId="962"/>
        <pc:sldMkLst>
          <pc:docMk/>
          <pc:sldMk cId="0" sldId="268"/>
        </pc:sldMkLst>
        <pc:spChg chg="mod">
          <ac:chgData name="Kristen Labrecque" userId="d2416b5a-80e5-474b-bb8d-4c006dca65d7" providerId="ADAL" clId="{35D3660D-5C2D-4D9B-8D6A-AD6B24E5BF6E}" dt="2026-07-10T22:21:42.175" v="236" actId="13244"/>
          <ac:spMkLst>
            <pc:docMk/>
            <pc:sldMk cId="0" sldId="268"/>
            <ac:spMk id="9" creationId="{00000000-0000-0000-0000-000000000000}"/>
          </ac:spMkLst>
        </pc:spChg>
        <pc:grpChg chg="mod">
          <ac:chgData name="Kristen Labrecque" userId="d2416b5a-80e5-474b-bb8d-4c006dca65d7" providerId="ADAL" clId="{35D3660D-5C2D-4D9B-8D6A-AD6B24E5BF6E}" dt="2026-07-10T22:20:32.812" v="229" actId="962"/>
          <ac:grpSpMkLst>
            <pc:docMk/>
            <pc:sldMk cId="0" sldId="268"/>
            <ac:grpSpMk id="2" creationId="{00000000-0000-0000-0000-000000000000}"/>
          </ac:grpSpMkLst>
        </pc:grpChg>
        <pc:grpChg chg="mod">
          <ac:chgData name="Kristen Labrecque" userId="d2416b5a-80e5-474b-bb8d-4c006dca65d7" providerId="ADAL" clId="{35D3660D-5C2D-4D9B-8D6A-AD6B24E5BF6E}" dt="2026-07-10T22:20:54.323" v="231" actId="962"/>
          <ac:grpSpMkLst>
            <pc:docMk/>
            <pc:sldMk cId="0" sldId="268"/>
            <ac:grpSpMk id="5" creationId="{00000000-0000-0000-0000-000000000000}"/>
          </ac:grpSpMkLst>
        </pc:grpChg>
        <pc:graphicFrameChg chg="mod">
          <ac:chgData name="Kristen Labrecque" userId="d2416b5a-80e5-474b-bb8d-4c006dca65d7" providerId="ADAL" clId="{35D3660D-5C2D-4D9B-8D6A-AD6B24E5BF6E}" dt="2026-07-10T22:21:58.916" v="237" actId="962"/>
          <ac:graphicFrameMkLst>
            <pc:docMk/>
            <pc:sldMk cId="0" sldId="268"/>
            <ac:graphicFrameMk id="8" creationId="{00000000-0000-0000-0000-000000000000}"/>
          </ac:graphicFrameMkLst>
        </pc:graphicFrameChg>
      </pc:sldChg>
      <pc:sldChg chg="modSp mod">
        <pc:chgData name="Kristen Labrecque" userId="d2416b5a-80e5-474b-bb8d-4c006dca65d7" providerId="ADAL" clId="{35D3660D-5C2D-4D9B-8D6A-AD6B24E5BF6E}" dt="2026-07-10T22:37:24.317" v="305" actId="962"/>
        <pc:sldMkLst>
          <pc:docMk/>
          <pc:sldMk cId="0" sldId="269"/>
        </pc:sldMkLst>
        <pc:spChg chg="mod">
          <ac:chgData name="Kristen Labrecque" userId="d2416b5a-80e5-474b-bb8d-4c006dca65d7" providerId="ADAL" clId="{35D3660D-5C2D-4D9B-8D6A-AD6B24E5BF6E}" dt="2026-07-10T22:37:24.317" v="305" actId="962"/>
          <ac:spMkLst>
            <pc:docMk/>
            <pc:sldMk cId="0" sldId="269"/>
            <ac:spMk id="5" creationId="{00000000-0000-0000-0000-000000000000}"/>
          </ac:spMkLst>
        </pc:spChg>
        <pc:spChg chg="mod">
          <ac:chgData name="Kristen Labrecque" userId="d2416b5a-80e5-474b-bb8d-4c006dca65d7" providerId="ADAL" clId="{35D3660D-5C2D-4D9B-8D6A-AD6B24E5BF6E}" dt="2026-07-10T22:25:21.404" v="253" actId="33553"/>
          <ac:spMkLst>
            <pc:docMk/>
            <pc:sldMk cId="0" sldId="269"/>
            <ac:spMk id="11" creationId="{00000000-0000-0000-0000-000000000000}"/>
          </ac:spMkLst>
        </pc:spChg>
        <pc:spChg chg="mod">
          <ac:chgData name="Kristen Labrecque" userId="d2416b5a-80e5-474b-bb8d-4c006dca65d7" providerId="ADAL" clId="{35D3660D-5C2D-4D9B-8D6A-AD6B24E5BF6E}" dt="2026-07-10T22:24:46.962" v="247" actId="13244"/>
          <ac:spMkLst>
            <pc:docMk/>
            <pc:sldMk cId="0" sldId="269"/>
            <ac:spMk id="12" creationId="{00000000-0000-0000-0000-000000000000}"/>
          </ac:spMkLst>
        </pc:spChg>
        <pc:spChg chg="mod">
          <ac:chgData name="Kristen Labrecque" userId="d2416b5a-80e5-474b-bb8d-4c006dca65d7" providerId="ADAL" clId="{35D3660D-5C2D-4D9B-8D6A-AD6B24E5BF6E}" dt="2026-07-10T22:24:51.695" v="248" actId="13244"/>
          <ac:spMkLst>
            <pc:docMk/>
            <pc:sldMk cId="0" sldId="269"/>
            <ac:spMk id="13" creationId="{00000000-0000-0000-0000-000000000000}"/>
          </ac:spMkLst>
        </pc:spChg>
        <pc:spChg chg="mod">
          <ac:chgData name="Kristen Labrecque" userId="d2416b5a-80e5-474b-bb8d-4c006dca65d7" providerId="ADAL" clId="{35D3660D-5C2D-4D9B-8D6A-AD6B24E5BF6E}" dt="2026-07-10T22:22:53.162" v="240" actId="1076"/>
          <ac:spMkLst>
            <pc:docMk/>
            <pc:sldMk cId="0" sldId="269"/>
            <ac:spMk id="16" creationId="{00000000-0000-0000-0000-000000000000}"/>
          </ac:spMkLst>
        </pc:spChg>
        <pc:grpChg chg="mod">
          <ac:chgData name="Kristen Labrecque" userId="d2416b5a-80e5-474b-bb8d-4c006dca65d7" providerId="ADAL" clId="{35D3660D-5C2D-4D9B-8D6A-AD6B24E5BF6E}" dt="2026-07-10T22:23:07.887" v="242" actId="962"/>
          <ac:grpSpMkLst>
            <pc:docMk/>
            <pc:sldMk cId="0" sldId="269"/>
            <ac:grpSpMk id="2" creationId="{00000000-0000-0000-0000-000000000000}"/>
          </ac:grpSpMkLst>
        </pc:grpChg>
        <pc:grpChg chg="mod">
          <ac:chgData name="Kristen Labrecque" userId="d2416b5a-80e5-474b-bb8d-4c006dca65d7" providerId="ADAL" clId="{35D3660D-5C2D-4D9B-8D6A-AD6B24E5BF6E}" dt="2026-07-10T22:25:03.536" v="251" actId="13244"/>
          <ac:grpSpMkLst>
            <pc:docMk/>
            <pc:sldMk cId="0" sldId="269"/>
            <ac:grpSpMk id="6" creationId="{00000000-0000-0000-0000-000000000000}"/>
          </ac:grpSpMkLst>
        </pc:grpChg>
        <pc:grpChg chg="mod">
          <ac:chgData name="Kristen Labrecque" userId="d2416b5a-80e5-474b-bb8d-4c006dca65d7" providerId="ADAL" clId="{35D3660D-5C2D-4D9B-8D6A-AD6B24E5BF6E}" dt="2026-07-10T22:24:58.358" v="249" actId="13244"/>
          <ac:grpSpMkLst>
            <pc:docMk/>
            <pc:sldMk cId="0" sldId="269"/>
            <ac:grpSpMk id="14" creationId="{00000000-0000-0000-0000-000000000000}"/>
          </ac:grpSpMkLst>
        </pc:grpChg>
        <pc:graphicFrameChg chg="mod">
          <ac:chgData name="Kristen Labrecque" userId="d2416b5a-80e5-474b-bb8d-4c006dca65d7" providerId="ADAL" clId="{35D3660D-5C2D-4D9B-8D6A-AD6B24E5BF6E}" dt="2026-07-10T22:25:18.211" v="252"/>
          <ac:graphicFrameMkLst>
            <pc:docMk/>
            <pc:sldMk cId="0" sldId="269"/>
            <ac:graphicFrameMk id="15" creationId="{00000000-0000-0000-0000-000000000000}"/>
          </ac:graphicFrameMkLst>
        </pc:graphicFrameChg>
      </pc:sldChg>
      <pc:sldChg chg="modSp mod">
        <pc:chgData name="Kristen Labrecque" userId="d2416b5a-80e5-474b-bb8d-4c006dca65d7" providerId="ADAL" clId="{35D3660D-5C2D-4D9B-8D6A-AD6B24E5BF6E}" dt="2026-07-10T22:37:59.481" v="306" actId="962"/>
        <pc:sldMkLst>
          <pc:docMk/>
          <pc:sldMk cId="0" sldId="270"/>
        </pc:sldMkLst>
        <pc:spChg chg="mod">
          <ac:chgData name="Kristen Labrecque" userId="d2416b5a-80e5-474b-bb8d-4c006dca65d7" providerId="ADAL" clId="{35D3660D-5C2D-4D9B-8D6A-AD6B24E5BF6E}" dt="2026-07-10T22:37:59.481" v="306" actId="962"/>
          <ac:spMkLst>
            <pc:docMk/>
            <pc:sldMk cId="0" sldId="270"/>
            <ac:spMk id="5" creationId="{00000000-0000-0000-0000-000000000000}"/>
          </ac:spMkLst>
        </pc:spChg>
        <pc:spChg chg="mod">
          <ac:chgData name="Kristen Labrecque" userId="d2416b5a-80e5-474b-bb8d-4c006dca65d7" providerId="ADAL" clId="{35D3660D-5C2D-4D9B-8D6A-AD6B24E5BF6E}" dt="2026-07-10T22:30:07.253" v="256" actId="13244"/>
          <ac:spMkLst>
            <pc:docMk/>
            <pc:sldMk cId="0" sldId="270"/>
            <ac:spMk id="11" creationId="{00000000-0000-0000-0000-000000000000}"/>
          </ac:spMkLst>
        </pc:spChg>
        <pc:spChg chg="mod">
          <ac:chgData name="Kristen Labrecque" userId="d2416b5a-80e5-474b-bb8d-4c006dca65d7" providerId="ADAL" clId="{35D3660D-5C2D-4D9B-8D6A-AD6B24E5BF6E}" dt="2026-07-10T22:30:11.498" v="257" actId="13244"/>
          <ac:spMkLst>
            <pc:docMk/>
            <pc:sldMk cId="0" sldId="270"/>
            <ac:spMk id="12" creationId="{00000000-0000-0000-0000-000000000000}"/>
          </ac:spMkLst>
        </pc:spChg>
        <pc:spChg chg="mod">
          <ac:chgData name="Kristen Labrecque" userId="d2416b5a-80e5-474b-bb8d-4c006dca65d7" providerId="ADAL" clId="{35D3660D-5C2D-4D9B-8D6A-AD6B24E5BF6E}" dt="2026-07-10T22:30:15.672" v="258" actId="13244"/>
          <ac:spMkLst>
            <pc:docMk/>
            <pc:sldMk cId="0" sldId="270"/>
            <ac:spMk id="13" creationId="{00000000-0000-0000-0000-000000000000}"/>
          </ac:spMkLst>
        </pc:spChg>
        <pc:spChg chg="mod">
          <ac:chgData name="Kristen Labrecque" userId="d2416b5a-80e5-474b-bb8d-4c006dca65d7" providerId="ADAL" clId="{35D3660D-5C2D-4D9B-8D6A-AD6B24E5BF6E}" dt="2026-07-10T22:30:17.718" v="259" actId="13244"/>
          <ac:spMkLst>
            <pc:docMk/>
            <pc:sldMk cId="0" sldId="270"/>
            <ac:spMk id="14" creationId="{00000000-0000-0000-0000-000000000000}"/>
          </ac:spMkLst>
        </pc:spChg>
        <pc:spChg chg="mod">
          <ac:chgData name="Kristen Labrecque" userId="d2416b5a-80e5-474b-bb8d-4c006dca65d7" providerId="ADAL" clId="{35D3660D-5C2D-4D9B-8D6A-AD6B24E5BF6E}" dt="2026-07-10T22:30:20.710" v="260" actId="13244"/>
          <ac:spMkLst>
            <pc:docMk/>
            <pc:sldMk cId="0" sldId="270"/>
            <ac:spMk id="15" creationId="{00000000-0000-0000-0000-000000000000}"/>
          </ac:spMkLst>
        </pc:spChg>
        <pc:spChg chg="mod">
          <ac:chgData name="Kristen Labrecque" userId="d2416b5a-80e5-474b-bb8d-4c006dca65d7" providerId="ADAL" clId="{35D3660D-5C2D-4D9B-8D6A-AD6B24E5BF6E}" dt="2026-07-10T22:30:22.926" v="261" actId="13244"/>
          <ac:spMkLst>
            <pc:docMk/>
            <pc:sldMk cId="0" sldId="270"/>
            <ac:spMk id="16" creationId="{00000000-0000-0000-0000-000000000000}"/>
          </ac:spMkLst>
        </pc:spChg>
        <pc:spChg chg="mod">
          <ac:chgData name="Kristen Labrecque" userId="d2416b5a-80e5-474b-bb8d-4c006dca65d7" providerId="ADAL" clId="{35D3660D-5C2D-4D9B-8D6A-AD6B24E5BF6E}" dt="2026-07-10T22:30:24.664" v="262" actId="13244"/>
          <ac:spMkLst>
            <pc:docMk/>
            <pc:sldMk cId="0" sldId="270"/>
            <ac:spMk id="17" creationId="{00000000-0000-0000-0000-000000000000}"/>
          </ac:spMkLst>
        </pc:spChg>
        <pc:spChg chg="mod">
          <ac:chgData name="Kristen Labrecque" userId="d2416b5a-80e5-474b-bb8d-4c006dca65d7" providerId="ADAL" clId="{35D3660D-5C2D-4D9B-8D6A-AD6B24E5BF6E}" dt="2026-07-10T22:30:26.501" v="263" actId="13244"/>
          <ac:spMkLst>
            <pc:docMk/>
            <pc:sldMk cId="0" sldId="270"/>
            <ac:spMk id="18" creationId="{00000000-0000-0000-0000-000000000000}"/>
          </ac:spMkLst>
        </pc:spChg>
        <pc:grpChg chg="mod">
          <ac:chgData name="Kristen Labrecque" userId="d2416b5a-80e5-474b-bb8d-4c006dca65d7" providerId="ADAL" clId="{35D3660D-5C2D-4D9B-8D6A-AD6B24E5BF6E}" dt="2026-07-10T22:29:55.502" v="254" actId="962"/>
          <ac:grpSpMkLst>
            <pc:docMk/>
            <pc:sldMk cId="0" sldId="270"/>
            <ac:grpSpMk id="2" creationId="{00000000-0000-0000-0000-000000000000}"/>
          </ac:grpSpMkLst>
        </pc:grpChg>
      </pc:sldChg>
      <pc:sldChg chg="modSp mod modNotes">
        <pc:chgData name="Kristen Labrecque" userId="d2416b5a-80e5-474b-bb8d-4c006dca65d7" providerId="ADAL" clId="{35D3660D-5C2D-4D9B-8D6A-AD6B24E5BF6E}" dt="2026-07-10T22:30:51.668" v="266" actId="13244"/>
        <pc:sldMkLst>
          <pc:docMk/>
          <pc:sldMk cId="0" sldId="271"/>
        </pc:sldMkLst>
        <pc:spChg chg="mod">
          <ac:chgData name="Kristen Labrecque" userId="d2416b5a-80e5-474b-bb8d-4c006dca65d7" providerId="ADAL" clId="{35D3660D-5C2D-4D9B-8D6A-AD6B24E5BF6E}" dt="2026-07-10T22:30:51.668" v="266" actId="13244"/>
          <ac:spMkLst>
            <pc:docMk/>
            <pc:sldMk cId="0" sldId="271"/>
            <ac:spMk id="6" creationId="{00000000-0000-0000-0000-000000000000}"/>
          </ac:spMkLst>
        </pc:spChg>
        <pc:grpChg chg="mod">
          <ac:chgData name="Kristen Labrecque" userId="d2416b5a-80e5-474b-bb8d-4c006dca65d7" providerId="ADAL" clId="{35D3660D-5C2D-4D9B-8D6A-AD6B24E5BF6E}" dt="2026-07-10T22:30:40.809" v="264" actId="962"/>
          <ac:grpSpMkLst>
            <pc:docMk/>
            <pc:sldMk cId="0" sldId="271"/>
            <ac:grpSpMk id="2" creationId="{00000000-0000-0000-0000-000000000000}"/>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10.07.2026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Welcome to Beyond the Classroom!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If you'd like to learn more specifics about these opportunities and HOW your student can take advantage of them, we are hosting an afternoon breakout session called "Experiential Learning" which will be in UW1-050 at 1:30pm, 2:00pm, or 2:30pm.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When your student applies classroom learning in real situations - often solving real problems for community partners - they'll gain skills and professional connections to give their own career a boost. Students have also reported that these activities help them feel a sense of belonging and community. Ultimately, our hope is that students can leverage their prior experience along with these activities when applying to scholarships, majors, graduate school, and jobs during or after college.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When we survey employers, they point out these top qualities of our students.  </a:t>
            </a:r>
          </a:p>
          <a:p>
            <a:endParaRPr lang="en-US"/>
          </a:p>
          <a:p>
            <a:r>
              <a:rPr lang="en-US"/>
              <a:t>At Bothell our students are exceptionally employable because of their readiness in leadership, teamwork, communication, and creative thinking on the job.</a:t>
            </a:r>
          </a:p>
          <a:p>
            <a:endParaRPr lang="en-US"/>
          </a:p>
          <a:p>
            <a:r>
              <a:rPr lang="en-US"/>
              <a:t>These are comments on those who have been hired, done internships, completed community-engaged learning courses, etc. Employers value the communication, professionalism, leadership and innovation, diverse and purpose-driven traits that characterize our students.</a:t>
            </a:r>
          </a:p>
          <a:p>
            <a:endParaRPr lang="en-US"/>
          </a:p>
          <a:p>
            <a:r>
              <a:rPr lang="en-US"/>
              <a:t>And our students develop these traits not only in class but also through experiential learning - it is campus commitment to help students get a degree and good job after graduation.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Your investment in your student's college education will have real payoffs.</a:t>
            </a:r>
          </a:p>
          <a:p>
            <a:endParaRPr lang="en-US"/>
          </a:p>
          <a:p>
            <a:r>
              <a:rPr lang="en-US"/>
              <a:t>The wages of UW Bothell alumni with bachelor’s and master’s degrees are consistently the highest in the state among all graduates with comparable degrees from public, four-year institutions.</a:t>
            </a:r>
          </a:p>
          <a:p>
            <a:endParaRPr lang="en-US"/>
          </a:p>
          <a:p>
            <a:r>
              <a:rPr lang="en-US"/>
              <a:t>On average, undergraduate alumni earn an average of $77,000 annually, according to 2026 Lightcast data.</a:t>
            </a:r>
          </a:p>
          <a:p>
            <a:endParaRPr lang="en-US"/>
          </a:p>
          <a:p>
            <a:r>
              <a:rPr lang="en-US"/>
              <a:t>UW Bothell is ranked #2 overall in Washington among public universities for value and return on investment.</a:t>
            </a:r>
          </a:p>
          <a:p>
            <a:endParaRPr lang="en-US"/>
          </a:p>
          <a:p>
            <a:r>
              <a:rPr lang="en-US"/>
              <a:t>And we're ranked the #1 regional university in Washington state.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Within one year of graduation, 2/3 of our alumni are employed in their field with the top 5 occupations being Software Developers, Registered Nurses, General &amp; Operations Managers, Accountants &amp; Auditors, and Project Management Specialists.</a:t>
            </a:r>
          </a:p>
          <a:p>
            <a:endParaRPr lang="en-US"/>
          </a:p>
          <a:p>
            <a:r>
              <a:rPr lang="en-US"/>
              <a:t>Alumni take on leadership - around 16% within the first year, and that number grows to around 34% within 10 years.</a:t>
            </a:r>
          </a:p>
          <a:p>
            <a:endParaRPr lang="en-US"/>
          </a:p>
          <a:p>
            <a:r>
              <a:rPr lang="en-US"/>
              <a:t>All those leadership skills your students bring and develop while at UWB support their readiness for leadership in the workplace!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Encourage your student to reach out to us, even starting this summer, if they have questions about experiential learning and career readiness.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Thank you for letting us share a bit with you about hands-on learning and how it can impact your students career readiness along with your return on investment!</a:t>
            </a:r>
          </a:p>
          <a:p>
            <a:endParaRPr lang="en-US"/>
          </a:p>
          <a:p>
            <a:r>
              <a:rPr lang="en-US"/>
              <a:t>We're happy to address any questions you might have.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Believe it or not, your student is ready to start their career. In many ways, it's already begun! Today, we're going to share with you ways in which studying abroad, conducting undergraduate research, and completing internships can deepen skills they already have - and help them learn new ones! - so they're prepared for each next step on their career path.</a:t>
            </a:r>
          </a:p>
          <a:p>
            <a:endParaRPr lang="en-US"/>
          </a:p>
          <a:p>
            <a:r>
              <a:rPr lang="en-US"/>
              <a:t>We are sharing these with you so you can support them not only in pursuing these opportunities, but also in seeing how they connect to the world of work.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Your student already has skills. Many of them are caregivers for siblings or grandparents. They might have already had part-time jobs or held leadership positions in clubs. They've done group projects in class. All of these activities build skills employers seek from job candidates. Whether they're applying to a part-time job during college, a full-time job after graduation, or scholarships and programs in between - we'll help them talk about their skills to gain access to more opportunities that will help them develop and prepare for each next step.</a:t>
            </a:r>
          </a:p>
          <a:p>
            <a:endParaRPr lang="en-US"/>
          </a:p>
          <a:p>
            <a:r>
              <a:rPr lang="en-US"/>
              <a:t>The skills employers seek from college graduates aren't just industry-specific. These skills are those they've already learned and can continue to develop during their time in college.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Let's focus on professionalism for a second. That's a big word that simply means "showing up." Being present, engaged, taking initiative, participating, following-through - these are all ways employers and graduate programs have described "professionalism." Helping your student unpack this concept - and any myths about it having to do with appearance, dress, etc. will be a great way to support their learning both in the classroom and beyond it.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Today we want to share a few examples of how students can learn beyond the classroom - what we refer to as hands-on or experiential learning. There are many ways beyond these - we're just going to highlight a few.</a:t>
            </a:r>
          </a:p>
          <a:p>
            <a:endParaRPr lang="en-US"/>
          </a:p>
          <a:p>
            <a:r>
              <a:rPr lang="en-US"/>
              <a:t>Through study abroad, students can earn college credit in almost any country and any field to broaden your perspective and impact. Financial aid is often available to make these trips accessible.</a:t>
            </a:r>
          </a:p>
          <a:p>
            <a:endParaRPr lang="en-US"/>
          </a:p>
          <a:p>
            <a:r>
              <a:rPr lang="en-US"/>
              <a:t>Through undergraduate research, students discover and create knowledge under the guidance of a faculty member, earning college credit and contributing to what we know and how we know it.</a:t>
            </a:r>
          </a:p>
          <a:p>
            <a:endParaRPr lang="en-US"/>
          </a:p>
          <a:p>
            <a:r>
              <a:rPr lang="en-US"/>
              <a:t>Students in community-engaged learning classes partner with community organizations to make real impacts in how they operate.</a:t>
            </a:r>
          </a:p>
          <a:p>
            <a:endParaRPr lang="en-US"/>
          </a:p>
          <a:p>
            <a:r>
              <a:rPr lang="en-US"/>
              <a:t>And internships are a professional work experience where students gain experience, apply their skills and learning, and explore career pathways in an industry.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By studying abroad, students learn what it's like to live in another culture, navigating unfamiliar systems to develop independence and confidence. They build relationships with diverse people, expanding their personal and professional networks along the way. The skills most valued by employers and graduate programs include resilience, adaptability, problem-solving, and communication.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Through conducting research, students make real-world impacts, such as studying environments to inform decisions about sustainability to learning how proteins interact to inform health treatments. The attention to detail and critical thinking required to collect and analyze data are valuable to many employers, and students often gain clarity on graduate programs and careers they might not have known existed!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By enrolling in CELR courses, students gain the opportunity to do meaningful work with community partners and gain a sense of purpose. This is work they can put on their resume to describe skills that help them land jobs! They develop skills in leadership, teamwork, time management - and they build relationships that strengthen their networks so new opportunities come to them often without needing to search! Students can talk with their advisors to identify and sign up for CELR courses.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Internships are a great way for students to gain professional experience. By working for a company or organization, they learn time management, accountability, and professional communication while often gaining industry-specific skills. </a:t>
            </a:r>
          </a:p>
          <a:p>
            <a:endParaRPr lang="en-US"/>
          </a:p>
          <a:p>
            <a:r>
              <a:rPr lang="en-US"/>
              <a:t>By completing a legislative internship with the Washington State Senate, Jennifer Ramirez met with constituents and lobbyists, tracked the progression of bills, and wrote bill briefings. She says, "Working as an intern pushed me outside my comfort zone and exposed me to a wide range of viewpoints through conversations with elected officials, constituents, advocates, lobbyists, and even fellow interns. In the meetings our office held, I learned about issues I had no prior knowledge of and had the opportunity to engage in meaningful conversations with those who were directly affected. </a:t>
            </a:r>
          </a:p>
          <a:p>
            <a:endParaRPr lang="en-US"/>
          </a:p>
          <a:p>
            <a:r>
              <a:rPr lang="en-US"/>
              <a:t>While initially nerve-wracking, my time at the legislature was also very fulfilling. I met hardworking and dedicated individuals who were willing to give us advice or offer a helping hand as we navigated the fast-paced and sometimes stressful work environment. This position helped my confidence in what I can offer, achieve, and learn through hands-on work."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8" Type="http://schemas.openxmlformats.org/officeDocument/2006/relationships/image" Target="../media/image3.svg"/><Relationship Id="rId3" Type="http://schemas.openxmlformats.org/officeDocument/2006/relationships/image" Target="../media/image16.jpeg"/><Relationship Id="rId7" Type="http://schemas.openxmlformats.org/officeDocument/2006/relationships/image" Target="../media/image11.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12.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4.sv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svg"/><Relationship Id="rId4" Type="http://schemas.openxmlformats.org/officeDocument/2006/relationships/image" Target="../media/image19.sv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4.svg"/><Relationship Id="rId4" Type="http://schemas.openxmlformats.org/officeDocument/2006/relationships/image" Target="../media/image4.svg"/></Relationships>
</file>

<file path=ppt/slides/_rels/slide1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4.svg"/><Relationship Id="rId7" Type="http://schemas.openxmlformats.org/officeDocument/2006/relationships/image" Target="../media/image28.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7.svg"/><Relationship Id="rId5" Type="http://schemas.openxmlformats.org/officeDocument/2006/relationships/image" Target="../media/image26.sv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7.jpeg"/><Relationship Id="rId7" Type="http://schemas.openxmlformats.org/officeDocument/2006/relationships/image" Target="../media/image10.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3.sv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3.sv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9.svg"/></Relationships>
</file>

<file path=ppt/slides/_rels/slide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11.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2006E"/>
        </a:solidFill>
        <a:effectLst/>
      </p:bgPr>
    </p:bg>
    <p:spTree>
      <p:nvGrpSpPr>
        <p:cNvPr id="1" name=""/>
        <p:cNvGrpSpPr/>
        <p:nvPr/>
      </p:nvGrpSpPr>
      <p:grpSpPr>
        <a:xfrm>
          <a:off x="0" y="0"/>
          <a:ext cx="0" cy="0"/>
          <a:chOff x="0" y="0"/>
          <a:chExt cx="0" cy="0"/>
        </a:xfrm>
      </p:grpSpPr>
      <p:sp>
        <p:nvSpPr>
          <p:cNvPr id="6" name="TextBox 6"/>
          <p:cNvSpPr txBox="1">
            <a:spLocks noGrp="1"/>
          </p:cNvSpPr>
          <p:nvPr>
            <p:ph type="title" idx="4294967295"/>
          </p:nvPr>
        </p:nvSpPr>
        <p:spPr>
          <a:xfrm>
            <a:off x="8597641" y="5375382"/>
            <a:ext cx="8661659" cy="26193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10320"/>
              </a:lnSpc>
              <a:spcBef>
                <a:spcPts val="0"/>
              </a:spcBef>
              <a:spcAft>
                <a:spcPts val="0"/>
              </a:spcAft>
              <a:buClrTx/>
              <a:buSzTx/>
              <a:buFontTx/>
              <a:buNone/>
              <a:tabLst/>
              <a:defRPr/>
            </a:pPr>
            <a:r>
              <a:rPr kumimoji="0" lang="en-US" sz="8600" b="1" i="0" u="none" strike="noStrike" kern="1200" cap="none" spc="0" normalizeH="0" baseline="0" noProof="0" dirty="0">
                <a:ln>
                  <a:noFill/>
                </a:ln>
                <a:solidFill>
                  <a:srgbClr val="FFFFFF"/>
                </a:solidFill>
                <a:effectLst/>
                <a:uLnTx/>
                <a:uFillTx/>
                <a:latin typeface="Encode Sans Normal 1 Heavy"/>
                <a:ea typeface="Encode Sans Normal 1 Heavy"/>
                <a:cs typeface="Encode Sans Normal 1 Heavy"/>
                <a:sym typeface="Encode Sans Normal 1 Heavy"/>
              </a:rPr>
              <a:t>BEYOND THE CLASSROOM</a:t>
            </a:r>
          </a:p>
        </p:txBody>
      </p:sp>
      <p:grpSp>
        <p:nvGrpSpPr>
          <p:cNvPr id="3" name="Group 3">
            <a:extLst>
              <a:ext uri="{C183D7F6-B498-43B3-948B-1728B52AA6E4}">
                <adec:decorative xmlns:adec="http://schemas.microsoft.com/office/drawing/2017/decorative" val="1"/>
              </a:ext>
            </a:extLst>
          </p:cNvPr>
          <p:cNvGrpSpPr/>
          <p:nvPr/>
        </p:nvGrpSpPr>
        <p:grpSpPr>
          <a:xfrm>
            <a:off x="-534949" y="-373829"/>
            <a:ext cx="7796357" cy="11034659"/>
            <a:chOff x="0" y="0"/>
            <a:chExt cx="2053362" cy="2906248"/>
          </a:xfrm>
        </p:grpSpPr>
        <p:sp>
          <p:nvSpPr>
            <p:cNvPr id="4" name="Freeform 4">
              <a:extLst>
                <a:ext uri="{C183D7F6-B498-43B3-948B-1728B52AA6E4}">
                  <adec:decorative xmlns:adec="http://schemas.microsoft.com/office/drawing/2017/decorative" val="1"/>
                </a:ext>
              </a:extLst>
            </p:cNvPr>
            <p:cNvSpPr/>
            <p:nvPr/>
          </p:nvSpPr>
          <p:spPr>
            <a:xfrm>
              <a:off x="0" y="0"/>
              <a:ext cx="2053361" cy="2906248"/>
            </a:xfrm>
            <a:custGeom>
              <a:avLst/>
              <a:gdLst/>
              <a:ahLst/>
              <a:cxnLst/>
              <a:rect l="l" t="t" r="r" b="b"/>
              <a:pathLst>
                <a:path w="2053361" h="2906248">
                  <a:moveTo>
                    <a:pt x="0" y="0"/>
                  </a:moveTo>
                  <a:lnTo>
                    <a:pt x="2053361" y="0"/>
                  </a:lnTo>
                  <a:lnTo>
                    <a:pt x="2053361" y="2906248"/>
                  </a:lnTo>
                  <a:lnTo>
                    <a:pt x="0" y="2906248"/>
                  </a:lnTo>
                  <a:close/>
                </a:path>
              </a:pathLst>
            </a:custGeom>
            <a:gradFill rotWithShape="1">
              <a:gsLst>
                <a:gs pos="0">
                  <a:srgbClr val="32006E">
                    <a:alpha val="100000"/>
                  </a:srgbClr>
                </a:gs>
                <a:gs pos="33333">
                  <a:srgbClr val="4A2E83">
                    <a:alpha val="100000"/>
                  </a:srgbClr>
                </a:gs>
                <a:gs pos="66667">
                  <a:srgbClr val="85754D">
                    <a:alpha val="100000"/>
                  </a:srgbClr>
                </a:gs>
                <a:gs pos="100000">
                  <a:srgbClr val="B7A57A">
                    <a:alpha val="100000"/>
                  </a:srgbClr>
                </a:gs>
              </a:gsLst>
              <a:lin ang="2700000"/>
            </a:gradFill>
          </p:spPr>
          <p:txBody>
            <a:bodyPr/>
            <a:lstStyle/>
            <a:p>
              <a:endParaRPr lang="en-US"/>
            </a:p>
          </p:txBody>
        </p:sp>
        <p:sp>
          <p:nvSpPr>
            <p:cNvPr id="5" name="TextBox 5"/>
            <p:cNvSpPr txBox="1"/>
            <p:nvPr/>
          </p:nvSpPr>
          <p:spPr>
            <a:xfrm>
              <a:off x="0" y="-38100"/>
              <a:ext cx="2053362" cy="2944348"/>
            </a:xfrm>
            <a:prstGeom prst="rect">
              <a:avLst/>
            </a:prstGeom>
          </p:spPr>
          <p:txBody>
            <a:bodyPr lIns="50800" tIns="50800" rIns="50800" bIns="50800" rtlCol="0" anchor="ctr"/>
            <a:lstStyle/>
            <a:p>
              <a:pPr algn="ctr">
                <a:lnSpc>
                  <a:spcPts val="2659"/>
                </a:lnSpc>
              </a:pPr>
              <a:endParaRPr/>
            </a:p>
          </p:txBody>
        </p:sp>
      </p:grpSp>
      <p:grpSp>
        <p:nvGrpSpPr>
          <p:cNvPr id="7" name="Group 7" descr="Dubs the Husky wears a purple bandana. He is flanked by two smiling women.">
            <a:extLst>
              <a:ext uri="{C183D7F6-B498-43B3-948B-1728B52AA6E4}">
                <adec:decorative xmlns:adec="http://schemas.microsoft.com/office/drawing/2017/decorative" val="0"/>
              </a:ext>
            </a:extLst>
          </p:cNvPr>
          <p:cNvGrpSpPr/>
          <p:nvPr/>
        </p:nvGrpSpPr>
        <p:grpSpPr>
          <a:xfrm>
            <a:off x="1028700" y="1028700"/>
            <a:ext cx="5246370" cy="8229600"/>
            <a:chOff x="0" y="0"/>
            <a:chExt cx="812800" cy="1274980"/>
          </a:xfrm>
        </p:grpSpPr>
        <p:sp>
          <p:nvSpPr>
            <p:cNvPr id="8" name="Freeform 8" descr="Placeholder image of people"/>
            <p:cNvSpPr/>
            <p:nvPr/>
          </p:nvSpPr>
          <p:spPr>
            <a:xfrm>
              <a:off x="0" y="0"/>
              <a:ext cx="812800" cy="1274980"/>
            </a:xfrm>
            <a:custGeom>
              <a:avLst/>
              <a:gdLst/>
              <a:ahLst/>
              <a:cxnLst/>
              <a:rect l="l" t="t" r="r" b="b"/>
              <a:pathLst>
                <a:path w="812800" h="1274980">
                  <a:moveTo>
                    <a:pt x="0" y="0"/>
                  </a:moveTo>
                  <a:lnTo>
                    <a:pt x="812800" y="0"/>
                  </a:lnTo>
                  <a:lnTo>
                    <a:pt x="812800" y="1274980"/>
                  </a:lnTo>
                  <a:lnTo>
                    <a:pt x="0" y="1274980"/>
                  </a:lnTo>
                  <a:close/>
                </a:path>
              </a:pathLst>
            </a:custGeom>
            <a:blipFill>
              <a:blip r:embed="rId3"/>
              <a:stretch>
                <a:fillRect l="-69687" r="-65606"/>
              </a:stretch>
            </a:blipFill>
          </p:spPr>
          <p:txBody>
            <a:bodyPr/>
            <a:lstStyle/>
            <a:p>
              <a:endParaRPr lang="en-US" dirty="0"/>
            </a:p>
          </p:txBody>
        </p:sp>
      </p:grpSp>
      <p:sp>
        <p:nvSpPr>
          <p:cNvPr id="2" name="Freeform 2" descr="University of Washington wordmark logo"/>
          <p:cNvSpPr/>
          <p:nvPr/>
        </p:nvSpPr>
        <p:spPr>
          <a:xfrm>
            <a:off x="8597641" y="8888173"/>
            <a:ext cx="6390617" cy="501771"/>
          </a:xfrm>
          <a:custGeom>
            <a:avLst/>
            <a:gdLst/>
            <a:ahLst/>
            <a:cxnLst/>
            <a:rect l="l" t="t" r="r" b="b"/>
            <a:pathLst>
              <a:path w="6390617" h="501771">
                <a:moveTo>
                  <a:pt x="0" y="0"/>
                </a:moveTo>
                <a:lnTo>
                  <a:pt x="6390617" y="0"/>
                </a:lnTo>
                <a:lnTo>
                  <a:pt x="6390617" y="501771"/>
                </a:lnTo>
                <a:lnTo>
                  <a:pt x="0" y="50177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463925" y="-186915"/>
            <a:ext cx="9164965" cy="10696948"/>
            <a:chOff x="0" y="0"/>
            <a:chExt cx="12219953" cy="14262598"/>
          </a:xfrm>
        </p:grpSpPr>
        <p:grpSp>
          <p:nvGrpSpPr>
            <p:cNvPr id="3" name="Group 3"/>
            <p:cNvGrpSpPr/>
            <p:nvPr/>
          </p:nvGrpSpPr>
          <p:grpSpPr>
            <a:xfrm>
              <a:off x="0" y="7107220"/>
              <a:ext cx="12219953" cy="7155378"/>
              <a:chOff x="0" y="0"/>
              <a:chExt cx="2413818" cy="1413408"/>
            </a:xfrm>
          </p:grpSpPr>
          <p:sp>
            <p:nvSpPr>
              <p:cNvPr id="4" name="Freeform 4">
                <a:extLst>
                  <a:ext uri="{C183D7F6-B498-43B3-948B-1728B52AA6E4}">
                    <adec:decorative xmlns:adec="http://schemas.microsoft.com/office/drawing/2017/decorative" val="1"/>
                  </a:ext>
                </a:extLst>
              </p:cNvPr>
              <p:cNvSpPr/>
              <p:nvPr/>
            </p:nvSpPr>
            <p:spPr>
              <a:xfrm>
                <a:off x="0" y="0"/>
                <a:ext cx="2413818" cy="1413408"/>
              </a:xfrm>
              <a:custGeom>
                <a:avLst/>
                <a:gdLst/>
                <a:ahLst/>
                <a:cxnLst/>
                <a:rect l="l" t="t" r="r" b="b"/>
                <a:pathLst>
                  <a:path w="2413818" h="1413408">
                    <a:moveTo>
                      <a:pt x="0" y="0"/>
                    </a:moveTo>
                    <a:lnTo>
                      <a:pt x="2413818" y="0"/>
                    </a:lnTo>
                    <a:lnTo>
                      <a:pt x="2413818" y="1413408"/>
                    </a:lnTo>
                    <a:lnTo>
                      <a:pt x="0" y="1413408"/>
                    </a:lnTo>
                    <a:close/>
                  </a:path>
                </a:pathLst>
              </a:custGeom>
              <a:gradFill rotWithShape="1">
                <a:gsLst>
                  <a:gs pos="0">
                    <a:srgbClr val="32006E">
                      <a:alpha val="100000"/>
                    </a:srgbClr>
                  </a:gs>
                  <a:gs pos="33333">
                    <a:srgbClr val="4A2E83">
                      <a:alpha val="100000"/>
                    </a:srgbClr>
                  </a:gs>
                  <a:gs pos="66667">
                    <a:srgbClr val="85754D">
                      <a:alpha val="100000"/>
                    </a:srgbClr>
                  </a:gs>
                  <a:gs pos="100000">
                    <a:srgbClr val="B7A57A">
                      <a:alpha val="100000"/>
                    </a:srgbClr>
                  </a:gs>
                </a:gsLst>
                <a:lin ang="2700000"/>
              </a:gradFill>
            </p:spPr>
            <p:txBody>
              <a:bodyPr/>
              <a:lstStyle/>
              <a:p>
                <a:endParaRPr lang="en-US"/>
              </a:p>
            </p:txBody>
          </p:sp>
          <p:sp>
            <p:nvSpPr>
              <p:cNvPr id="5" name="TextBox 5"/>
              <p:cNvSpPr txBox="1"/>
              <p:nvPr/>
            </p:nvSpPr>
            <p:spPr>
              <a:xfrm>
                <a:off x="0" y="-38100"/>
                <a:ext cx="2413818" cy="1451508"/>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314579" y="0"/>
              <a:ext cx="11905375" cy="7107220"/>
              <a:chOff x="0" y="0"/>
              <a:chExt cx="1383341" cy="825821"/>
            </a:xfrm>
          </p:grpSpPr>
          <p:sp>
            <p:nvSpPr>
              <p:cNvPr id="7" name="Freeform 7"/>
              <p:cNvSpPr/>
              <p:nvPr/>
            </p:nvSpPr>
            <p:spPr>
              <a:xfrm>
                <a:off x="0" y="0"/>
                <a:ext cx="1383341" cy="825821"/>
              </a:xfrm>
              <a:custGeom>
                <a:avLst/>
                <a:gdLst/>
                <a:ahLst/>
                <a:cxnLst/>
                <a:rect l="l" t="t" r="r" b="b"/>
                <a:pathLst>
                  <a:path w="1383341" h="825821">
                    <a:moveTo>
                      <a:pt x="0" y="0"/>
                    </a:moveTo>
                    <a:lnTo>
                      <a:pt x="1383341" y="0"/>
                    </a:lnTo>
                    <a:lnTo>
                      <a:pt x="1383341" y="825821"/>
                    </a:lnTo>
                    <a:lnTo>
                      <a:pt x="0" y="825821"/>
                    </a:lnTo>
                    <a:close/>
                  </a:path>
                </a:pathLst>
              </a:custGeom>
              <a:blipFill>
                <a:blip r:embed="rId3"/>
                <a:stretch>
                  <a:fillRect t="-5802" b="-5802"/>
                </a:stretch>
              </a:blipFill>
            </p:spPr>
            <p:txBody>
              <a:bodyPr/>
              <a:lstStyle/>
              <a:p>
                <a:endParaRPr lang="en-US"/>
              </a:p>
            </p:txBody>
          </p:sp>
        </p:grpSp>
      </p:grpSp>
      <p:sp>
        <p:nvSpPr>
          <p:cNvPr id="25" name="TextBox 25"/>
          <p:cNvSpPr txBox="1">
            <a:spLocks noGrp="1"/>
          </p:cNvSpPr>
          <p:nvPr>
            <p:ph type="title" idx="4294967295"/>
          </p:nvPr>
        </p:nvSpPr>
        <p:spPr>
          <a:xfrm>
            <a:off x="722897" y="5365200"/>
            <a:ext cx="7124499" cy="37814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440"/>
              </a:lnSpc>
              <a:spcBef>
                <a:spcPts val="0"/>
              </a:spcBef>
              <a:spcAft>
                <a:spcPts val="0"/>
              </a:spcAft>
              <a:buClrTx/>
              <a:buSzTx/>
              <a:buFontTx/>
              <a:buNone/>
              <a:tabLst/>
              <a:defRPr/>
            </a:pPr>
            <a:r>
              <a:rPr kumimoji="0" lang="en-US" sz="6200" b="1" i="0" u="none" strike="noStrike" kern="1200" cap="none" spc="0" normalizeH="0" baseline="0" noProof="0" dirty="0">
                <a:ln>
                  <a:noFill/>
                </a:ln>
                <a:solidFill>
                  <a:srgbClr val="FFFFFF"/>
                </a:solidFill>
                <a:effectLst/>
                <a:uLnTx/>
                <a:uFillTx/>
                <a:latin typeface="Encode Sans Normal 1 Heavy"/>
                <a:ea typeface="Encode Sans Normal 1 Heavy"/>
                <a:cs typeface="Encode Sans Normal 1 Heavy"/>
                <a:sym typeface="Encode Sans Normal 1 Heavy"/>
              </a:rPr>
              <a:t>EXPERIENTIAL LEARNING SESSION THIS AFTERNOON!</a:t>
            </a:r>
          </a:p>
        </p:txBody>
      </p:sp>
      <p:sp>
        <p:nvSpPr>
          <p:cNvPr id="26" name="TextBox 26"/>
          <p:cNvSpPr txBox="1"/>
          <p:nvPr/>
        </p:nvSpPr>
        <p:spPr>
          <a:xfrm>
            <a:off x="722897" y="9296400"/>
            <a:ext cx="7124499" cy="481330"/>
          </a:xfrm>
          <a:prstGeom prst="rect">
            <a:avLst/>
          </a:prstGeom>
        </p:spPr>
        <p:txBody>
          <a:bodyPr lIns="0" tIns="0" rIns="0" bIns="0" rtlCol="0" anchor="t">
            <a:spAutoFit/>
          </a:bodyPr>
          <a:lstStyle/>
          <a:p>
            <a:pPr algn="l">
              <a:lnSpc>
                <a:spcPts val="3920"/>
              </a:lnSpc>
            </a:pPr>
            <a:r>
              <a:rPr lang="en-US" sz="2800" b="1">
                <a:solidFill>
                  <a:srgbClr val="FFFFFF"/>
                </a:solidFill>
                <a:latin typeface="Encode Sans Normal 1 Bold"/>
                <a:ea typeface="Encode Sans Normal 1 Bold"/>
                <a:cs typeface="Encode Sans Normal 1 Bold"/>
                <a:sym typeface="Encode Sans Normal 1 Bold"/>
              </a:rPr>
              <a:t>UW1-050 @ 1:30pm | 2:00pm | 2:30pm</a:t>
            </a:r>
          </a:p>
        </p:txBody>
      </p:sp>
      <p:grpSp>
        <p:nvGrpSpPr>
          <p:cNvPr id="21" name="Group 21" descr="Study Abroad - Earn college credit in almost any country and any field to broaden your perspective and impact. Aid is available!&#10;"/>
          <p:cNvGrpSpPr/>
          <p:nvPr/>
        </p:nvGrpSpPr>
        <p:grpSpPr>
          <a:xfrm>
            <a:off x="9719379" y="932585"/>
            <a:ext cx="7649647" cy="1732915"/>
            <a:chOff x="0" y="0"/>
            <a:chExt cx="10199529" cy="2310553"/>
          </a:xfrm>
        </p:grpSpPr>
        <p:sp>
          <p:nvSpPr>
            <p:cNvPr id="22" name="Freeform 22">
              <a:extLst>
                <a:ext uri="{C183D7F6-B498-43B3-948B-1728B52AA6E4}">
                  <adec:decorative xmlns:adec="http://schemas.microsoft.com/office/drawing/2017/decorative" val="1"/>
                </a:ext>
              </a:extLst>
            </p:cNvPr>
            <p:cNvSpPr/>
            <p:nvPr/>
          </p:nvSpPr>
          <p:spPr>
            <a:xfrm>
              <a:off x="0" y="0"/>
              <a:ext cx="2310553" cy="2310553"/>
            </a:xfrm>
            <a:custGeom>
              <a:avLst/>
              <a:gdLst/>
              <a:ahLst/>
              <a:cxnLst/>
              <a:rect l="l" t="t" r="r" b="b"/>
              <a:pathLst>
                <a:path w="2310553" h="2310553">
                  <a:moveTo>
                    <a:pt x="0" y="0"/>
                  </a:moveTo>
                  <a:lnTo>
                    <a:pt x="2310553" y="0"/>
                  </a:lnTo>
                  <a:lnTo>
                    <a:pt x="2310553" y="2310553"/>
                  </a:lnTo>
                  <a:lnTo>
                    <a:pt x="0" y="231055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3" name="TextBox 23"/>
            <p:cNvSpPr txBox="1"/>
            <p:nvPr/>
          </p:nvSpPr>
          <p:spPr>
            <a:xfrm>
              <a:off x="3130642" y="679239"/>
              <a:ext cx="7068887" cy="1631314"/>
            </a:xfrm>
            <a:prstGeom prst="rect">
              <a:avLst/>
            </a:prstGeom>
          </p:spPr>
          <p:txBody>
            <a:bodyPr lIns="0" tIns="0" rIns="0" bIns="0" rtlCol="0" anchor="t">
              <a:spAutoFit/>
            </a:bodyPr>
            <a:lstStyle/>
            <a:p>
              <a:pPr algn="l">
                <a:lnSpc>
                  <a:spcPts val="3300"/>
                </a:lnSpc>
              </a:pPr>
              <a:r>
                <a:rPr lang="en-US" sz="2200" dirty="0">
                  <a:solidFill>
                    <a:srgbClr val="000000"/>
                  </a:solidFill>
                  <a:latin typeface="Open Sans 1"/>
                  <a:ea typeface="Open Sans 1"/>
                  <a:cs typeface="Open Sans 1"/>
                  <a:sym typeface="Open Sans 1"/>
                </a:rPr>
                <a:t>Earn college credit in almost any country and any field to broaden your perspective and impact. Aid is available!</a:t>
              </a:r>
            </a:p>
          </p:txBody>
        </p:sp>
        <p:sp>
          <p:nvSpPr>
            <p:cNvPr id="24" name="TextBox 24"/>
            <p:cNvSpPr txBox="1"/>
            <p:nvPr/>
          </p:nvSpPr>
          <p:spPr>
            <a:xfrm>
              <a:off x="3130642" y="-57150"/>
              <a:ext cx="7068887" cy="622723"/>
            </a:xfrm>
            <a:prstGeom prst="rect">
              <a:avLst/>
            </a:prstGeom>
          </p:spPr>
          <p:txBody>
            <a:bodyPr lIns="0" tIns="0" rIns="0" bIns="0" rtlCol="0" anchor="t">
              <a:spAutoFit/>
            </a:bodyPr>
            <a:lstStyle/>
            <a:p>
              <a:pPr algn="l">
                <a:lnSpc>
                  <a:spcPts val="3920"/>
                </a:lnSpc>
              </a:pPr>
              <a:r>
                <a:rPr lang="en-US" sz="2800" b="1">
                  <a:solidFill>
                    <a:srgbClr val="32006E"/>
                  </a:solidFill>
                  <a:latin typeface="Encode Sans Normal 1 Bold"/>
                  <a:ea typeface="Encode Sans Normal 1 Bold"/>
                  <a:cs typeface="Encode Sans Normal 1 Bold"/>
                  <a:sym typeface="Encode Sans Normal 1 Bold"/>
                </a:rPr>
                <a:t>Study Abroad</a:t>
              </a:r>
            </a:p>
          </p:txBody>
        </p:sp>
      </p:grpSp>
      <p:grpSp>
        <p:nvGrpSpPr>
          <p:cNvPr id="17" name="Group 17" descr="Research - Discover new knowledge or create original work, usually under the guidance of a faculty member.&#10;"/>
          <p:cNvGrpSpPr/>
          <p:nvPr/>
        </p:nvGrpSpPr>
        <p:grpSpPr>
          <a:xfrm>
            <a:off x="9719176" y="3400478"/>
            <a:ext cx="7539921" cy="1743022"/>
            <a:chOff x="0" y="0"/>
            <a:chExt cx="10053229" cy="2324030"/>
          </a:xfrm>
        </p:grpSpPr>
        <p:sp>
          <p:nvSpPr>
            <p:cNvPr id="18" name="Freeform 18">
              <a:extLst>
                <a:ext uri="{C183D7F6-B498-43B3-948B-1728B52AA6E4}">
                  <adec:decorative xmlns:adec="http://schemas.microsoft.com/office/drawing/2017/decorative" val="1"/>
                </a:ext>
              </a:extLst>
            </p:cNvPr>
            <p:cNvSpPr/>
            <p:nvPr/>
          </p:nvSpPr>
          <p:spPr>
            <a:xfrm>
              <a:off x="0" y="0"/>
              <a:ext cx="2164253" cy="2324030"/>
            </a:xfrm>
            <a:custGeom>
              <a:avLst/>
              <a:gdLst/>
              <a:ahLst/>
              <a:cxnLst/>
              <a:rect l="l" t="t" r="r" b="b"/>
              <a:pathLst>
                <a:path w="2164253" h="2324030">
                  <a:moveTo>
                    <a:pt x="0" y="0"/>
                  </a:moveTo>
                  <a:lnTo>
                    <a:pt x="2164253" y="0"/>
                  </a:lnTo>
                  <a:lnTo>
                    <a:pt x="2164253" y="2324030"/>
                  </a:lnTo>
                  <a:lnTo>
                    <a:pt x="0" y="232403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9" name="TextBox 19"/>
            <p:cNvSpPr txBox="1"/>
            <p:nvPr/>
          </p:nvSpPr>
          <p:spPr>
            <a:xfrm>
              <a:off x="2984342" y="679239"/>
              <a:ext cx="7068887" cy="1631314"/>
            </a:xfrm>
            <a:prstGeom prst="rect">
              <a:avLst/>
            </a:prstGeom>
          </p:spPr>
          <p:txBody>
            <a:bodyPr lIns="0" tIns="0" rIns="0" bIns="0" rtlCol="0" anchor="t">
              <a:spAutoFit/>
            </a:bodyPr>
            <a:lstStyle/>
            <a:p>
              <a:pPr algn="l">
                <a:lnSpc>
                  <a:spcPts val="3300"/>
                </a:lnSpc>
              </a:pPr>
              <a:r>
                <a:rPr lang="en-US" sz="2200" dirty="0">
                  <a:solidFill>
                    <a:srgbClr val="000000"/>
                  </a:solidFill>
                  <a:latin typeface="Open Sans 1"/>
                  <a:ea typeface="Open Sans 1"/>
                  <a:cs typeface="Open Sans 1"/>
                  <a:sym typeface="Open Sans 1"/>
                </a:rPr>
                <a:t>Discover new knowledge or create original work, usually under the guidance of a faculty member.</a:t>
              </a:r>
            </a:p>
          </p:txBody>
        </p:sp>
        <p:sp>
          <p:nvSpPr>
            <p:cNvPr id="20" name="TextBox 20"/>
            <p:cNvSpPr txBox="1"/>
            <p:nvPr/>
          </p:nvSpPr>
          <p:spPr>
            <a:xfrm>
              <a:off x="2984342" y="-57150"/>
              <a:ext cx="7068887" cy="622723"/>
            </a:xfrm>
            <a:prstGeom prst="rect">
              <a:avLst/>
            </a:prstGeom>
          </p:spPr>
          <p:txBody>
            <a:bodyPr lIns="0" tIns="0" rIns="0" bIns="0" rtlCol="0" anchor="t">
              <a:spAutoFit/>
            </a:bodyPr>
            <a:lstStyle/>
            <a:p>
              <a:pPr algn="l">
                <a:lnSpc>
                  <a:spcPts val="3920"/>
                </a:lnSpc>
              </a:pPr>
              <a:r>
                <a:rPr lang="en-US" sz="2800" b="1">
                  <a:solidFill>
                    <a:srgbClr val="32006E"/>
                  </a:solidFill>
                  <a:latin typeface="Encode Sans Normal 1 Bold"/>
                  <a:ea typeface="Encode Sans Normal 1 Bold"/>
                  <a:cs typeface="Encode Sans Normal 1 Bold"/>
                  <a:sym typeface="Encode Sans Normal 1 Bold"/>
                </a:rPr>
                <a:t>Research</a:t>
              </a:r>
            </a:p>
          </p:txBody>
        </p:sp>
      </p:grpSp>
      <p:grpSp>
        <p:nvGrpSpPr>
          <p:cNvPr id="13" name="Group 13" descr="Community-Engaged Learning - Collaborate in hands-on learning experiences through placements or projects with community partners. &#10;"/>
          <p:cNvGrpSpPr/>
          <p:nvPr/>
        </p:nvGrpSpPr>
        <p:grpSpPr>
          <a:xfrm>
            <a:off x="9719379" y="5847862"/>
            <a:ext cx="7898356" cy="1729276"/>
            <a:chOff x="0" y="0"/>
            <a:chExt cx="10531141" cy="2305701"/>
          </a:xfrm>
        </p:grpSpPr>
        <p:sp>
          <p:nvSpPr>
            <p:cNvPr id="14" name="Freeform 14">
              <a:extLst>
                <a:ext uri="{C183D7F6-B498-43B3-948B-1728B52AA6E4}">
                  <adec:decorative xmlns:adec="http://schemas.microsoft.com/office/drawing/2017/decorative" val="1"/>
                </a:ext>
              </a:extLst>
            </p:cNvPr>
            <p:cNvSpPr/>
            <p:nvPr/>
          </p:nvSpPr>
          <p:spPr>
            <a:xfrm>
              <a:off x="0" y="0"/>
              <a:ext cx="2310553" cy="1978411"/>
            </a:xfrm>
            <a:custGeom>
              <a:avLst/>
              <a:gdLst/>
              <a:ahLst/>
              <a:cxnLst/>
              <a:rect l="l" t="t" r="r" b="b"/>
              <a:pathLst>
                <a:path w="2310553" h="1978411">
                  <a:moveTo>
                    <a:pt x="0" y="0"/>
                  </a:moveTo>
                  <a:lnTo>
                    <a:pt x="2310553" y="0"/>
                  </a:lnTo>
                  <a:lnTo>
                    <a:pt x="2310553" y="1978411"/>
                  </a:lnTo>
                  <a:lnTo>
                    <a:pt x="0" y="197841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5" name="TextBox 15"/>
            <p:cNvSpPr txBox="1"/>
            <p:nvPr/>
          </p:nvSpPr>
          <p:spPr>
            <a:xfrm>
              <a:off x="2984342" y="674387"/>
              <a:ext cx="7068887" cy="1631314"/>
            </a:xfrm>
            <a:prstGeom prst="rect">
              <a:avLst/>
            </a:prstGeom>
          </p:spPr>
          <p:txBody>
            <a:bodyPr lIns="0" tIns="0" rIns="0" bIns="0" rtlCol="0" anchor="t">
              <a:spAutoFit/>
            </a:bodyPr>
            <a:lstStyle/>
            <a:p>
              <a:pPr algn="l">
                <a:lnSpc>
                  <a:spcPts val="3300"/>
                </a:lnSpc>
              </a:pPr>
              <a:r>
                <a:rPr lang="en-US" sz="2200" dirty="0">
                  <a:solidFill>
                    <a:srgbClr val="000000"/>
                  </a:solidFill>
                  <a:latin typeface="Open Sans 1"/>
                  <a:ea typeface="Open Sans 1"/>
                  <a:cs typeface="Open Sans 1"/>
                  <a:sym typeface="Open Sans 1"/>
                </a:rPr>
                <a:t>Collaborate in hands-on learning experiences through placements or projects with community partners. </a:t>
              </a:r>
            </a:p>
          </p:txBody>
        </p:sp>
        <p:sp>
          <p:nvSpPr>
            <p:cNvPr id="16" name="TextBox 16"/>
            <p:cNvSpPr txBox="1"/>
            <p:nvPr/>
          </p:nvSpPr>
          <p:spPr>
            <a:xfrm>
              <a:off x="2984342" y="-57150"/>
              <a:ext cx="7546800" cy="622723"/>
            </a:xfrm>
            <a:prstGeom prst="rect">
              <a:avLst/>
            </a:prstGeom>
          </p:spPr>
          <p:txBody>
            <a:bodyPr lIns="0" tIns="0" rIns="0" bIns="0" rtlCol="0" anchor="t">
              <a:spAutoFit/>
            </a:bodyPr>
            <a:lstStyle/>
            <a:p>
              <a:pPr algn="l">
                <a:lnSpc>
                  <a:spcPts val="3920"/>
                </a:lnSpc>
              </a:pPr>
              <a:r>
                <a:rPr lang="en-US" sz="2800" b="1">
                  <a:solidFill>
                    <a:srgbClr val="32006E"/>
                  </a:solidFill>
                  <a:latin typeface="Encode Sans Normal 1 Bold"/>
                  <a:ea typeface="Encode Sans Normal 1 Bold"/>
                  <a:cs typeface="Encode Sans Normal 1 Bold"/>
                  <a:sym typeface="Encode Sans Normal 1 Bold"/>
                </a:rPr>
                <a:t>Community-Engaged Learning</a:t>
              </a:r>
            </a:p>
          </p:txBody>
        </p:sp>
      </p:grpSp>
      <p:grpSp>
        <p:nvGrpSpPr>
          <p:cNvPr id="9" name="Group 9" descr="Internships - A professional work experience in a real workplace - gain experience, apply skills and explore career pathways.&#10;"/>
          <p:cNvGrpSpPr/>
          <p:nvPr/>
        </p:nvGrpSpPr>
        <p:grpSpPr>
          <a:xfrm>
            <a:off x="9719176" y="8215312"/>
            <a:ext cx="7898558" cy="1729276"/>
            <a:chOff x="0" y="0"/>
            <a:chExt cx="10531411" cy="2305701"/>
          </a:xfrm>
        </p:grpSpPr>
        <p:sp>
          <p:nvSpPr>
            <p:cNvPr id="10" name="Freeform 10">
              <a:extLst>
                <a:ext uri="{C183D7F6-B498-43B3-948B-1728B52AA6E4}">
                  <adec:decorative xmlns:adec="http://schemas.microsoft.com/office/drawing/2017/decorative" val="1"/>
                </a:ext>
              </a:extLst>
            </p:cNvPr>
            <p:cNvSpPr/>
            <p:nvPr/>
          </p:nvSpPr>
          <p:spPr>
            <a:xfrm>
              <a:off x="0" y="0"/>
              <a:ext cx="2383703" cy="1927820"/>
            </a:xfrm>
            <a:custGeom>
              <a:avLst/>
              <a:gdLst/>
              <a:ahLst/>
              <a:cxnLst/>
              <a:rect l="l" t="t" r="r" b="b"/>
              <a:pathLst>
                <a:path w="2383703" h="1927820">
                  <a:moveTo>
                    <a:pt x="0" y="0"/>
                  </a:moveTo>
                  <a:lnTo>
                    <a:pt x="2383703" y="0"/>
                  </a:lnTo>
                  <a:lnTo>
                    <a:pt x="2383703" y="1927820"/>
                  </a:lnTo>
                  <a:lnTo>
                    <a:pt x="0" y="192782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TextBox 11"/>
            <p:cNvSpPr txBox="1"/>
            <p:nvPr/>
          </p:nvSpPr>
          <p:spPr>
            <a:xfrm>
              <a:off x="2984612" y="674387"/>
              <a:ext cx="7068887" cy="1631314"/>
            </a:xfrm>
            <a:prstGeom prst="rect">
              <a:avLst/>
            </a:prstGeom>
          </p:spPr>
          <p:txBody>
            <a:bodyPr lIns="0" tIns="0" rIns="0" bIns="0" rtlCol="0" anchor="t">
              <a:spAutoFit/>
            </a:bodyPr>
            <a:lstStyle/>
            <a:p>
              <a:pPr algn="l">
                <a:lnSpc>
                  <a:spcPts val="3300"/>
                </a:lnSpc>
              </a:pPr>
              <a:r>
                <a:rPr lang="en-US" sz="2200" dirty="0">
                  <a:solidFill>
                    <a:srgbClr val="000000"/>
                  </a:solidFill>
                  <a:latin typeface="Open Sans 1"/>
                  <a:ea typeface="Open Sans 1"/>
                  <a:cs typeface="Open Sans 1"/>
                  <a:sym typeface="Open Sans 1"/>
                </a:rPr>
                <a:t>A professional work experience in a real workplace - gain experience, apply skills and explore career pathways.</a:t>
              </a:r>
            </a:p>
          </p:txBody>
        </p:sp>
        <p:sp>
          <p:nvSpPr>
            <p:cNvPr id="12" name="TextBox 12"/>
            <p:cNvSpPr txBox="1"/>
            <p:nvPr/>
          </p:nvSpPr>
          <p:spPr>
            <a:xfrm>
              <a:off x="2984612" y="-57150"/>
              <a:ext cx="7546800" cy="622723"/>
            </a:xfrm>
            <a:prstGeom prst="rect">
              <a:avLst/>
            </a:prstGeom>
          </p:spPr>
          <p:txBody>
            <a:bodyPr lIns="0" tIns="0" rIns="0" bIns="0" rtlCol="0" anchor="t">
              <a:spAutoFit/>
            </a:bodyPr>
            <a:lstStyle/>
            <a:p>
              <a:pPr algn="l">
                <a:lnSpc>
                  <a:spcPts val="3920"/>
                </a:lnSpc>
              </a:pPr>
              <a:r>
                <a:rPr lang="en-US" sz="2800" b="1">
                  <a:solidFill>
                    <a:srgbClr val="32006E"/>
                  </a:solidFill>
                  <a:latin typeface="Encode Sans Normal 1 Bold"/>
                  <a:ea typeface="Encode Sans Normal 1 Bold"/>
                  <a:cs typeface="Encode Sans Normal 1 Bold"/>
                  <a:sym typeface="Encode Sans Normal 1 Bold"/>
                </a:rPr>
                <a:t>Internships</a:t>
              </a:r>
            </a:p>
          </p:txBody>
        </p:sp>
      </p:grpSp>
      <p:sp>
        <p:nvSpPr>
          <p:cNvPr id="8" name="Freeform 8">
            <a:extLst>
              <a:ext uri="{C183D7F6-B498-43B3-948B-1728B52AA6E4}">
                <adec:decorative xmlns:adec="http://schemas.microsoft.com/office/drawing/2017/decorative" val="1"/>
              </a:ext>
            </a:extLst>
          </p:cNvPr>
          <p:cNvSpPr/>
          <p:nvPr/>
        </p:nvSpPr>
        <p:spPr>
          <a:xfrm>
            <a:off x="388520" y="481480"/>
            <a:ext cx="668755" cy="451106"/>
          </a:xfrm>
          <a:custGeom>
            <a:avLst/>
            <a:gdLst/>
            <a:ahLst/>
            <a:cxnLst/>
            <a:rect l="l" t="t" r="r" b="b"/>
            <a:pathLst>
              <a:path w="668755" h="451106">
                <a:moveTo>
                  <a:pt x="0" y="0"/>
                </a:moveTo>
                <a:lnTo>
                  <a:pt x="668755" y="0"/>
                </a:lnTo>
                <a:lnTo>
                  <a:pt x="668755" y="451105"/>
                </a:lnTo>
                <a:lnTo>
                  <a:pt x="0" y="451105"/>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p:cNvSpPr txBox="1">
            <a:spLocks noGrp="1"/>
          </p:cNvSpPr>
          <p:nvPr>
            <p:ph type="title" idx="4294967295"/>
          </p:nvPr>
        </p:nvSpPr>
        <p:spPr>
          <a:xfrm>
            <a:off x="2459849" y="5133975"/>
            <a:ext cx="7484439" cy="37814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440"/>
              </a:lnSpc>
              <a:spcBef>
                <a:spcPts val="0"/>
              </a:spcBef>
              <a:spcAft>
                <a:spcPts val="0"/>
              </a:spcAft>
              <a:buClrTx/>
              <a:buSzTx/>
              <a:buFontTx/>
              <a:buNone/>
              <a:tabLst/>
              <a:defRPr/>
            </a:pPr>
            <a:r>
              <a:rPr kumimoji="0" lang="en-US" sz="6200" b="1" i="0" u="none" strike="noStrike" kern="1200" cap="none" spc="0" normalizeH="0" baseline="0" noProof="0" dirty="0">
                <a:ln>
                  <a:noFill/>
                </a:ln>
                <a:solidFill>
                  <a:srgbClr val="32006E"/>
                </a:solidFill>
                <a:effectLst/>
                <a:uLnTx/>
                <a:uFillTx/>
                <a:latin typeface="Encode Sans Normal 1 Bold"/>
                <a:ea typeface="Encode Sans Normal 1 Bold"/>
                <a:cs typeface="Encode Sans Normal 1 Bold"/>
                <a:sym typeface="Encode Sans Normal 1 Bold"/>
              </a:rPr>
              <a:t>HOW LEARNING HAPPENS BEYOND THE CLASSROOM</a:t>
            </a:r>
          </a:p>
        </p:txBody>
      </p:sp>
      <p:sp>
        <p:nvSpPr>
          <p:cNvPr id="9" name="TextBox 9"/>
          <p:cNvSpPr txBox="1"/>
          <p:nvPr/>
        </p:nvSpPr>
        <p:spPr>
          <a:xfrm>
            <a:off x="9799813" y="5396865"/>
            <a:ext cx="8488187" cy="3179445"/>
          </a:xfrm>
          <a:prstGeom prst="rect">
            <a:avLst/>
          </a:prstGeom>
        </p:spPr>
        <p:txBody>
          <a:bodyPr lIns="0" tIns="0" rIns="0" bIns="0" rtlCol="0" anchor="t">
            <a:spAutoFit/>
          </a:bodyPr>
          <a:lstStyle/>
          <a:p>
            <a:pPr marL="604523" lvl="1" indent="-302261" algn="l">
              <a:lnSpc>
                <a:spcPts val="4200"/>
              </a:lnSpc>
              <a:buFont typeface="Arial"/>
              <a:buChar char="•"/>
            </a:pPr>
            <a:r>
              <a:rPr lang="en-US" sz="2800">
                <a:solidFill>
                  <a:srgbClr val="000000"/>
                </a:solidFill>
                <a:latin typeface="Open Sans 1"/>
                <a:ea typeface="Open Sans 1"/>
                <a:cs typeface="Open Sans 1"/>
                <a:sym typeface="Open Sans 1"/>
              </a:rPr>
              <a:t>Apply classroom learning to real situations</a:t>
            </a:r>
          </a:p>
          <a:p>
            <a:pPr marL="604523" lvl="1" indent="-302261" algn="l">
              <a:lnSpc>
                <a:spcPts val="4200"/>
              </a:lnSpc>
              <a:buFont typeface="Arial"/>
              <a:buChar char="•"/>
            </a:pPr>
            <a:r>
              <a:rPr lang="en-US" sz="2800">
                <a:solidFill>
                  <a:srgbClr val="000000"/>
                </a:solidFill>
                <a:latin typeface="Open Sans 1"/>
                <a:ea typeface="Open Sans 1"/>
                <a:cs typeface="Open Sans 1"/>
                <a:sym typeface="Open Sans 1"/>
              </a:rPr>
              <a:t>Gain career skills &amp; professional connections</a:t>
            </a:r>
          </a:p>
          <a:p>
            <a:pPr marL="604523" lvl="1" indent="-302261" algn="l">
              <a:lnSpc>
                <a:spcPts val="4200"/>
              </a:lnSpc>
              <a:buFont typeface="Arial"/>
              <a:buChar char="•"/>
            </a:pPr>
            <a:r>
              <a:rPr lang="en-US" sz="2800">
                <a:solidFill>
                  <a:srgbClr val="000000"/>
                </a:solidFill>
                <a:latin typeface="Open Sans 1"/>
                <a:ea typeface="Open Sans 1"/>
                <a:cs typeface="Open Sans 1"/>
                <a:sym typeface="Open Sans 1"/>
              </a:rPr>
              <a:t>Contribute to communities beyond campus</a:t>
            </a:r>
          </a:p>
          <a:p>
            <a:pPr marL="604523" lvl="1" indent="-302261" algn="l">
              <a:lnSpc>
                <a:spcPts val="4200"/>
              </a:lnSpc>
              <a:buFont typeface="Arial"/>
              <a:buChar char="•"/>
            </a:pPr>
            <a:r>
              <a:rPr lang="en-US" sz="2800">
                <a:solidFill>
                  <a:srgbClr val="000000"/>
                </a:solidFill>
                <a:latin typeface="Open Sans 1"/>
                <a:ea typeface="Open Sans 1"/>
                <a:cs typeface="Open Sans 1"/>
                <a:sym typeface="Open Sans 1"/>
              </a:rPr>
              <a:t>Find belonging &amp; a sense of community</a:t>
            </a:r>
          </a:p>
          <a:p>
            <a:pPr marL="604523" lvl="1" indent="-302261" algn="l">
              <a:lnSpc>
                <a:spcPts val="4200"/>
              </a:lnSpc>
              <a:buFont typeface="Arial"/>
              <a:buChar char="•"/>
            </a:pPr>
            <a:r>
              <a:rPr lang="en-US" sz="2800">
                <a:solidFill>
                  <a:srgbClr val="000000"/>
                </a:solidFill>
                <a:latin typeface="Open Sans 1"/>
                <a:ea typeface="Open Sans 1"/>
                <a:cs typeface="Open Sans 1"/>
                <a:sym typeface="Open Sans 1"/>
              </a:rPr>
              <a:t>Draw on prior experience when applying to scholarships, awards, graduate school, jobs</a:t>
            </a:r>
          </a:p>
        </p:txBody>
      </p:sp>
      <p:grpSp>
        <p:nvGrpSpPr>
          <p:cNvPr id="2" name="Group 2" descr="A crowd cheers, many of them wearing UW gear"/>
          <p:cNvGrpSpPr/>
          <p:nvPr/>
        </p:nvGrpSpPr>
        <p:grpSpPr>
          <a:xfrm>
            <a:off x="1311626" y="-186915"/>
            <a:ext cx="16976374" cy="4465736"/>
            <a:chOff x="0" y="0"/>
            <a:chExt cx="2630085" cy="691859"/>
          </a:xfrm>
        </p:grpSpPr>
        <p:sp>
          <p:nvSpPr>
            <p:cNvPr id="3" name="Freeform 3" descr="Placeholder image of people"/>
            <p:cNvSpPr/>
            <p:nvPr/>
          </p:nvSpPr>
          <p:spPr>
            <a:xfrm>
              <a:off x="0" y="0"/>
              <a:ext cx="2630085" cy="691859"/>
            </a:xfrm>
            <a:custGeom>
              <a:avLst/>
              <a:gdLst/>
              <a:ahLst/>
              <a:cxnLst/>
              <a:rect l="l" t="t" r="r" b="b"/>
              <a:pathLst>
                <a:path w="2630085" h="691859">
                  <a:moveTo>
                    <a:pt x="0" y="0"/>
                  </a:moveTo>
                  <a:lnTo>
                    <a:pt x="2630085" y="0"/>
                  </a:lnTo>
                  <a:lnTo>
                    <a:pt x="2630085" y="691859"/>
                  </a:lnTo>
                  <a:lnTo>
                    <a:pt x="0" y="691859"/>
                  </a:lnTo>
                  <a:close/>
                </a:path>
              </a:pathLst>
            </a:custGeom>
            <a:blipFill>
              <a:blip r:embed="rId3"/>
              <a:stretch>
                <a:fillRect t="-36875" b="-116556"/>
              </a:stretch>
            </a:blipFill>
          </p:spPr>
          <p:txBody>
            <a:bodyPr/>
            <a:lstStyle/>
            <a:p>
              <a:endParaRPr lang="en-US"/>
            </a:p>
          </p:txBody>
        </p:sp>
      </p:grpSp>
      <p:grpSp>
        <p:nvGrpSpPr>
          <p:cNvPr id="4" name="Group 4">
            <a:extLst>
              <a:ext uri="{C183D7F6-B498-43B3-948B-1728B52AA6E4}">
                <adec:decorative xmlns:adec="http://schemas.microsoft.com/office/drawing/2017/decorative" val="1"/>
              </a:ext>
            </a:extLst>
          </p:cNvPr>
          <p:cNvGrpSpPr/>
          <p:nvPr/>
        </p:nvGrpSpPr>
        <p:grpSpPr>
          <a:xfrm>
            <a:off x="-534949" y="-186915"/>
            <a:ext cx="1945125" cy="10660829"/>
            <a:chOff x="0" y="0"/>
            <a:chExt cx="512296" cy="2807790"/>
          </a:xfrm>
        </p:grpSpPr>
        <p:sp>
          <p:nvSpPr>
            <p:cNvPr id="5" name="Freeform 5">
              <a:extLst>
                <a:ext uri="{C183D7F6-B498-43B3-948B-1728B52AA6E4}">
                  <adec:decorative xmlns:adec="http://schemas.microsoft.com/office/drawing/2017/decorative" val="1"/>
                </a:ext>
              </a:extLst>
            </p:cNvPr>
            <p:cNvSpPr/>
            <p:nvPr/>
          </p:nvSpPr>
          <p:spPr>
            <a:xfrm>
              <a:off x="0" y="0"/>
              <a:ext cx="512296" cy="2807790"/>
            </a:xfrm>
            <a:custGeom>
              <a:avLst/>
              <a:gdLst/>
              <a:ahLst/>
              <a:cxnLst/>
              <a:rect l="l" t="t" r="r" b="b"/>
              <a:pathLst>
                <a:path w="512296" h="2807790">
                  <a:moveTo>
                    <a:pt x="0" y="0"/>
                  </a:moveTo>
                  <a:lnTo>
                    <a:pt x="512296" y="0"/>
                  </a:lnTo>
                  <a:lnTo>
                    <a:pt x="512296" y="2807790"/>
                  </a:lnTo>
                  <a:lnTo>
                    <a:pt x="0" y="2807790"/>
                  </a:lnTo>
                  <a:close/>
                </a:path>
              </a:pathLst>
            </a:custGeom>
            <a:gradFill rotWithShape="1">
              <a:gsLst>
                <a:gs pos="0">
                  <a:srgbClr val="32006E">
                    <a:alpha val="100000"/>
                  </a:srgbClr>
                </a:gs>
                <a:gs pos="33333">
                  <a:srgbClr val="4A2E83">
                    <a:alpha val="100000"/>
                  </a:srgbClr>
                </a:gs>
                <a:gs pos="66667">
                  <a:srgbClr val="85754D">
                    <a:alpha val="100000"/>
                  </a:srgbClr>
                </a:gs>
                <a:gs pos="100000">
                  <a:srgbClr val="B7A57A">
                    <a:alpha val="100000"/>
                  </a:srgbClr>
                </a:gs>
              </a:gsLst>
              <a:lin ang="2700000"/>
            </a:gradFill>
          </p:spPr>
          <p:txBody>
            <a:bodyPr/>
            <a:lstStyle/>
            <a:p>
              <a:endParaRPr lang="en-US"/>
            </a:p>
          </p:txBody>
        </p:sp>
        <p:sp>
          <p:nvSpPr>
            <p:cNvPr id="6" name="TextBox 6"/>
            <p:cNvSpPr txBox="1"/>
            <p:nvPr/>
          </p:nvSpPr>
          <p:spPr>
            <a:xfrm>
              <a:off x="0" y="-38100"/>
              <a:ext cx="512296" cy="2845890"/>
            </a:xfrm>
            <a:prstGeom prst="rect">
              <a:avLst/>
            </a:prstGeom>
          </p:spPr>
          <p:txBody>
            <a:bodyPr lIns="50800" tIns="50800" rIns="50800" bIns="50800" rtlCol="0" anchor="ctr"/>
            <a:lstStyle/>
            <a:p>
              <a:pPr algn="ctr">
                <a:lnSpc>
                  <a:spcPts val="2659"/>
                </a:lnSpc>
              </a:pPr>
              <a:endParaRPr/>
            </a:p>
          </p:txBody>
        </p:sp>
      </p:grpSp>
      <p:sp>
        <p:nvSpPr>
          <p:cNvPr id="7" name="Freeform 7">
            <a:extLst>
              <a:ext uri="{C183D7F6-B498-43B3-948B-1728B52AA6E4}">
                <adec:decorative xmlns:adec="http://schemas.microsoft.com/office/drawing/2017/decorative" val="1"/>
              </a:ext>
            </a:extLst>
          </p:cNvPr>
          <p:cNvSpPr/>
          <p:nvPr/>
        </p:nvSpPr>
        <p:spPr>
          <a:xfrm>
            <a:off x="388520" y="481480"/>
            <a:ext cx="668755" cy="451106"/>
          </a:xfrm>
          <a:custGeom>
            <a:avLst/>
            <a:gdLst/>
            <a:ahLst/>
            <a:cxnLst/>
            <a:rect l="l" t="t" r="r" b="b"/>
            <a:pathLst>
              <a:path w="668755" h="451106">
                <a:moveTo>
                  <a:pt x="0" y="0"/>
                </a:moveTo>
                <a:lnTo>
                  <a:pt x="668755" y="0"/>
                </a:lnTo>
                <a:lnTo>
                  <a:pt x="668755" y="451105"/>
                </a:lnTo>
                <a:lnTo>
                  <a:pt x="0" y="4511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0" y="0"/>
            <a:ext cx="1410176" cy="10287000"/>
            <a:chOff x="0" y="0"/>
            <a:chExt cx="371404" cy="2709333"/>
          </a:xfrm>
        </p:grpSpPr>
        <p:sp>
          <p:nvSpPr>
            <p:cNvPr id="3" name="Freeform 3">
              <a:extLst>
                <a:ext uri="{C183D7F6-B498-43B3-948B-1728B52AA6E4}">
                  <adec:decorative xmlns:adec="http://schemas.microsoft.com/office/drawing/2017/decorative" val="1"/>
                </a:ext>
              </a:extLst>
            </p:cNvPr>
            <p:cNvSpPr/>
            <p:nvPr/>
          </p:nvSpPr>
          <p:spPr>
            <a:xfrm>
              <a:off x="0" y="0"/>
              <a:ext cx="371404" cy="2709333"/>
            </a:xfrm>
            <a:custGeom>
              <a:avLst/>
              <a:gdLst/>
              <a:ahLst/>
              <a:cxnLst/>
              <a:rect l="l" t="t" r="r" b="b"/>
              <a:pathLst>
                <a:path w="371404" h="2709333">
                  <a:moveTo>
                    <a:pt x="0" y="0"/>
                  </a:moveTo>
                  <a:lnTo>
                    <a:pt x="371404" y="0"/>
                  </a:lnTo>
                  <a:lnTo>
                    <a:pt x="371404" y="2709333"/>
                  </a:lnTo>
                  <a:lnTo>
                    <a:pt x="0" y="2709333"/>
                  </a:lnTo>
                  <a:close/>
                </a:path>
              </a:pathLst>
            </a:custGeom>
            <a:gradFill rotWithShape="1">
              <a:gsLst>
                <a:gs pos="0">
                  <a:srgbClr val="32006E">
                    <a:alpha val="100000"/>
                  </a:srgbClr>
                </a:gs>
                <a:gs pos="33333">
                  <a:srgbClr val="4A2E83">
                    <a:alpha val="100000"/>
                  </a:srgbClr>
                </a:gs>
                <a:gs pos="66667">
                  <a:srgbClr val="85754D">
                    <a:alpha val="100000"/>
                  </a:srgbClr>
                </a:gs>
                <a:gs pos="100000">
                  <a:srgbClr val="B7A57A">
                    <a:alpha val="100000"/>
                  </a:srgbClr>
                </a:gs>
              </a:gsLst>
              <a:lin ang="2700000"/>
            </a:gradFill>
          </p:spPr>
          <p:txBody>
            <a:bodyPr/>
            <a:lstStyle/>
            <a:p>
              <a:endParaRPr lang="en-US"/>
            </a:p>
          </p:txBody>
        </p:sp>
        <p:sp>
          <p:nvSpPr>
            <p:cNvPr id="4" name="TextBox 4"/>
            <p:cNvSpPr txBox="1"/>
            <p:nvPr/>
          </p:nvSpPr>
          <p:spPr>
            <a:xfrm>
              <a:off x="0" y="-38100"/>
              <a:ext cx="371404" cy="2747433"/>
            </a:xfrm>
            <a:prstGeom prst="rect">
              <a:avLst/>
            </a:prstGeom>
          </p:spPr>
          <p:txBody>
            <a:bodyPr lIns="50800" tIns="50800" rIns="50800" bIns="50800" rtlCol="0" anchor="ctr"/>
            <a:lstStyle/>
            <a:p>
              <a:pPr algn="ctr">
                <a:lnSpc>
                  <a:spcPts val="2659"/>
                </a:lnSpc>
              </a:pPr>
              <a:endParaRPr/>
            </a:p>
          </p:txBody>
        </p:sp>
      </p:grpSp>
      <p:sp>
        <p:nvSpPr>
          <p:cNvPr id="17" name="TextBox 17">
            <a:extLst>
              <a:ext uri="{C183D7F6-B498-43B3-948B-1728B52AA6E4}">
                <adec:decorative xmlns:adec="http://schemas.microsoft.com/office/drawing/2017/decorative" val="0"/>
              </a:ext>
            </a:extLst>
          </p:cNvPr>
          <p:cNvSpPr txBox="1">
            <a:spLocks noGrp="1"/>
          </p:cNvSpPr>
          <p:nvPr>
            <p:ph type="title" idx="4294967295"/>
          </p:nvPr>
        </p:nvSpPr>
        <p:spPr>
          <a:xfrm rot="-5400000">
            <a:off x="-2918241" y="5694244"/>
            <a:ext cx="7282277" cy="97155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384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Encode Sans Normal 1 Heavy"/>
                <a:ea typeface="Encode Sans Normal 1 Heavy"/>
                <a:cs typeface="Encode Sans Normal 1 Heavy"/>
                <a:sym typeface="Encode Sans Normal 1 Heavy"/>
              </a:rPr>
              <a:t>HOW EMPLOYERS DESCRIBE </a:t>
            </a:r>
          </a:p>
          <a:p>
            <a:pPr marL="0" marR="0" lvl="0" indent="0" algn="l" defTabSz="914400" rtl="0" eaLnBrk="1" fontAlgn="auto" latinLnBrk="0" hangingPunct="1">
              <a:lnSpc>
                <a:spcPts val="384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Encode Sans Normal 1 Heavy"/>
                <a:ea typeface="Encode Sans Normal 1 Heavy"/>
                <a:cs typeface="Encode Sans Normal 1 Heavy"/>
                <a:sym typeface="Encode Sans Normal 1 Heavy"/>
              </a:rPr>
              <a:t>UWB HUSKIES</a:t>
            </a:r>
          </a:p>
        </p:txBody>
      </p:sp>
      <p:grpSp>
        <p:nvGrpSpPr>
          <p:cNvPr id="6" name="Group 6" descr="Thoughtful communicators"/>
          <p:cNvGrpSpPr/>
          <p:nvPr/>
        </p:nvGrpSpPr>
        <p:grpSpPr>
          <a:xfrm>
            <a:off x="2036803" y="524176"/>
            <a:ext cx="4665016" cy="4029407"/>
            <a:chOff x="0" y="0"/>
            <a:chExt cx="6220021" cy="5372543"/>
          </a:xfrm>
        </p:grpSpPr>
        <p:sp>
          <p:nvSpPr>
            <p:cNvPr id="7" name="Freeform 7" descr="A speech bubble"/>
            <p:cNvSpPr/>
            <p:nvPr/>
          </p:nvSpPr>
          <p:spPr>
            <a:xfrm>
              <a:off x="0" y="0"/>
              <a:ext cx="6220021" cy="5372543"/>
            </a:xfrm>
            <a:custGeom>
              <a:avLst/>
              <a:gdLst/>
              <a:ahLst/>
              <a:cxnLst/>
              <a:rect l="l" t="t" r="r" b="b"/>
              <a:pathLst>
                <a:path w="6220021" h="5372543">
                  <a:moveTo>
                    <a:pt x="0" y="0"/>
                  </a:moveTo>
                  <a:lnTo>
                    <a:pt x="6220021" y="0"/>
                  </a:lnTo>
                  <a:lnTo>
                    <a:pt x="6220021" y="5372543"/>
                  </a:lnTo>
                  <a:lnTo>
                    <a:pt x="0" y="537254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268463" y="1391350"/>
              <a:ext cx="5551279" cy="1447800"/>
            </a:xfrm>
            <a:prstGeom prst="rect">
              <a:avLst/>
            </a:prstGeom>
          </p:spPr>
          <p:txBody>
            <a:bodyPr lIns="0" tIns="0" rIns="0" bIns="0" rtlCol="0" anchor="t">
              <a:spAutoFit/>
            </a:bodyPr>
            <a:lstStyle/>
            <a:p>
              <a:pPr algn="ctr">
                <a:lnSpc>
                  <a:spcPts val="4320"/>
                </a:lnSpc>
                <a:spcBef>
                  <a:spcPct val="0"/>
                </a:spcBef>
              </a:pPr>
              <a:r>
                <a:rPr lang="en-US" sz="3600" b="1">
                  <a:solidFill>
                    <a:srgbClr val="000000"/>
                  </a:solidFill>
                  <a:latin typeface="Encode Sans Normal 1 Heavy"/>
                  <a:ea typeface="Encode Sans Normal 1 Heavy"/>
                  <a:cs typeface="Encode Sans Normal 1 Heavy"/>
                  <a:sym typeface="Encode Sans Normal 1 Heavy"/>
                </a:rPr>
                <a:t>Thoughtful communicators</a:t>
              </a:r>
            </a:p>
          </p:txBody>
        </p:sp>
      </p:grpSp>
      <p:grpSp>
        <p:nvGrpSpPr>
          <p:cNvPr id="14" name="Group 14" descr="Innovative &amp; creative thinkers"/>
          <p:cNvGrpSpPr/>
          <p:nvPr/>
        </p:nvGrpSpPr>
        <p:grpSpPr>
          <a:xfrm>
            <a:off x="7330468" y="1028700"/>
            <a:ext cx="5574236" cy="4114800"/>
            <a:chOff x="0" y="0"/>
            <a:chExt cx="7432315" cy="5486400"/>
          </a:xfrm>
        </p:grpSpPr>
        <p:sp>
          <p:nvSpPr>
            <p:cNvPr id="15" name="Freeform 15" descr="A speech bubble"/>
            <p:cNvSpPr/>
            <p:nvPr/>
          </p:nvSpPr>
          <p:spPr>
            <a:xfrm flipH="1">
              <a:off x="0" y="0"/>
              <a:ext cx="7432315" cy="5486400"/>
            </a:xfrm>
            <a:custGeom>
              <a:avLst/>
              <a:gdLst/>
              <a:ahLst/>
              <a:cxnLst/>
              <a:rect l="l" t="t" r="r" b="b"/>
              <a:pathLst>
                <a:path w="7432315" h="5486400">
                  <a:moveTo>
                    <a:pt x="7432315" y="0"/>
                  </a:moveTo>
                  <a:lnTo>
                    <a:pt x="0" y="0"/>
                  </a:lnTo>
                  <a:lnTo>
                    <a:pt x="0" y="5486400"/>
                  </a:lnTo>
                  <a:lnTo>
                    <a:pt x="7432315" y="5486400"/>
                  </a:lnTo>
                  <a:lnTo>
                    <a:pt x="7432315"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6" name="TextBox 16"/>
            <p:cNvSpPr txBox="1"/>
            <p:nvPr/>
          </p:nvSpPr>
          <p:spPr>
            <a:xfrm>
              <a:off x="1088002" y="1759957"/>
              <a:ext cx="5551279" cy="1447800"/>
            </a:xfrm>
            <a:prstGeom prst="rect">
              <a:avLst/>
            </a:prstGeom>
          </p:spPr>
          <p:txBody>
            <a:bodyPr lIns="0" tIns="0" rIns="0" bIns="0" rtlCol="0" anchor="t">
              <a:spAutoFit/>
            </a:bodyPr>
            <a:lstStyle/>
            <a:p>
              <a:pPr algn="ctr">
                <a:lnSpc>
                  <a:spcPts val="4320"/>
                </a:lnSpc>
                <a:spcBef>
                  <a:spcPct val="0"/>
                </a:spcBef>
              </a:pPr>
              <a:r>
                <a:rPr lang="en-US" sz="3600" b="1">
                  <a:solidFill>
                    <a:srgbClr val="000000"/>
                  </a:solidFill>
                  <a:latin typeface="Encode Sans Normal 1 Heavy"/>
                  <a:ea typeface="Encode Sans Normal 1 Heavy"/>
                  <a:cs typeface="Encode Sans Normal 1 Heavy"/>
                  <a:sym typeface="Encode Sans Normal 1 Heavy"/>
                </a:rPr>
                <a:t>Innovative &amp; creative thinkers</a:t>
              </a:r>
            </a:p>
          </p:txBody>
        </p:sp>
      </p:grpSp>
      <p:grpSp>
        <p:nvGrpSpPr>
          <p:cNvPr id="9" name="Group 9" descr="Leaders &amp; team players"/>
          <p:cNvGrpSpPr/>
          <p:nvPr/>
        </p:nvGrpSpPr>
        <p:grpSpPr>
          <a:xfrm>
            <a:off x="13320849" y="932585"/>
            <a:ext cx="4724718" cy="4114800"/>
            <a:chOff x="0" y="0"/>
            <a:chExt cx="6299624" cy="5486400"/>
          </a:xfrm>
        </p:grpSpPr>
        <p:sp>
          <p:nvSpPr>
            <p:cNvPr id="10" name="Freeform 10" descr="A speech bubble"/>
            <p:cNvSpPr/>
            <p:nvPr/>
          </p:nvSpPr>
          <p:spPr>
            <a:xfrm flipH="1">
              <a:off x="0" y="0"/>
              <a:ext cx="6299624" cy="5486400"/>
            </a:xfrm>
            <a:custGeom>
              <a:avLst/>
              <a:gdLst/>
              <a:ahLst/>
              <a:cxnLst/>
              <a:rect l="l" t="t" r="r" b="b"/>
              <a:pathLst>
                <a:path w="6299624" h="5486400">
                  <a:moveTo>
                    <a:pt x="6299624" y="0"/>
                  </a:moveTo>
                  <a:lnTo>
                    <a:pt x="0" y="0"/>
                  </a:lnTo>
                  <a:lnTo>
                    <a:pt x="0" y="5486400"/>
                  </a:lnTo>
                  <a:lnTo>
                    <a:pt x="6299624" y="5486400"/>
                  </a:lnTo>
                  <a:lnTo>
                    <a:pt x="6299624"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TextBox 11"/>
            <p:cNvSpPr txBox="1"/>
            <p:nvPr/>
          </p:nvSpPr>
          <p:spPr>
            <a:xfrm>
              <a:off x="374173" y="1401712"/>
              <a:ext cx="5551279" cy="1447800"/>
            </a:xfrm>
            <a:prstGeom prst="rect">
              <a:avLst/>
            </a:prstGeom>
          </p:spPr>
          <p:txBody>
            <a:bodyPr lIns="0" tIns="0" rIns="0" bIns="0" rtlCol="0" anchor="t">
              <a:spAutoFit/>
            </a:bodyPr>
            <a:lstStyle/>
            <a:p>
              <a:pPr algn="ctr">
                <a:lnSpc>
                  <a:spcPts val="4320"/>
                </a:lnSpc>
              </a:pPr>
              <a:r>
                <a:rPr lang="en-US" sz="3600" b="1">
                  <a:solidFill>
                    <a:srgbClr val="000000"/>
                  </a:solidFill>
                  <a:latin typeface="Encode Sans Normal 1 Heavy"/>
                  <a:ea typeface="Encode Sans Normal 1 Heavy"/>
                  <a:cs typeface="Encode Sans Normal 1 Heavy"/>
                  <a:sym typeface="Encode Sans Normal 1 Heavy"/>
                </a:rPr>
                <a:t>Leaders &amp;</a:t>
              </a:r>
            </a:p>
            <a:p>
              <a:pPr algn="ctr">
                <a:lnSpc>
                  <a:spcPts val="4320"/>
                </a:lnSpc>
                <a:spcBef>
                  <a:spcPct val="0"/>
                </a:spcBef>
              </a:pPr>
              <a:r>
                <a:rPr lang="en-US" sz="3600" b="1">
                  <a:solidFill>
                    <a:srgbClr val="000000"/>
                  </a:solidFill>
                  <a:latin typeface="Encode Sans Normal 1 Heavy"/>
                  <a:ea typeface="Encode Sans Normal 1 Heavy"/>
                  <a:cs typeface="Encode Sans Normal 1 Heavy"/>
                  <a:sym typeface="Encode Sans Normal 1 Heavy"/>
                </a:rPr>
                <a:t>team players</a:t>
              </a:r>
            </a:p>
          </p:txBody>
        </p:sp>
      </p:grpSp>
      <p:grpSp>
        <p:nvGrpSpPr>
          <p:cNvPr id="18" name="Group 18" descr="Highly professional"/>
          <p:cNvGrpSpPr/>
          <p:nvPr/>
        </p:nvGrpSpPr>
        <p:grpSpPr>
          <a:xfrm>
            <a:off x="3314779" y="4600575"/>
            <a:ext cx="4724718" cy="4114800"/>
            <a:chOff x="0" y="0"/>
            <a:chExt cx="6299624" cy="5486400"/>
          </a:xfrm>
        </p:grpSpPr>
        <p:sp>
          <p:nvSpPr>
            <p:cNvPr id="19" name="Freeform 19" descr="A speech bubble"/>
            <p:cNvSpPr/>
            <p:nvPr/>
          </p:nvSpPr>
          <p:spPr>
            <a:xfrm>
              <a:off x="0" y="0"/>
              <a:ext cx="6299624" cy="5486400"/>
            </a:xfrm>
            <a:custGeom>
              <a:avLst/>
              <a:gdLst/>
              <a:ahLst/>
              <a:cxnLst/>
              <a:rect l="l" t="t" r="r" b="b"/>
              <a:pathLst>
                <a:path w="6299624" h="5486400">
                  <a:moveTo>
                    <a:pt x="0" y="0"/>
                  </a:moveTo>
                  <a:lnTo>
                    <a:pt x="6299624" y="0"/>
                  </a:lnTo>
                  <a:lnTo>
                    <a:pt x="6299624" y="5486400"/>
                  </a:lnTo>
                  <a:lnTo>
                    <a:pt x="0" y="548640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0" name="TextBox 20"/>
            <p:cNvSpPr txBox="1"/>
            <p:nvPr/>
          </p:nvSpPr>
          <p:spPr>
            <a:xfrm>
              <a:off x="374173" y="1295400"/>
              <a:ext cx="5551279" cy="1447800"/>
            </a:xfrm>
            <a:prstGeom prst="rect">
              <a:avLst/>
            </a:prstGeom>
          </p:spPr>
          <p:txBody>
            <a:bodyPr lIns="0" tIns="0" rIns="0" bIns="0" rtlCol="0" anchor="t">
              <a:spAutoFit/>
            </a:bodyPr>
            <a:lstStyle/>
            <a:p>
              <a:pPr algn="ctr">
                <a:lnSpc>
                  <a:spcPts val="4320"/>
                </a:lnSpc>
                <a:spcBef>
                  <a:spcPct val="0"/>
                </a:spcBef>
              </a:pPr>
              <a:r>
                <a:rPr lang="en-US" sz="3600" b="1">
                  <a:solidFill>
                    <a:srgbClr val="000000"/>
                  </a:solidFill>
                  <a:latin typeface="Encode Sans Normal 1 Heavy"/>
                  <a:ea typeface="Encode Sans Normal 1 Heavy"/>
                  <a:cs typeface="Encode Sans Normal 1 Heavy"/>
                  <a:sym typeface="Encode Sans Normal 1 Heavy"/>
                </a:rPr>
                <a:t>Highly professional</a:t>
              </a:r>
            </a:p>
          </p:txBody>
        </p:sp>
      </p:grpSp>
      <p:sp>
        <p:nvSpPr>
          <p:cNvPr id="13" name="TextBox 13"/>
          <p:cNvSpPr txBox="1"/>
          <p:nvPr/>
        </p:nvSpPr>
        <p:spPr>
          <a:xfrm>
            <a:off x="10291620" y="6477083"/>
            <a:ext cx="6620160" cy="542925"/>
          </a:xfrm>
          <a:prstGeom prst="rect">
            <a:avLst/>
          </a:prstGeom>
        </p:spPr>
        <p:txBody>
          <a:bodyPr lIns="0" tIns="0" rIns="0" bIns="0" rtlCol="0" anchor="t">
            <a:spAutoFit/>
          </a:bodyPr>
          <a:lstStyle/>
          <a:p>
            <a:pPr algn="ctr">
              <a:lnSpc>
                <a:spcPts val="4320"/>
              </a:lnSpc>
              <a:spcBef>
                <a:spcPct val="0"/>
              </a:spcBef>
            </a:pPr>
            <a:r>
              <a:rPr lang="en-US" sz="3600" b="1">
                <a:solidFill>
                  <a:srgbClr val="000000"/>
                </a:solidFill>
                <a:latin typeface="Encode Sans Normal 1 Heavy"/>
                <a:ea typeface="Encode Sans Normal 1 Heavy"/>
                <a:cs typeface="Encode Sans Normal 1 Heavy"/>
                <a:sym typeface="Encode Sans Normal 1 Heavy"/>
              </a:rPr>
              <a:t>Diverse, engaged citizens</a:t>
            </a:r>
          </a:p>
        </p:txBody>
      </p:sp>
      <p:sp>
        <p:nvSpPr>
          <p:cNvPr id="12" name="Freeform 12" descr="Diverse, engaged citizens"/>
          <p:cNvSpPr/>
          <p:nvPr/>
        </p:nvSpPr>
        <p:spPr>
          <a:xfrm>
            <a:off x="9944100" y="5847862"/>
            <a:ext cx="7315200" cy="1801368"/>
          </a:xfrm>
          <a:custGeom>
            <a:avLst/>
            <a:gdLst/>
            <a:ahLst/>
            <a:cxnLst/>
            <a:rect l="l" t="t" r="r" b="b"/>
            <a:pathLst>
              <a:path w="7315200" h="1801368">
                <a:moveTo>
                  <a:pt x="0" y="0"/>
                </a:moveTo>
                <a:lnTo>
                  <a:pt x="7315200" y="0"/>
                </a:lnTo>
                <a:lnTo>
                  <a:pt x="7315200" y="1801368"/>
                </a:lnTo>
                <a:lnTo>
                  <a:pt x="0" y="180136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1" name="TextBox 21"/>
          <p:cNvSpPr txBox="1"/>
          <p:nvPr/>
        </p:nvSpPr>
        <p:spPr>
          <a:xfrm>
            <a:off x="2036803" y="8715375"/>
            <a:ext cx="16008765" cy="1085850"/>
          </a:xfrm>
          <a:prstGeom prst="rect">
            <a:avLst/>
          </a:prstGeom>
        </p:spPr>
        <p:txBody>
          <a:bodyPr lIns="0" tIns="0" rIns="0" bIns="0" rtlCol="0" anchor="t">
            <a:spAutoFit/>
          </a:bodyPr>
          <a:lstStyle/>
          <a:p>
            <a:pPr algn="l">
              <a:lnSpc>
                <a:spcPts val="4320"/>
              </a:lnSpc>
              <a:spcBef>
                <a:spcPct val="0"/>
              </a:spcBef>
            </a:pPr>
            <a:r>
              <a:rPr lang="en-US" sz="3600">
                <a:solidFill>
                  <a:srgbClr val="482B82"/>
                </a:solidFill>
                <a:latin typeface="Encode Sans Normal 1"/>
                <a:ea typeface="Encode Sans Normal 1"/>
                <a:cs typeface="Encode Sans Normal 1"/>
                <a:sym typeface="Encode Sans Normal 1"/>
              </a:rPr>
              <a:t>This is a result of campus-wide investment in students’ career development - it happens both in the classroom and beyond!</a:t>
            </a:r>
          </a:p>
        </p:txBody>
      </p:sp>
      <p:sp>
        <p:nvSpPr>
          <p:cNvPr id="5" name="Freeform 5">
            <a:extLst>
              <a:ext uri="{C183D7F6-B498-43B3-948B-1728B52AA6E4}">
                <adec:decorative xmlns:adec="http://schemas.microsoft.com/office/drawing/2017/decorative" val="1"/>
              </a:ext>
            </a:extLst>
          </p:cNvPr>
          <p:cNvSpPr/>
          <p:nvPr/>
        </p:nvSpPr>
        <p:spPr>
          <a:xfrm>
            <a:off x="388520" y="481480"/>
            <a:ext cx="668755" cy="451106"/>
          </a:xfrm>
          <a:custGeom>
            <a:avLst/>
            <a:gdLst/>
            <a:ahLst/>
            <a:cxnLst/>
            <a:rect l="l" t="t" r="r" b="b"/>
            <a:pathLst>
              <a:path w="668755" h="451106">
                <a:moveTo>
                  <a:pt x="0" y="0"/>
                </a:moveTo>
                <a:lnTo>
                  <a:pt x="668755" y="0"/>
                </a:lnTo>
                <a:lnTo>
                  <a:pt x="668755" y="451105"/>
                </a:lnTo>
                <a:lnTo>
                  <a:pt x="0" y="45110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463925" y="5143500"/>
            <a:ext cx="8788838" cy="5366534"/>
            <a:chOff x="0" y="0"/>
            <a:chExt cx="2314756" cy="1413408"/>
          </a:xfrm>
        </p:grpSpPr>
        <p:sp>
          <p:nvSpPr>
            <p:cNvPr id="3" name="Freeform 3">
              <a:extLst>
                <a:ext uri="{C183D7F6-B498-43B3-948B-1728B52AA6E4}">
                  <adec:decorative xmlns:adec="http://schemas.microsoft.com/office/drawing/2017/decorative" val="1"/>
                </a:ext>
              </a:extLst>
            </p:cNvPr>
            <p:cNvSpPr/>
            <p:nvPr/>
          </p:nvSpPr>
          <p:spPr>
            <a:xfrm>
              <a:off x="0" y="0"/>
              <a:ext cx="2314756" cy="1413408"/>
            </a:xfrm>
            <a:custGeom>
              <a:avLst/>
              <a:gdLst/>
              <a:ahLst/>
              <a:cxnLst/>
              <a:rect l="l" t="t" r="r" b="b"/>
              <a:pathLst>
                <a:path w="2314756" h="1413408">
                  <a:moveTo>
                    <a:pt x="0" y="0"/>
                  </a:moveTo>
                  <a:lnTo>
                    <a:pt x="2314756" y="0"/>
                  </a:lnTo>
                  <a:lnTo>
                    <a:pt x="2314756" y="1413408"/>
                  </a:lnTo>
                  <a:lnTo>
                    <a:pt x="0" y="1413408"/>
                  </a:lnTo>
                  <a:close/>
                </a:path>
              </a:pathLst>
            </a:custGeom>
            <a:gradFill rotWithShape="1">
              <a:gsLst>
                <a:gs pos="0">
                  <a:srgbClr val="32006E">
                    <a:alpha val="100000"/>
                  </a:srgbClr>
                </a:gs>
                <a:gs pos="33333">
                  <a:srgbClr val="4A2E83">
                    <a:alpha val="100000"/>
                  </a:srgbClr>
                </a:gs>
                <a:gs pos="66667">
                  <a:srgbClr val="85754D">
                    <a:alpha val="100000"/>
                  </a:srgbClr>
                </a:gs>
                <a:gs pos="100000">
                  <a:srgbClr val="B7A57A">
                    <a:alpha val="100000"/>
                  </a:srgbClr>
                </a:gs>
              </a:gsLst>
              <a:lin ang="2700000"/>
            </a:gradFill>
          </p:spPr>
          <p:txBody>
            <a:bodyPr/>
            <a:lstStyle/>
            <a:p>
              <a:endParaRPr lang="en-US"/>
            </a:p>
          </p:txBody>
        </p:sp>
        <p:sp>
          <p:nvSpPr>
            <p:cNvPr id="4" name="TextBox 4"/>
            <p:cNvSpPr txBox="1"/>
            <p:nvPr/>
          </p:nvSpPr>
          <p:spPr>
            <a:xfrm>
              <a:off x="0" y="-38100"/>
              <a:ext cx="2314756" cy="1451508"/>
            </a:xfrm>
            <a:prstGeom prst="rect">
              <a:avLst/>
            </a:prstGeom>
          </p:spPr>
          <p:txBody>
            <a:bodyPr lIns="50800" tIns="50800" rIns="50800" bIns="50800" rtlCol="0" anchor="ctr"/>
            <a:lstStyle/>
            <a:p>
              <a:pPr algn="ctr">
                <a:lnSpc>
                  <a:spcPts val="2659"/>
                </a:lnSpc>
              </a:pPr>
              <a:endParaRPr/>
            </a:p>
          </p:txBody>
        </p:sp>
      </p:grpSp>
      <p:sp>
        <p:nvSpPr>
          <p:cNvPr id="9" name="TextBox 9"/>
          <p:cNvSpPr txBox="1">
            <a:spLocks noGrp="1"/>
          </p:cNvSpPr>
          <p:nvPr>
            <p:ph type="title" idx="4294967295"/>
          </p:nvPr>
        </p:nvSpPr>
        <p:spPr>
          <a:xfrm>
            <a:off x="1028700" y="6829425"/>
            <a:ext cx="6188688" cy="19431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679"/>
              </a:lnSpc>
              <a:spcBef>
                <a:spcPts val="0"/>
              </a:spcBef>
              <a:spcAft>
                <a:spcPts val="0"/>
              </a:spcAft>
              <a:buClrTx/>
              <a:buSzTx/>
              <a:buFontTx/>
              <a:buNone/>
              <a:tabLst/>
              <a:defRPr/>
            </a:pPr>
            <a:r>
              <a:rPr kumimoji="0" lang="en-US" sz="6399" b="1" i="0" u="none" strike="noStrike" kern="1200" cap="none" spc="0" normalizeH="0" baseline="0" noProof="0" dirty="0">
                <a:ln>
                  <a:noFill/>
                </a:ln>
                <a:solidFill>
                  <a:srgbClr val="FFFFFF"/>
                </a:solidFill>
                <a:effectLst/>
                <a:uLnTx/>
                <a:uFillTx/>
                <a:latin typeface="Encode Sans Normal 1 Heavy"/>
                <a:ea typeface="Encode Sans Normal 1 Heavy"/>
                <a:cs typeface="Encode Sans Normal 1 Heavy"/>
                <a:sym typeface="Encode Sans Normal 1 Heavy"/>
              </a:rPr>
              <a:t>RETURN ON INVESTMENT</a:t>
            </a:r>
          </a:p>
        </p:txBody>
      </p:sp>
      <p:grpSp>
        <p:nvGrpSpPr>
          <p:cNvPr id="5" name="Group 5" descr="A group cheers under a purple tarp that shields them from the rain"/>
          <p:cNvGrpSpPr/>
          <p:nvPr/>
        </p:nvGrpSpPr>
        <p:grpSpPr>
          <a:xfrm>
            <a:off x="-237673" y="-186915"/>
            <a:ext cx="8562587" cy="5330415"/>
            <a:chOff x="0" y="0"/>
            <a:chExt cx="1326569" cy="825821"/>
          </a:xfrm>
        </p:grpSpPr>
        <p:sp>
          <p:nvSpPr>
            <p:cNvPr id="6" name="Freeform 6" descr="Placeholder image of people"/>
            <p:cNvSpPr/>
            <p:nvPr/>
          </p:nvSpPr>
          <p:spPr>
            <a:xfrm>
              <a:off x="0" y="0"/>
              <a:ext cx="1326569" cy="825821"/>
            </a:xfrm>
            <a:custGeom>
              <a:avLst/>
              <a:gdLst/>
              <a:ahLst/>
              <a:cxnLst/>
              <a:rect l="l" t="t" r="r" b="b"/>
              <a:pathLst>
                <a:path w="1326569" h="825821">
                  <a:moveTo>
                    <a:pt x="0" y="0"/>
                  </a:moveTo>
                  <a:lnTo>
                    <a:pt x="1326569" y="0"/>
                  </a:lnTo>
                  <a:lnTo>
                    <a:pt x="1326569" y="825821"/>
                  </a:lnTo>
                  <a:lnTo>
                    <a:pt x="0" y="825821"/>
                  </a:lnTo>
                  <a:close/>
                </a:path>
              </a:pathLst>
            </a:custGeom>
            <a:blipFill>
              <a:blip r:embed="rId3"/>
              <a:stretch>
                <a:fillRect t="-3545" b="-3545"/>
              </a:stretch>
            </a:blipFill>
          </p:spPr>
          <p:txBody>
            <a:bodyPr/>
            <a:lstStyle/>
            <a:p>
              <a:endParaRPr lang="en-US"/>
            </a:p>
          </p:txBody>
        </p:sp>
      </p:grpSp>
      <p:sp>
        <p:nvSpPr>
          <p:cNvPr id="7" name="Freeform 7" descr="University of Washington Block W logo"/>
          <p:cNvSpPr/>
          <p:nvPr/>
        </p:nvSpPr>
        <p:spPr>
          <a:xfrm>
            <a:off x="388520" y="481480"/>
            <a:ext cx="668755" cy="451106"/>
          </a:xfrm>
          <a:custGeom>
            <a:avLst/>
            <a:gdLst/>
            <a:ahLst/>
            <a:cxnLst/>
            <a:rect l="l" t="t" r="r" b="b"/>
            <a:pathLst>
              <a:path w="668755" h="451106">
                <a:moveTo>
                  <a:pt x="0" y="0"/>
                </a:moveTo>
                <a:lnTo>
                  <a:pt x="668755" y="0"/>
                </a:lnTo>
                <a:lnTo>
                  <a:pt x="668755" y="451105"/>
                </a:lnTo>
                <a:lnTo>
                  <a:pt x="0" y="4511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aphicFrame>
        <p:nvGraphicFramePr>
          <p:cNvPr id="8" name="Table 8"/>
          <p:cNvGraphicFramePr>
            <a:graphicFrameLocks noGrp="1"/>
          </p:cNvGraphicFramePr>
          <p:nvPr>
            <p:extLst>
              <p:ext uri="{D42A27DB-BD31-4B8C-83A1-F6EECF244321}">
                <p14:modId xmlns:p14="http://schemas.microsoft.com/office/powerpoint/2010/main" val="3912979950"/>
              </p:ext>
            </p:extLst>
          </p:nvPr>
        </p:nvGraphicFramePr>
        <p:xfrm>
          <a:off x="9521901" y="-419100"/>
          <a:ext cx="7718349" cy="10287000"/>
        </p:xfrm>
        <a:graphic>
          <a:graphicData uri="http://schemas.openxmlformats.org/drawingml/2006/table">
            <a:tbl>
              <a:tblPr firstRow="1"/>
              <a:tblGrid>
                <a:gridCol w="2362047">
                  <a:extLst>
                    <a:ext uri="{9D8B030D-6E8A-4147-A177-3AD203B41FA5}">
                      <a16:colId xmlns:a16="http://schemas.microsoft.com/office/drawing/2014/main" val="20000"/>
                    </a:ext>
                  </a:extLst>
                </a:gridCol>
                <a:gridCol w="5356302">
                  <a:extLst>
                    <a:ext uri="{9D8B030D-6E8A-4147-A177-3AD203B41FA5}">
                      <a16:colId xmlns:a16="http://schemas.microsoft.com/office/drawing/2014/main" val="20001"/>
                    </a:ext>
                  </a:extLst>
                </a:gridCol>
              </a:tblGrid>
              <a:tr h="2057400">
                <a:tc gridSpan="2">
                  <a:txBody>
                    <a:bodyPr/>
                    <a:lstStyle/>
                    <a:p>
                      <a:pPr algn="l">
                        <a:lnSpc>
                          <a:spcPts val="8399"/>
                        </a:lnSpc>
                        <a:defRPr/>
                      </a:pPr>
                      <a:endParaRPr lang="en-US" sz="1100" dirty="0"/>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85754D"/>
                      </a:solidFill>
                      <a:prstDash val="solid"/>
                      <a:round/>
                      <a:headEnd type="none" w="med" len="med"/>
                      <a:tailEnd type="none" w="med" len="med"/>
                    </a:lnT>
                    <a:lnB w="0" cap="flat" cmpd="sng" algn="ctr">
                      <a:solidFill>
                        <a:srgbClr val="85754D"/>
                      </a:solidFill>
                      <a:prstDash val="solid"/>
                      <a:round/>
                      <a:headEnd type="none" w="med" len="med"/>
                      <a:tailEnd type="none" w="med" len="med"/>
                    </a:lnB>
                  </a:tcPr>
                </a:tc>
                <a:tc hMerge="1">
                  <a:txBody>
                    <a:bodyPr/>
                    <a:lstStyle/>
                    <a:p>
                      <a:pPr algn="l">
                        <a:lnSpc>
                          <a:spcPts val="3299"/>
                        </a:lnSpc>
                      </a:pPr>
                      <a:endParaRPr lang="en-US" sz="2199" dirty="0">
                        <a:solidFill>
                          <a:srgbClr val="000000"/>
                        </a:solidFill>
                        <a:latin typeface="Open Sans 1"/>
                        <a:ea typeface="Open Sans 1"/>
                        <a:cs typeface="Open Sans 1"/>
                        <a:sym typeface="Open Sans 1"/>
                      </a:endParaRPr>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85754D"/>
                      </a:solidFill>
                      <a:prstDash val="solid"/>
                      <a:round/>
                      <a:headEnd type="none" w="med" len="med"/>
                      <a:tailEnd type="none" w="med" len="med"/>
                    </a:lnT>
                    <a:lnB w="0" cap="flat" cmpd="sng" algn="ctr">
                      <a:solidFill>
                        <a:srgbClr val="85754D"/>
                      </a:solidFill>
                      <a:prstDash val="solid"/>
                      <a:round/>
                      <a:headEnd type="none" w="med" len="med"/>
                      <a:tailEnd type="none" w="med" len="med"/>
                    </a:lnB>
                  </a:tcPr>
                </a:tc>
                <a:extLst>
                  <a:ext uri="{0D108BD9-81ED-4DB2-BD59-A6C34878D82A}">
                    <a16:rowId xmlns:a16="http://schemas.microsoft.com/office/drawing/2014/main" val="1211898325"/>
                  </a:ext>
                </a:extLst>
              </a:tr>
              <a:tr h="2057400">
                <a:tc>
                  <a:txBody>
                    <a:bodyPr/>
                    <a:lstStyle/>
                    <a:p>
                      <a:pPr algn="l">
                        <a:lnSpc>
                          <a:spcPts val="8399"/>
                        </a:lnSpc>
                        <a:defRPr/>
                      </a:pPr>
                      <a:r>
                        <a:rPr lang="en-US" sz="5999" b="1">
                          <a:solidFill>
                            <a:srgbClr val="32006E"/>
                          </a:solidFill>
                          <a:latin typeface="Encode Sans Normal 1 Heavy"/>
                          <a:ea typeface="Encode Sans Normal 1 Heavy"/>
                          <a:cs typeface="Encode Sans Normal 1 Heavy"/>
                          <a:sym typeface="Encode Sans Normal 1 Heavy"/>
                        </a:rPr>
                        <a:t>01</a:t>
                      </a:r>
                      <a:endParaRPr lang="en-US" sz="1100"/>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85754D"/>
                      </a:solidFill>
                      <a:prstDash val="solid"/>
                      <a:round/>
                      <a:headEnd type="none" w="med" len="med"/>
                      <a:tailEnd type="none" w="med" len="med"/>
                    </a:lnT>
                    <a:lnB w="0" cap="flat" cmpd="sng" algn="ctr">
                      <a:solidFill>
                        <a:srgbClr val="85754D"/>
                      </a:solidFill>
                      <a:prstDash val="solid"/>
                      <a:round/>
                      <a:headEnd type="none" w="med" len="med"/>
                      <a:tailEnd type="none" w="med" len="med"/>
                    </a:lnB>
                  </a:tcPr>
                </a:tc>
                <a:tc>
                  <a:txBody>
                    <a:bodyPr/>
                    <a:lstStyle/>
                    <a:p>
                      <a:pPr algn="l">
                        <a:lnSpc>
                          <a:spcPts val="4199"/>
                        </a:lnSpc>
                        <a:defRPr/>
                      </a:pPr>
                      <a:r>
                        <a:rPr lang="en-US" sz="2799" b="1">
                          <a:solidFill>
                            <a:srgbClr val="32006E"/>
                          </a:solidFill>
                          <a:latin typeface="Encode Sans Normal 1 Bold"/>
                          <a:ea typeface="Encode Sans Normal 1 Bold"/>
                          <a:cs typeface="Encode Sans Normal 1 Bold"/>
                          <a:sym typeface="Encode Sans Normal 1 Bold"/>
                        </a:rPr>
                        <a:t>Highest Wages</a:t>
                      </a:r>
                      <a:endParaRPr lang="en-US" sz="1100"/>
                    </a:p>
                    <a:p>
                      <a:pPr algn="l">
                        <a:lnSpc>
                          <a:spcPts val="3299"/>
                        </a:lnSpc>
                      </a:pPr>
                      <a:r>
                        <a:rPr lang="en-US" sz="2199">
                          <a:solidFill>
                            <a:srgbClr val="000000"/>
                          </a:solidFill>
                          <a:latin typeface="Open Sans 1"/>
                          <a:ea typeface="Open Sans 1"/>
                          <a:cs typeface="Open Sans 1"/>
                          <a:sym typeface="Open Sans 1"/>
                        </a:rPr>
                        <a:t>Educational Resource &amp; Data Center, March 2025</a:t>
                      </a:r>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85754D"/>
                      </a:solidFill>
                      <a:prstDash val="solid"/>
                      <a:round/>
                      <a:headEnd type="none" w="med" len="med"/>
                      <a:tailEnd type="none" w="med" len="med"/>
                    </a:lnT>
                    <a:lnB w="0" cap="flat" cmpd="sng" algn="ctr">
                      <a:solidFill>
                        <a:srgbClr val="85754D"/>
                      </a:solidFill>
                      <a:prstDash val="solid"/>
                      <a:round/>
                      <a:headEnd type="none" w="med" len="med"/>
                      <a:tailEnd type="none" w="med" len="med"/>
                    </a:lnB>
                  </a:tcPr>
                </a:tc>
                <a:extLst>
                  <a:ext uri="{0D108BD9-81ED-4DB2-BD59-A6C34878D82A}">
                    <a16:rowId xmlns:a16="http://schemas.microsoft.com/office/drawing/2014/main" val="10000"/>
                  </a:ext>
                </a:extLst>
              </a:tr>
              <a:tr h="2057400">
                <a:tc>
                  <a:txBody>
                    <a:bodyPr/>
                    <a:lstStyle/>
                    <a:p>
                      <a:pPr algn="l">
                        <a:lnSpc>
                          <a:spcPts val="8399"/>
                        </a:lnSpc>
                        <a:defRPr/>
                      </a:pPr>
                      <a:r>
                        <a:rPr lang="en-US" sz="5999" b="1">
                          <a:solidFill>
                            <a:srgbClr val="32006E"/>
                          </a:solidFill>
                          <a:latin typeface="Encode Sans Normal 1 Heavy"/>
                          <a:ea typeface="Encode Sans Normal 1 Heavy"/>
                          <a:cs typeface="Encode Sans Normal 1 Heavy"/>
                          <a:sym typeface="Encode Sans Normal 1 Heavy"/>
                        </a:rPr>
                        <a:t>$</a:t>
                      </a:r>
                      <a:endParaRPr lang="en-US" sz="1100"/>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85754D"/>
                      </a:solidFill>
                      <a:prstDash val="solid"/>
                      <a:round/>
                      <a:headEnd type="none" w="med" len="med"/>
                      <a:tailEnd type="none" w="med" len="med"/>
                    </a:lnT>
                    <a:lnB w="0" cap="flat" cmpd="sng" algn="ctr">
                      <a:solidFill>
                        <a:srgbClr val="85754D"/>
                      </a:solidFill>
                      <a:prstDash val="solid"/>
                      <a:round/>
                      <a:headEnd type="none" w="med" len="med"/>
                      <a:tailEnd type="none" w="med" len="med"/>
                    </a:lnB>
                  </a:tcPr>
                </a:tc>
                <a:tc>
                  <a:txBody>
                    <a:bodyPr/>
                    <a:lstStyle/>
                    <a:p>
                      <a:pPr algn="l">
                        <a:lnSpc>
                          <a:spcPts val="4199"/>
                        </a:lnSpc>
                        <a:defRPr/>
                      </a:pPr>
                      <a:r>
                        <a:rPr lang="en-US" sz="2799" b="1" dirty="0">
                          <a:solidFill>
                            <a:srgbClr val="32006E"/>
                          </a:solidFill>
                          <a:latin typeface="Encode Sans Normal 1 Bold"/>
                          <a:ea typeface="Encode Sans Normal 1 Bold"/>
                          <a:cs typeface="Encode Sans Normal 1 Bold"/>
                          <a:sym typeface="Encode Sans Normal 1 Bold"/>
                        </a:rPr>
                        <a:t>$77,000 annually</a:t>
                      </a:r>
                      <a:endParaRPr lang="en-US" sz="1100" dirty="0"/>
                    </a:p>
                    <a:p>
                      <a:pPr algn="l">
                        <a:lnSpc>
                          <a:spcPts val="3299"/>
                        </a:lnSpc>
                      </a:pPr>
                      <a:r>
                        <a:rPr lang="en-US" sz="2199" dirty="0" err="1">
                          <a:solidFill>
                            <a:srgbClr val="000000"/>
                          </a:solidFill>
                          <a:latin typeface="Open Sans 1"/>
                          <a:ea typeface="Open Sans 1"/>
                          <a:cs typeface="Open Sans 1"/>
                          <a:sym typeface="Open Sans 1"/>
                        </a:rPr>
                        <a:t>Lightcast</a:t>
                      </a:r>
                      <a:r>
                        <a:rPr lang="en-US" sz="2199" dirty="0">
                          <a:solidFill>
                            <a:srgbClr val="000000"/>
                          </a:solidFill>
                          <a:latin typeface="Open Sans 1"/>
                          <a:ea typeface="Open Sans 1"/>
                          <a:cs typeface="Open Sans 1"/>
                          <a:sym typeface="Open Sans 1"/>
                        </a:rPr>
                        <a:t>, 2025</a:t>
                      </a:r>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85754D"/>
                      </a:solidFill>
                      <a:prstDash val="solid"/>
                      <a:round/>
                      <a:headEnd type="none" w="med" len="med"/>
                      <a:tailEnd type="none" w="med" len="med"/>
                    </a:lnT>
                    <a:lnB w="0" cap="flat" cmpd="sng" algn="ctr">
                      <a:solidFill>
                        <a:srgbClr val="85754D"/>
                      </a:solidFill>
                      <a:prstDash val="solid"/>
                      <a:round/>
                      <a:headEnd type="none" w="med" len="med"/>
                      <a:tailEnd type="none" w="med" len="med"/>
                    </a:lnB>
                  </a:tcPr>
                </a:tc>
                <a:extLst>
                  <a:ext uri="{0D108BD9-81ED-4DB2-BD59-A6C34878D82A}">
                    <a16:rowId xmlns:a16="http://schemas.microsoft.com/office/drawing/2014/main" val="10001"/>
                  </a:ext>
                </a:extLst>
              </a:tr>
              <a:tr h="2057400">
                <a:tc>
                  <a:txBody>
                    <a:bodyPr/>
                    <a:lstStyle/>
                    <a:p>
                      <a:pPr algn="l">
                        <a:lnSpc>
                          <a:spcPts val="8399"/>
                        </a:lnSpc>
                        <a:defRPr/>
                      </a:pPr>
                      <a:r>
                        <a:rPr lang="en-US" sz="5999" b="1">
                          <a:solidFill>
                            <a:srgbClr val="32006E"/>
                          </a:solidFill>
                          <a:latin typeface="Encode Sans Normal 1 Heavy"/>
                          <a:ea typeface="Encode Sans Normal 1 Heavy"/>
                          <a:cs typeface="Encode Sans Normal 1 Heavy"/>
                          <a:sym typeface="Encode Sans Normal 1 Heavy"/>
                        </a:rPr>
                        <a:t>02</a:t>
                      </a:r>
                      <a:endParaRPr lang="en-US" sz="1100"/>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85754D"/>
                      </a:solidFill>
                      <a:prstDash val="solid"/>
                      <a:round/>
                      <a:headEnd type="none" w="med" len="med"/>
                      <a:tailEnd type="none" w="med" len="med"/>
                    </a:lnT>
                    <a:lnB w="0" cap="flat" cmpd="sng" algn="ctr">
                      <a:solidFill>
                        <a:srgbClr val="85754D"/>
                      </a:solidFill>
                      <a:prstDash val="solid"/>
                      <a:round/>
                      <a:headEnd type="none" w="med" len="med"/>
                      <a:tailEnd type="none" w="med" len="med"/>
                    </a:lnB>
                  </a:tcPr>
                </a:tc>
                <a:tc>
                  <a:txBody>
                    <a:bodyPr/>
                    <a:lstStyle/>
                    <a:p>
                      <a:pPr algn="l">
                        <a:lnSpc>
                          <a:spcPts val="4199"/>
                        </a:lnSpc>
                        <a:defRPr/>
                      </a:pPr>
                      <a:r>
                        <a:rPr lang="en-US" sz="2799" b="1">
                          <a:solidFill>
                            <a:srgbClr val="32006E"/>
                          </a:solidFill>
                          <a:latin typeface="Encode Sans Normal 1 Bold"/>
                          <a:ea typeface="Encode Sans Normal 1 Bold"/>
                          <a:cs typeface="Encode Sans Normal 1 Bold"/>
                          <a:sym typeface="Encode Sans Normal 1 Bold"/>
                        </a:rPr>
                        <a:t>#2 Overall</a:t>
                      </a:r>
                      <a:endParaRPr lang="en-US" sz="1100"/>
                    </a:p>
                    <a:p>
                      <a:pPr algn="l">
                        <a:lnSpc>
                          <a:spcPts val="3299"/>
                        </a:lnSpc>
                      </a:pPr>
                      <a:r>
                        <a:rPr lang="en-US" sz="2199">
                          <a:solidFill>
                            <a:srgbClr val="000000"/>
                          </a:solidFill>
                          <a:latin typeface="Open Sans 1"/>
                          <a:ea typeface="Open Sans 1"/>
                          <a:cs typeface="Open Sans 1"/>
                          <a:sym typeface="Open Sans 1"/>
                        </a:rPr>
                        <a:t>Niche.com, 2026 &amp; SmartAsset, 2025 </a:t>
                      </a:r>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85754D"/>
                      </a:solidFill>
                      <a:prstDash val="solid"/>
                      <a:round/>
                      <a:headEnd type="none" w="med" len="med"/>
                      <a:tailEnd type="none" w="med" len="med"/>
                    </a:lnT>
                    <a:lnB w="0" cap="flat" cmpd="sng" algn="ctr">
                      <a:solidFill>
                        <a:srgbClr val="85754D"/>
                      </a:solidFill>
                      <a:prstDash val="solid"/>
                      <a:round/>
                      <a:headEnd type="none" w="med" len="med"/>
                      <a:tailEnd type="none" w="med" len="med"/>
                    </a:lnB>
                  </a:tcPr>
                </a:tc>
                <a:extLst>
                  <a:ext uri="{0D108BD9-81ED-4DB2-BD59-A6C34878D82A}">
                    <a16:rowId xmlns:a16="http://schemas.microsoft.com/office/drawing/2014/main" val="10002"/>
                  </a:ext>
                </a:extLst>
              </a:tr>
              <a:tr h="2057400">
                <a:tc>
                  <a:txBody>
                    <a:bodyPr/>
                    <a:lstStyle/>
                    <a:p>
                      <a:pPr algn="l">
                        <a:lnSpc>
                          <a:spcPts val="8400"/>
                        </a:lnSpc>
                        <a:defRPr/>
                      </a:pPr>
                      <a:r>
                        <a:rPr lang="en-US" sz="6000" b="1">
                          <a:solidFill>
                            <a:srgbClr val="32006E"/>
                          </a:solidFill>
                          <a:latin typeface="Encode Sans Normal 1 Heavy"/>
                          <a:ea typeface="Encode Sans Normal 1 Heavy"/>
                          <a:cs typeface="Encode Sans Normal 1 Heavy"/>
                          <a:sym typeface="Encode Sans Normal 1 Heavy"/>
                        </a:rPr>
                        <a:t>01</a:t>
                      </a:r>
                      <a:endParaRPr lang="en-US" sz="1100"/>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85754D"/>
                      </a:solidFill>
                      <a:prstDash val="solid"/>
                      <a:round/>
                      <a:headEnd type="none" w="med" len="med"/>
                      <a:tailEnd type="none" w="med" len="med"/>
                    </a:lnT>
                    <a:lnB w="0" cap="flat" cmpd="sng" algn="ctr">
                      <a:solidFill>
                        <a:srgbClr val="85754D"/>
                      </a:solidFill>
                      <a:prstDash val="solid"/>
                      <a:round/>
                      <a:headEnd type="none" w="med" len="med"/>
                      <a:tailEnd type="none" w="med" len="med"/>
                    </a:lnB>
                  </a:tcPr>
                </a:tc>
                <a:tc>
                  <a:txBody>
                    <a:bodyPr/>
                    <a:lstStyle/>
                    <a:p>
                      <a:pPr algn="l">
                        <a:lnSpc>
                          <a:spcPts val="3919"/>
                        </a:lnSpc>
                        <a:defRPr/>
                      </a:pPr>
                      <a:r>
                        <a:rPr lang="en-US" sz="2799" b="1" dirty="0">
                          <a:solidFill>
                            <a:srgbClr val="32006E"/>
                          </a:solidFill>
                          <a:latin typeface="Encode Sans Normal 1 Bold"/>
                          <a:ea typeface="Encode Sans Normal 1 Bold"/>
                          <a:cs typeface="Encode Sans Normal 1 Bold"/>
                          <a:sym typeface="Encode Sans Normal 1 Bold"/>
                        </a:rPr>
                        <a:t>#1 Regional</a:t>
                      </a:r>
                      <a:endParaRPr lang="en-US" sz="1100" dirty="0"/>
                    </a:p>
                    <a:p>
                      <a:pPr algn="l">
                        <a:lnSpc>
                          <a:spcPts val="3079"/>
                        </a:lnSpc>
                      </a:pPr>
                      <a:r>
                        <a:rPr lang="en-US" sz="2199" dirty="0">
                          <a:solidFill>
                            <a:srgbClr val="000000"/>
                          </a:solidFill>
                          <a:latin typeface="Open Sans 1"/>
                          <a:ea typeface="Open Sans 1"/>
                          <a:cs typeface="Open Sans 1"/>
                          <a:sym typeface="Open Sans 1"/>
                        </a:rPr>
                        <a:t>US News &amp; World Report, 2026</a:t>
                      </a:r>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85754D"/>
                      </a:solidFill>
                      <a:prstDash val="solid"/>
                      <a:round/>
                      <a:headEnd type="none" w="med" len="med"/>
                      <a:tailEnd type="none" w="med" len="med"/>
                    </a:lnT>
                    <a:lnB w="0" cap="flat" cmpd="sng" algn="ctr">
                      <a:solidFill>
                        <a:srgbClr val="85754D"/>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534949" y="-186915"/>
            <a:ext cx="1945125" cy="10660829"/>
            <a:chOff x="0" y="0"/>
            <a:chExt cx="512296" cy="2807790"/>
          </a:xfrm>
        </p:grpSpPr>
        <p:sp>
          <p:nvSpPr>
            <p:cNvPr id="3" name="Freeform 3">
              <a:extLst>
                <a:ext uri="{C183D7F6-B498-43B3-948B-1728B52AA6E4}">
                  <adec:decorative xmlns:adec="http://schemas.microsoft.com/office/drawing/2017/decorative" val="1"/>
                </a:ext>
              </a:extLst>
            </p:cNvPr>
            <p:cNvSpPr/>
            <p:nvPr/>
          </p:nvSpPr>
          <p:spPr>
            <a:xfrm>
              <a:off x="0" y="0"/>
              <a:ext cx="512296" cy="2807790"/>
            </a:xfrm>
            <a:custGeom>
              <a:avLst/>
              <a:gdLst/>
              <a:ahLst/>
              <a:cxnLst/>
              <a:rect l="l" t="t" r="r" b="b"/>
              <a:pathLst>
                <a:path w="512296" h="2807790">
                  <a:moveTo>
                    <a:pt x="0" y="0"/>
                  </a:moveTo>
                  <a:lnTo>
                    <a:pt x="512296" y="0"/>
                  </a:lnTo>
                  <a:lnTo>
                    <a:pt x="512296" y="2807790"/>
                  </a:lnTo>
                  <a:lnTo>
                    <a:pt x="0" y="2807790"/>
                  </a:lnTo>
                  <a:close/>
                </a:path>
              </a:pathLst>
            </a:custGeom>
            <a:gradFill rotWithShape="1">
              <a:gsLst>
                <a:gs pos="0">
                  <a:srgbClr val="32006E">
                    <a:alpha val="100000"/>
                  </a:srgbClr>
                </a:gs>
                <a:gs pos="33333">
                  <a:srgbClr val="4A2E83">
                    <a:alpha val="100000"/>
                  </a:srgbClr>
                </a:gs>
                <a:gs pos="66667">
                  <a:srgbClr val="85754D">
                    <a:alpha val="100000"/>
                  </a:srgbClr>
                </a:gs>
                <a:gs pos="100000">
                  <a:srgbClr val="B7A57A">
                    <a:alpha val="100000"/>
                  </a:srgbClr>
                </a:gs>
              </a:gsLst>
              <a:lin ang="2700000"/>
            </a:gradFill>
          </p:spPr>
          <p:txBody>
            <a:bodyPr/>
            <a:lstStyle/>
            <a:p>
              <a:endParaRPr lang="en-US"/>
            </a:p>
          </p:txBody>
        </p:sp>
        <p:sp>
          <p:nvSpPr>
            <p:cNvPr id="4" name="TextBox 4"/>
            <p:cNvSpPr txBox="1"/>
            <p:nvPr/>
          </p:nvSpPr>
          <p:spPr>
            <a:xfrm>
              <a:off x="0" y="-38100"/>
              <a:ext cx="512296" cy="2845890"/>
            </a:xfrm>
            <a:prstGeom prst="rect">
              <a:avLst/>
            </a:prstGeom>
          </p:spPr>
          <p:txBody>
            <a:bodyPr lIns="50800" tIns="50800" rIns="50800" bIns="50800" rtlCol="0" anchor="ctr"/>
            <a:lstStyle/>
            <a:p>
              <a:pPr algn="ctr">
                <a:lnSpc>
                  <a:spcPts val="2659"/>
                </a:lnSpc>
              </a:pPr>
              <a:endParaRPr/>
            </a:p>
          </p:txBody>
        </p:sp>
      </p:grpSp>
      <p:sp>
        <p:nvSpPr>
          <p:cNvPr id="11" name="TextBox 11"/>
          <p:cNvSpPr txBox="1">
            <a:spLocks noGrp="1"/>
          </p:cNvSpPr>
          <p:nvPr>
            <p:ph type="title" idx="4294967295"/>
          </p:nvPr>
        </p:nvSpPr>
        <p:spPr>
          <a:xfrm>
            <a:off x="2258182" y="1019175"/>
            <a:ext cx="6387079" cy="18954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440"/>
              </a:lnSpc>
              <a:spcBef>
                <a:spcPts val="0"/>
              </a:spcBef>
              <a:spcAft>
                <a:spcPts val="0"/>
              </a:spcAft>
              <a:buClrTx/>
              <a:buSzTx/>
              <a:buFontTx/>
              <a:buNone/>
              <a:tabLst/>
              <a:defRPr/>
            </a:pPr>
            <a:r>
              <a:rPr kumimoji="0" lang="en-US" sz="6200" b="1" i="0" u="none" strike="noStrike" kern="1200" cap="none" spc="0" normalizeH="0" baseline="0" noProof="0" dirty="0">
                <a:ln>
                  <a:noFill/>
                </a:ln>
                <a:solidFill>
                  <a:srgbClr val="32006E"/>
                </a:solidFill>
                <a:effectLst/>
                <a:uLnTx/>
                <a:uFillTx/>
                <a:latin typeface="Encode Sans Normal 1 Heavy"/>
                <a:ea typeface="Encode Sans Normal 1 Heavy"/>
                <a:cs typeface="Encode Sans Normal 1 Heavy"/>
                <a:sym typeface="Encode Sans Normal 1 Heavy"/>
              </a:rPr>
              <a:t>EMPLOYMENT OUTCOMES</a:t>
            </a:r>
          </a:p>
        </p:txBody>
      </p:sp>
      <p:sp>
        <p:nvSpPr>
          <p:cNvPr id="12" name="TextBox 12"/>
          <p:cNvSpPr txBox="1"/>
          <p:nvPr/>
        </p:nvSpPr>
        <p:spPr>
          <a:xfrm>
            <a:off x="2258182" y="3045293"/>
            <a:ext cx="6387079" cy="417194"/>
          </a:xfrm>
          <a:prstGeom prst="rect">
            <a:avLst/>
          </a:prstGeom>
        </p:spPr>
        <p:txBody>
          <a:bodyPr lIns="0" tIns="0" rIns="0" bIns="0" rtlCol="0" anchor="t">
            <a:spAutoFit/>
          </a:bodyPr>
          <a:lstStyle/>
          <a:p>
            <a:pPr algn="l">
              <a:lnSpc>
                <a:spcPts val="3450"/>
              </a:lnSpc>
            </a:pPr>
            <a:r>
              <a:rPr lang="en-US" sz="2300" b="1">
                <a:solidFill>
                  <a:srgbClr val="000000"/>
                </a:solidFill>
                <a:latin typeface="Open Sans 1 Bold"/>
                <a:ea typeface="Open Sans 1 Bold"/>
                <a:cs typeface="Open Sans 1 Bold"/>
                <a:sym typeface="Open Sans 1 Bold"/>
              </a:rPr>
              <a:t>Top occupations one year after graduation</a:t>
            </a:r>
          </a:p>
        </p:txBody>
      </p:sp>
      <p:sp>
        <p:nvSpPr>
          <p:cNvPr id="13" name="TextBox 13"/>
          <p:cNvSpPr txBox="1"/>
          <p:nvPr/>
        </p:nvSpPr>
        <p:spPr>
          <a:xfrm>
            <a:off x="9668619" y="895350"/>
            <a:ext cx="7590681" cy="3571361"/>
          </a:xfrm>
          <a:prstGeom prst="rect">
            <a:avLst/>
          </a:prstGeom>
        </p:spPr>
        <p:txBody>
          <a:bodyPr lIns="0" tIns="0" rIns="0" bIns="0" rtlCol="0" anchor="t">
            <a:spAutoFit/>
          </a:bodyPr>
          <a:lstStyle/>
          <a:p>
            <a:pPr marL="771326" lvl="1" indent="-385663" algn="l">
              <a:lnSpc>
                <a:spcPts val="5716"/>
              </a:lnSpc>
              <a:buAutoNum type="arabicPeriod"/>
            </a:pPr>
            <a:r>
              <a:rPr lang="en-US" sz="3572">
                <a:solidFill>
                  <a:srgbClr val="000000"/>
                </a:solidFill>
                <a:latin typeface="Open Sans 2"/>
                <a:ea typeface="Open Sans 2"/>
                <a:cs typeface="Open Sans 2"/>
                <a:sym typeface="Open Sans 2"/>
              </a:rPr>
              <a:t>Software Developers</a:t>
            </a:r>
          </a:p>
          <a:p>
            <a:pPr marL="771326" lvl="1" indent="-385663" algn="l">
              <a:lnSpc>
                <a:spcPts val="5716"/>
              </a:lnSpc>
              <a:buAutoNum type="arabicPeriod"/>
            </a:pPr>
            <a:r>
              <a:rPr lang="en-US" sz="3572">
                <a:solidFill>
                  <a:srgbClr val="000000"/>
                </a:solidFill>
                <a:latin typeface="Open Sans 2"/>
                <a:ea typeface="Open Sans 2"/>
                <a:cs typeface="Open Sans 2"/>
                <a:sym typeface="Open Sans 2"/>
              </a:rPr>
              <a:t>Registered Nurses</a:t>
            </a:r>
          </a:p>
          <a:p>
            <a:pPr marL="771326" lvl="1" indent="-385663" algn="l">
              <a:lnSpc>
                <a:spcPts val="5716"/>
              </a:lnSpc>
              <a:buAutoNum type="arabicPeriod"/>
            </a:pPr>
            <a:r>
              <a:rPr lang="en-US" sz="3572">
                <a:solidFill>
                  <a:srgbClr val="000000"/>
                </a:solidFill>
                <a:latin typeface="Open Sans 2"/>
                <a:ea typeface="Open Sans 2"/>
                <a:cs typeface="Open Sans 2"/>
                <a:sym typeface="Open Sans 2"/>
              </a:rPr>
              <a:t>General &amp; Operations Managers</a:t>
            </a:r>
          </a:p>
          <a:p>
            <a:pPr marL="771326" lvl="1" indent="-385663" algn="l">
              <a:lnSpc>
                <a:spcPts val="5716"/>
              </a:lnSpc>
              <a:buAutoNum type="arabicPeriod"/>
            </a:pPr>
            <a:r>
              <a:rPr lang="en-US" sz="3572">
                <a:solidFill>
                  <a:srgbClr val="000000"/>
                </a:solidFill>
                <a:latin typeface="Open Sans 2"/>
                <a:ea typeface="Open Sans 2"/>
                <a:cs typeface="Open Sans 2"/>
                <a:sym typeface="Open Sans 2"/>
              </a:rPr>
              <a:t>Accountants &amp; Auditors</a:t>
            </a:r>
          </a:p>
          <a:p>
            <a:pPr marL="771326" lvl="1" indent="-385663" algn="l">
              <a:lnSpc>
                <a:spcPts val="5716"/>
              </a:lnSpc>
              <a:buAutoNum type="arabicPeriod"/>
            </a:pPr>
            <a:r>
              <a:rPr lang="en-US" sz="3572">
                <a:solidFill>
                  <a:srgbClr val="000000"/>
                </a:solidFill>
                <a:latin typeface="Open Sans 2"/>
                <a:ea typeface="Open Sans 2"/>
                <a:cs typeface="Open Sans 2"/>
                <a:sym typeface="Open Sans 2"/>
              </a:rPr>
              <a:t>Project Management Specialists</a:t>
            </a:r>
          </a:p>
        </p:txBody>
      </p:sp>
      <p:grpSp>
        <p:nvGrpSpPr>
          <p:cNvPr id="14" name="Group 14" descr="Management Occupations"/>
          <p:cNvGrpSpPr/>
          <p:nvPr/>
        </p:nvGrpSpPr>
        <p:grpSpPr>
          <a:xfrm>
            <a:off x="2181548" y="4812314"/>
            <a:ext cx="5841019" cy="523558"/>
            <a:chOff x="-564332" y="720045"/>
            <a:chExt cx="7788026" cy="698077"/>
          </a:xfrm>
        </p:grpSpPr>
        <p:sp>
          <p:nvSpPr>
            <p:cNvPr id="16" name="TextBox 16"/>
            <p:cNvSpPr txBox="1"/>
            <p:nvPr/>
          </p:nvSpPr>
          <p:spPr>
            <a:xfrm>
              <a:off x="-564332" y="720045"/>
              <a:ext cx="7788026" cy="698077"/>
            </a:xfrm>
            <a:prstGeom prst="rect">
              <a:avLst/>
            </a:prstGeom>
          </p:spPr>
          <p:txBody>
            <a:bodyPr wrap="square" lIns="0" tIns="0" rIns="0" bIns="0" rtlCol="0" anchor="t">
              <a:spAutoFit/>
            </a:bodyPr>
            <a:lstStyle/>
            <a:p>
              <a:pPr algn="ctr">
                <a:lnSpc>
                  <a:spcPts val="4480"/>
                </a:lnSpc>
              </a:pPr>
              <a:r>
                <a:rPr lang="en-US" sz="3200" b="1" dirty="0">
                  <a:solidFill>
                    <a:srgbClr val="32006E"/>
                  </a:solidFill>
                  <a:latin typeface="Encode Sans Normal 2 Heavy"/>
                  <a:ea typeface="Encode Sans Normal 2 Heavy"/>
                  <a:cs typeface="Encode Sans Normal 2 Heavy"/>
                  <a:sym typeface="Encode Sans Normal 2 Heavy"/>
                </a:rPr>
                <a:t>Management Occupations</a:t>
              </a:r>
            </a:p>
          </p:txBody>
        </p:sp>
      </p:grpSp>
      <p:graphicFrame>
        <p:nvGraphicFramePr>
          <p:cNvPr id="15" name="Table 15"/>
          <p:cNvGraphicFramePr>
            <a:graphicFrameLocks noGrp="1"/>
          </p:cNvGraphicFramePr>
          <p:nvPr>
            <p:extLst>
              <p:ext uri="{D42A27DB-BD31-4B8C-83A1-F6EECF244321}">
                <p14:modId xmlns:p14="http://schemas.microsoft.com/office/powerpoint/2010/main" val="3687666786"/>
              </p:ext>
            </p:extLst>
          </p:nvPr>
        </p:nvGraphicFramePr>
        <p:xfrm>
          <a:off x="2255134" y="5540017"/>
          <a:ext cx="5693849" cy="4505324"/>
        </p:xfrm>
        <a:graphic>
          <a:graphicData uri="http://schemas.openxmlformats.org/drawingml/2006/table">
            <a:tbl>
              <a:tblPr firstRow="1"/>
              <a:tblGrid>
                <a:gridCol w="1891233">
                  <a:extLst>
                    <a:ext uri="{9D8B030D-6E8A-4147-A177-3AD203B41FA5}">
                      <a16:colId xmlns:a16="http://schemas.microsoft.com/office/drawing/2014/main" val="20000"/>
                    </a:ext>
                  </a:extLst>
                </a:gridCol>
                <a:gridCol w="3802616">
                  <a:extLst>
                    <a:ext uri="{9D8B030D-6E8A-4147-A177-3AD203B41FA5}">
                      <a16:colId xmlns:a16="http://schemas.microsoft.com/office/drawing/2014/main" val="20001"/>
                    </a:ext>
                  </a:extLst>
                </a:gridCol>
              </a:tblGrid>
              <a:tr h="1126331">
                <a:tc>
                  <a:txBody>
                    <a:bodyPr/>
                    <a:lstStyle/>
                    <a:p>
                      <a:pPr algn="l">
                        <a:lnSpc>
                          <a:spcPts val="5599"/>
                        </a:lnSpc>
                        <a:defRPr/>
                      </a:pPr>
                      <a:r>
                        <a:rPr lang="en-US" sz="3999" b="1" dirty="0">
                          <a:solidFill>
                            <a:srgbClr val="32006E"/>
                          </a:solidFill>
                          <a:latin typeface="Encode Sans Normal 1 Heavy"/>
                          <a:ea typeface="Encode Sans Normal 1 Heavy"/>
                          <a:cs typeface="Encode Sans Normal 1 Heavy"/>
                          <a:sym typeface="Encode Sans Normal 1 Heavy"/>
                        </a:rPr>
                        <a:t>16%</a:t>
                      </a:r>
                      <a:endParaRPr lang="en-US" sz="1100" dirty="0"/>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9525" cap="flat" cmpd="sng" algn="ctr">
                      <a:solidFill>
                        <a:srgbClr val="85754D"/>
                      </a:solidFill>
                      <a:prstDash val="solid"/>
                      <a:round/>
                      <a:headEnd type="none" w="med" len="med"/>
                      <a:tailEnd type="none" w="med" len="med"/>
                    </a:lnT>
                    <a:lnB w="9525" cap="flat" cmpd="sng" algn="ctr">
                      <a:solidFill>
                        <a:srgbClr val="85754D"/>
                      </a:solidFill>
                      <a:prstDash val="solid"/>
                      <a:round/>
                      <a:headEnd type="none" w="med" len="med"/>
                      <a:tailEnd type="none" w="med" len="med"/>
                    </a:lnB>
                  </a:tcPr>
                </a:tc>
                <a:tc>
                  <a:txBody>
                    <a:bodyPr/>
                    <a:lstStyle/>
                    <a:p>
                      <a:pPr algn="l">
                        <a:lnSpc>
                          <a:spcPts val="3599"/>
                        </a:lnSpc>
                        <a:defRPr/>
                      </a:pPr>
                      <a:r>
                        <a:rPr lang="en-US" sz="2399">
                          <a:solidFill>
                            <a:srgbClr val="000000"/>
                          </a:solidFill>
                          <a:latin typeface="Open Sans 1"/>
                          <a:ea typeface="Open Sans 1"/>
                          <a:cs typeface="Open Sans 1"/>
                          <a:sym typeface="Open Sans 1"/>
                        </a:rPr>
                        <a:t>Within one year</a:t>
                      </a:r>
                      <a:endParaRPr lang="en-US" sz="1100"/>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9525" cap="flat" cmpd="sng" algn="ctr">
                      <a:solidFill>
                        <a:srgbClr val="85754D"/>
                      </a:solidFill>
                      <a:prstDash val="solid"/>
                      <a:round/>
                      <a:headEnd type="none" w="med" len="med"/>
                      <a:tailEnd type="none" w="med" len="med"/>
                    </a:lnT>
                    <a:lnB w="9525" cap="flat" cmpd="sng" algn="ctr">
                      <a:solidFill>
                        <a:srgbClr val="85754D"/>
                      </a:solidFill>
                      <a:prstDash val="solid"/>
                      <a:round/>
                      <a:headEnd type="none" w="med" len="med"/>
                      <a:tailEnd type="none" w="med" len="med"/>
                    </a:lnB>
                  </a:tcPr>
                </a:tc>
                <a:extLst>
                  <a:ext uri="{0D108BD9-81ED-4DB2-BD59-A6C34878D82A}">
                    <a16:rowId xmlns:a16="http://schemas.microsoft.com/office/drawing/2014/main" val="10000"/>
                  </a:ext>
                </a:extLst>
              </a:tr>
              <a:tr h="1126331">
                <a:tc>
                  <a:txBody>
                    <a:bodyPr/>
                    <a:lstStyle/>
                    <a:p>
                      <a:pPr algn="l">
                        <a:lnSpc>
                          <a:spcPts val="5599"/>
                        </a:lnSpc>
                        <a:defRPr/>
                      </a:pPr>
                      <a:r>
                        <a:rPr lang="en-US" sz="3999" b="1" dirty="0">
                          <a:solidFill>
                            <a:srgbClr val="32006E"/>
                          </a:solidFill>
                          <a:latin typeface="Encode Sans Normal 1 Heavy"/>
                          <a:ea typeface="Encode Sans Normal 1 Heavy"/>
                          <a:cs typeface="Encode Sans Normal 1 Heavy"/>
                          <a:sym typeface="Encode Sans Normal 1 Heavy"/>
                        </a:rPr>
                        <a:t>19%</a:t>
                      </a:r>
                      <a:endParaRPr lang="en-US" sz="1100" dirty="0"/>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9525" cap="flat" cmpd="sng" algn="ctr">
                      <a:solidFill>
                        <a:srgbClr val="85754D"/>
                      </a:solidFill>
                      <a:prstDash val="solid"/>
                      <a:round/>
                      <a:headEnd type="none" w="med" len="med"/>
                      <a:tailEnd type="none" w="med" len="med"/>
                    </a:lnT>
                    <a:lnB w="9525" cap="flat" cmpd="sng" algn="ctr">
                      <a:solidFill>
                        <a:srgbClr val="85754D"/>
                      </a:solidFill>
                      <a:prstDash val="solid"/>
                      <a:round/>
                      <a:headEnd type="none" w="med" len="med"/>
                      <a:tailEnd type="none" w="med" len="med"/>
                    </a:lnB>
                  </a:tcPr>
                </a:tc>
                <a:tc>
                  <a:txBody>
                    <a:bodyPr/>
                    <a:lstStyle/>
                    <a:p>
                      <a:pPr algn="l">
                        <a:lnSpc>
                          <a:spcPts val="3359"/>
                        </a:lnSpc>
                        <a:defRPr/>
                      </a:pPr>
                      <a:r>
                        <a:rPr lang="en-US" sz="2400">
                          <a:solidFill>
                            <a:srgbClr val="000000"/>
                          </a:solidFill>
                          <a:latin typeface="Open Sans 1"/>
                          <a:ea typeface="Open Sans 1"/>
                          <a:cs typeface="Open Sans 1"/>
                          <a:sym typeface="Open Sans 1"/>
                        </a:rPr>
                        <a:t>Within 3 years</a:t>
                      </a:r>
                      <a:endParaRPr lang="en-US" sz="1100"/>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9525" cap="flat" cmpd="sng" algn="ctr">
                      <a:solidFill>
                        <a:srgbClr val="85754D"/>
                      </a:solidFill>
                      <a:prstDash val="solid"/>
                      <a:round/>
                      <a:headEnd type="none" w="med" len="med"/>
                      <a:tailEnd type="none" w="med" len="med"/>
                    </a:lnT>
                    <a:lnB w="9525" cap="flat" cmpd="sng" algn="ctr">
                      <a:solidFill>
                        <a:srgbClr val="85754D"/>
                      </a:solidFill>
                      <a:prstDash val="solid"/>
                      <a:round/>
                      <a:headEnd type="none" w="med" len="med"/>
                      <a:tailEnd type="none" w="med" len="med"/>
                    </a:lnB>
                  </a:tcPr>
                </a:tc>
                <a:extLst>
                  <a:ext uri="{0D108BD9-81ED-4DB2-BD59-A6C34878D82A}">
                    <a16:rowId xmlns:a16="http://schemas.microsoft.com/office/drawing/2014/main" val="10001"/>
                  </a:ext>
                </a:extLst>
              </a:tr>
              <a:tr h="1126331">
                <a:tc>
                  <a:txBody>
                    <a:bodyPr/>
                    <a:lstStyle/>
                    <a:p>
                      <a:pPr algn="l">
                        <a:lnSpc>
                          <a:spcPts val="5599"/>
                        </a:lnSpc>
                        <a:defRPr/>
                      </a:pPr>
                      <a:r>
                        <a:rPr lang="en-US" sz="3999" b="1">
                          <a:solidFill>
                            <a:srgbClr val="32006E"/>
                          </a:solidFill>
                          <a:latin typeface="Encode Sans Normal 2 Heavy"/>
                          <a:ea typeface="Encode Sans Normal 2 Heavy"/>
                          <a:cs typeface="Encode Sans Normal 2 Heavy"/>
                          <a:sym typeface="Encode Sans Normal 2 Heavy"/>
                        </a:rPr>
                        <a:t>24%</a:t>
                      </a:r>
                      <a:endParaRPr lang="en-US" sz="1100"/>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9525" cap="flat" cmpd="sng" algn="ctr">
                      <a:solidFill>
                        <a:srgbClr val="85754D"/>
                      </a:solidFill>
                      <a:prstDash val="solid"/>
                      <a:round/>
                      <a:headEnd type="none" w="med" len="med"/>
                      <a:tailEnd type="none" w="med" len="med"/>
                    </a:lnT>
                    <a:lnB w="9525" cap="flat" cmpd="sng" algn="ctr">
                      <a:solidFill>
                        <a:srgbClr val="85754D"/>
                      </a:solidFill>
                      <a:prstDash val="solid"/>
                      <a:round/>
                      <a:headEnd type="none" w="med" len="med"/>
                      <a:tailEnd type="none" w="med" len="med"/>
                    </a:lnB>
                  </a:tcPr>
                </a:tc>
                <a:tc>
                  <a:txBody>
                    <a:bodyPr/>
                    <a:lstStyle/>
                    <a:p>
                      <a:pPr algn="l">
                        <a:lnSpc>
                          <a:spcPts val="3359"/>
                        </a:lnSpc>
                        <a:defRPr/>
                      </a:pPr>
                      <a:r>
                        <a:rPr lang="en-US" sz="2400" dirty="0">
                          <a:solidFill>
                            <a:srgbClr val="000000"/>
                          </a:solidFill>
                          <a:latin typeface="Open Sans 1"/>
                          <a:ea typeface="Open Sans 1"/>
                          <a:cs typeface="Open Sans 1"/>
                          <a:sym typeface="Open Sans 1"/>
                        </a:rPr>
                        <a:t>Within 5 years</a:t>
                      </a:r>
                      <a:endParaRPr lang="en-US" sz="1100" dirty="0"/>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9525" cap="flat" cmpd="sng" algn="ctr">
                      <a:solidFill>
                        <a:srgbClr val="85754D"/>
                      </a:solidFill>
                      <a:prstDash val="solid"/>
                      <a:round/>
                      <a:headEnd type="none" w="med" len="med"/>
                      <a:tailEnd type="none" w="med" len="med"/>
                    </a:lnT>
                    <a:lnB w="9525" cap="flat" cmpd="sng" algn="ctr">
                      <a:solidFill>
                        <a:srgbClr val="85754D"/>
                      </a:solidFill>
                      <a:prstDash val="solid"/>
                      <a:round/>
                      <a:headEnd type="none" w="med" len="med"/>
                      <a:tailEnd type="none" w="med" len="med"/>
                    </a:lnB>
                  </a:tcPr>
                </a:tc>
                <a:extLst>
                  <a:ext uri="{0D108BD9-81ED-4DB2-BD59-A6C34878D82A}">
                    <a16:rowId xmlns:a16="http://schemas.microsoft.com/office/drawing/2014/main" val="10002"/>
                  </a:ext>
                </a:extLst>
              </a:tr>
              <a:tr h="1126331">
                <a:tc>
                  <a:txBody>
                    <a:bodyPr/>
                    <a:lstStyle/>
                    <a:p>
                      <a:pPr algn="l">
                        <a:lnSpc>
                          <a:spcPts val="5599"/>
                        </a:lnSpc>
                        <a:defRPr/>
                      </a:pPr>
                      <a:r>
                        <a:rPr lang="en-US" sz="3999" b="1">
                          <a:solidFill>
                            <a:srgbClr val="32006E"/>
                          </a:solidFill>
                          <a:latin typeface="Encode Sans Normal 2 Heavy"/>
                          <a:ea typeface="Encode Sans Normal 2 Heavy"/>
                          <a:cs typeface="Encode Sans Normal 2 Heavy"/>
                          <a:sym typeface="Encode Sans Normal 2 Heavy"/>
                        </a:rPr>
                        <a:t>34%</a:t>
                      </a:r>
                      <a:endParaRPr lang="en-US" sz="1100"/>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9525" cap="flat" cmpd="sng" algn="ctr">
                      <a:solidFill>
                        <a:srgbClr val="85754D"/>
                      </a:solidFill>
                      <a:prstDash val="solid"/>
                      <a:round/>
                      <a:headEnd type="none" w="med" len="med"/>
                      <a:tailEnd type="none" w="med" len="med"/>
                    </a:lnT>
                    <a:lnB w="9525" cap="flat" cmpd="sng" algn="ctr">
                      <a:solidFill>
                        <a:srgbClr val="85754D"/>
                      </a:solidFill>
                      <a:prstDash val="solid"/>
                      <a:round/>
                      <a:headEnd type="none" w="med" len="med"/>
                      <a:tailEnd type="none" w="med" len="med"/>
                    </a:lnB>
                  </a:tcPr>
                </a:tc>
                <a:tc>
                  <a:txBody>
                    <a:bodyPr/>
                    <a:lstStyle/>
                    <a:p>
                      <a:pPr algn="l">
                        <a:lnSpc>
                          <a:spcPts val="3359"/>
                        </a:lnSpc>
                        <a:defRPr/>
                      </a:pPr>
                      <a:r>
                        <a:rPr lang="en-US" sz="2400" dirty="0">
                          <a:solidFill>
                            <a:srgbClr val="000000"/>
                          </a:solidFill>
                          <a:latin typeface="Open Sans 1"/>
                          <a:ea typeface="Open Sans 1"/>
                          <a:cs typeface="Open Sans 1"/>
                          <a:sym typeface="Open Sans 1"/>
                        </a:rPr>
                        <a:t>Within 10 years</a:t>
                      </a:r>
                      <a:endParaRPr lang="en-US" sz="1100" dirty="0"/>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9525" cap="flat" cmpd="sng" algn="ctr">
                      <a:solidFill>
                        <a:srgbClr val="85754D"/>
                      </a:solidFill>
                      <a:prstDash val="solid"/>
                      <a:round/>
                      <a:headEnd type="none" w="med" len="med"/>
                      <a:tailEnd type="none" w="med" len="med"/>
                    </a:lnT>
                    <a:lnB w="9525" cap="flat" cmpd="sng" algn="ctr">
                      <a:solidFill>
                        <a:srgbClr val="85754D"/>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grpSp>
        <p:nvGrpSpPr>
          <p:cNvPr id="6" name="Group 6" descr="66% Employed in Field within a year of graduation. The number increases to 69% within 5 years of graduation."/>
          <p:cNvGrpSpPr/>
          <p:nvPr/>
        </p:nvGrpSpPr>
        <p:grpSpPr>
          <a:xfrm>
            <a:off x="9406310" y="6276042"/>
            <a:ext cx="8115300" cy="2982258"/>
            <a:chOff x="0" y="0"/>
            <a:chExt cx="10820400" cy="3976343"/>
          </a:xfrm>
        </p:grpSpPr>
        <p:pic>
          <p:nvPicPr>
            <p:cNvPr id="7" name="Picture 7" descr="Graphic of icon"/>
            <p:cNvPicPr>
              <a:picLocks noChangeAspect="1"/>
            </p:cNvPicPr>
            <p:nvPr/>
          </p:nvPicPr>
          <p:blipFill>
            <a:blip r:embed="rId3"/>
            <a:stretch>
              <a:fillRect/>
            </a:stretch>
          </p:blipFill>
          <p:spPr>
            <a:xfrm>
              <a:off x="-397634" y="-397634"/>
              <a:ext cx="4771612" cy="4771612"/>
            </a:xfrm>
            <a:prstGeom prst="rect">
              <a:avLst/>
            </a:prstGeom>
          </p:spPr>
        </p:pic>
        <p:sp>
          <p:nvSpPr>
            <p:cNvPr id="8" name="TextBox 8"/>
            <p:cNvSpPr txBox="1"/>
            <p:nvPr/>
          </p:nvSpPr>
          <p:spPr>
            <a:xfrm>
              <a:off x="5180482" y="1499384"/>
              <a:ext cx="5639918" cy="1655890"/>
            </a:xfrm>
            <a:prstGeom prst="rect">
              <a:avLst/>
            </a:prstGeom>
          </p:spPr>
          <p:txBody>
            <a:bodyPr lIns="0" tIns="0" rIns="0" bIns="0" rtlCol="0" anchor="t">
              <a:spAutoFit/>
            </a:bodyPr>
            <a:lstStyle/>
            <a:p>
              <a:pPr algn="l">
                <a:lnSpc>
                  <a:spcPts val="3435"/>
                </a:lnSpc>
              </a:pPr>
              <a:r>
                <a:rPr lang="en-US" sz="2290" b="1">
                  <a:solidFill>
                    <a:srgbClr val="000000"/>
                  </a:solidFill>
                  <a:latin typeface="Open Sans 1 Bold"/>
                  <a:ea typeface="Open Sans 1 Bold"/>
                  <a:cs typeface="Open Sans 1 Bold"/>
                  <a:sym typeface="Open Sans 1 Bold"/>
                </a:rPr>
                <a:t>Within a year of graduation</a:t>
              </a:r>
            </a:p>
            <a:p>
              <a:pPr algn="l">
                <a:lnSpc>
                  <a:spcPts val="3435"/>
                </a:lnSpc>
              </a:pPr>
              <a:r>
                <a:rPr lang="en-US" sz="2290">
                  <a:solidFill>
                    <a:srgbClr val="000000"/>
                  </a:solidFill>
                  <a:latin typeface="Open Sans 1"/>
                  <a:ea typeface="Open Sans 1"/>
                  <a:cs typeface="Open Sans 1"/>
                  <a:sym typeface="Open Sans 1"/>
                </a:rPr>
                <a:t>The number increases to 69% within 5 years of graduation.</a:t>
              </a:r>
            </a:p>
          </p:txBody>
        </p:sp>
        <p:sp>
          <p:nvSpPr>
            <p:cNvPr id="9" name="TextBox 9"/>
            <p:cNvSpPr txBox="1"/>
            <p:nvPr/>
          </p:nvSpPr>
          <p:spPr>
            <a:xfrm>
              <a:off x="5180482" y="766666"/>
              <a:ext cx="5281428" cy="655299"/>
            </a:xfrm>
            <a:prstGeom prst="rect">
              <a:avLst/>
            </a:prstGeom>
          </p:spPr>
          <p:txBody>
            <a:bodyPr lIns="0" tIns="0" rIns="0" bIns="0" rtlCol="0" anchor="t">
              <a:spAutoFit/>
            </a:bodyPr>
            <a:lstStyle/>
            <a:p>
              <a:pPr algn="l">
                <a:lnSpc>
                  <a:spcPts val="4372"/>
                </a:lnSpc>
              </a:pPr>
              <a:r>
                <a:rPr lang="en-US" sz="2914" b="1">
                  <a:solidFill>
                    <a:srgbClr val="32006E"/>
                  </a:solidFill>
                  <a:latin typeface="Open Sans 1 Bold"/>
                  <a:ea typeface="Open Sans 1 Bold"/>
                  <a:cs typeface="Open Sans 1 Bold"/>
                  <a:sym typeface="Open Sans 1 Bold"/>
                </a:rPr>
                <a:t>Employed in Field</a:t>
              </a:r>
            </a:p>
          </p:txBody>
        </p:sp>
      </p:grpSp>
      <p:sp>
        <p:nvSpPr>
          <p:cNvPr id="5" name="Freeform 5">
            <a:extLst>
              <a:ext uri="{C183D7F6-B498-43B3-948B-1728B52AA6E4}">
                <adec:decorative xmlns:adec="http://schemas.microsoft.com/office/drawing/2017/decorative" val="1"/>
              </a:ext>
            </a:extLst>
          </p:cNvPr>
          <p:cNvSpPr/>
          <p:nvPr/>
        </p:nvSpPr>
        <p:spPr>
          <a:xfrm>
            <a:off x="388520" y="481480"/>
            <a:ext cx="668755" cy="451106"/>
          </a:xfrm>
          <a:custGeom>
            <a:avLst/>
            <a:gdLst/>
            <a:ahLst/>
            <a:cxnLst/>
            <a:rect l="l" t="t" r="r" b="b"/>
            <a:pathLst>
              <a:path w="668755" h="451106">
                <a:moveTo>
                  <a:pt x="0" y="0"/>
                </a:moveTo>
                <a:lnTo>
                  <a:pt x="668755" y="0"/>
                </a:lnTo>
                <a:lnTo>
                  <a:pt x="668755" y="451105"/>
                </a:lnTo>
                <a:lnTo>
                  <a:pt x="0" y="4511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Freeform 10">
            <a:extLst>
              <a:ext uri="{C183D7F6-B498-43B3-948B-1728B52AA6E4}">
                <adec:decorative xmlns:adec="http://schemas.microsoft.com/office/drawing/2017/decorative" val="1"/>
              </a:ext>
            </a:extLst>
          </p:cNvPr>
          <p:cNvSpPr/>
          <p:nvPr/>
        </p:nvSpPr>
        <p:spPr>
          <a:xfrm>
            <a:off x="9668619" y="5335872"/>
            <a:ext cx="8115300" cy="71009"/>
          </a:xfrm>
          <a:custGeom>
            <a:avLst/>
            <a:gdLst/>
            <a:ahLst/>
            <a:cxnLst/>
            <a:rect l="l" t="t" r="r" b="b"/>
            <a:pathLst>
              <a:path w="8115300" h="71009">
                <a:moveTo>
                  <a:pt x="0" y="0"/>
                </a:moveTo>
                <a:lnTo>
                  <a:pt x="8115300" y="0"/>
                </a:lnTo>
                <a:lnTo>
                  <a:pt x="8115300" y="71009"/>
                </a:lnTo>
                <a:lnTo>
                  <a:pt x="0" y="7100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534949" y="-186915"/>
            <a:ext cx="1945125" cy="10660829"/>
            <a:chOff x="0" y="0"/>
            <a:chExt cx="512296" cy="2807790"/>
          </a:xfrm>
        </p:grpSpPr>
        <p:sp>
          <p:nvSpPr>
            <p:cNvPr id="3" name="Freeform 3">
              <a:extLst>
                <a:ext uri="{C183D7F6-B498-43B3-948B-1728B52AA6E4}">
                  <adec:decorative xmlns:adec="http://schemas.microsoft.com/office/drawing/2017/decorative" val="1"/>
                </a:ext>
              </a:extLst>
            </p:cNvPr>
            <p:cNvSpPr/>
            <p:nvPr/>
          </p:nvSpPr>
          <p:spPr>
            <a:xfrm>
              <a:off x="0" y="0"/>
              <a:ext cx="512296" cy="2807790"/>
            </a:xfrm>
            <a:custGeom>
              <a:avLst/>
              <a:gdLst/>
              <a:ahLst/>
              <a:cxnLst/>
              <a:rect l="l" t="t" r="r" b="b"/>
              <a:pathLst>
                <a:path w="512296" h="2807790">
                  <a:moveTo>
                    <a:pt x="0" y="0"/>
                  </a:moveTo>
                  <a:lnTo>
                    <a:pt x="512296" y="0"/>
                  </a:lnTo>
                  <a:lnTo>
                    <a:pt x="512296" y="2807790"/>
                  </a:lnTo>
                  <a:lnTo>
                    <a:pt x="0" y="2807790"/>
                  </a:lnTo>
                  <a:close/>
                </a:path>
              </a:pathLst>
            </a:custGeom>
            <a:gradFill rotWithShape="1">
              <a:gsLst>
                <a:gs pos="0">
                  <a:srgbClr val="32006E">
                    <a:alpha val="100000"/>
                  </a:srgbClr>
                </a:gs>
                <a:gs pos="33333">
                  <a:srgbClr val="4A2E83">
                    <a:alpha val="100000"/>
                  </a:srgbClr>
                </a:gs>
                <a:gs pos="66667">
                  <a:srgbClr val="85754D">
                    <a:alpha val="100000"/>
                  </a:srgbClr>
                </a:gs>
                <a:gs pos="100000">
                  <a:srgbClr val="B7A57A">
                    <a:alpha val="100000"/>
                  </a:srgbClr>
                </a:gs>
              </a:gsLst>
              <a:lin ang="2700000"/>
            </a:gradFill>
          </p:spPr>
          <p:txBody>
            <a:bodyPr/>
            <a:lstStyle/>
            <a:p>
              <a:endParaRPr lang="en-US"/>
            </a:p>
          </p:txBody>
        </p:sp>
        <p:sp>
          <p:nvSpPr>
            <p:cNvPr id="4" name="TextBox 4"/>
            <p:cNvSpPr txBox="1"/>
            <p:nvPr/>
          </p:nvSpPr>
          <p:spPr>
            <a:xfrm>
              <a:off x="0" y="-38100"/>
              <a:ext cx="512296" cy="2845890"/>
            </a:xfrm>
            <a:prstGeom prst="rect">
              <a:avLst/>
            </a:prstGeom>
          </p:spPr>
          <p:txBody>
            <a:bodyPr lIns="50800" tIns="50800" rIns="50800" bIns="50800" rtlCol="0" anchor="ctr"/>
            <a:lstStyle/>
            <a:p>
              <a:pPr algn="ctr">
                <a:lnSpc>
                  <a:spcPts val="2659"/>
                </a:lnSpc>
              </a:pPr>
              <a:endParaRPr/>
            </a:p>
          </p:txBody>
        </p:sp>
      </p:grpSp>
      <p:sp>
        <p:nvSpPr>
          <p:cNvPr id="11" name="TextBox 11"/>
          <p:cNvSpPr txBox="1">
            <a:spLocks noGrp="1"/>
          </p:cNvSpPr>
          <p:nvPr>
            <p:ph type="title" idx="4294967295"/>
          </p:nvPr>
        </p:nvSpPr>
        <p:spPr>
          <a:xfrm>
            <a:off x="2258182" y="1019175"/>
            <a:ext cx="10706755" cy="18954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440"/>
              </a:lnSpc>
              <a:spcBef>
                <a:spcPts val="0"/>
              </a:spcBef>
              <a:spcAft>
                <a:spcPts val="0"/>
              </a:spcAft>
              <a:buClrTx/>
              <a:buSzTx/>
              <a:buFontTx/>
              <a:buNone/>
              <a:tabLst/>
              <a:defRPr/>
            </a:pPr>
            <a:r>
              <a:rPr kumimoji="0" lang="en-US" sz="6200" b="1" i="0" u="none" strike="noStrike" kern="1200" cap="none" spc="0" normalizeH="0" baseline="0" noProof="0" dirty="0">
                <a:ln>
                  <a:noFill/>
                </a:ln>
                <a:solidFill>
                  <a:srgbClr val="32006E"/>
                </a:solidFill>
                <a:effectLst/>
                <a:uLnTx/>
                <a:uFillTx/>
                <a:latin typeface="Encode Sans Normal 1 Heavy"/>
                <a:ea typeface="Encode Sans Normal 1 Heavy"/>
                <a:cs typeface="Encode Sans Normal 1 Heavy"/>
                <a:sym typeface="Encode Sans Normal 1 Heavy"/>
              </a:rPr>
              <a:t>CAREER &amp; EXPERIENTIAL LEARNING CENTER</a:t>
            </a:r>
          </a:p>
        </p:txBody>
      </p:sp>
      <p:sp>
        <p:nvSpPr>
          <p:cNvPr id="12" name="TextBox 12"/>
          <p:cNvSpPr txBox="1"/>
          <p:nvPr/>
        </p:nvSpPr>
        <p:spPr>
          <a:xfrm>
            <a:off x="3474753" y="3954671"/>
            <a:ext cx="3775503" cy="728345"/>
          </a:xfrm>
          <a:prstGeom prst="rect">
            <a:avLst/>
          </a:prstGeom>
        </p:spPr>
        <p:txBody>
          <a:bodyPr lIns="0" tIns="0" rIns="0" bIns="0" rtlCol="0" anchor="t">
            <a:spAutoFit/>
          </a:bodyPr>
          <a:lstStyle/>
          <a:p>
            <a:pPr algn="l">
              <a:lnSpc>
                <a:spcPts val="2800"/>
              </a:lnSpc>
            </a:pPr>
            <a:r>
              <a:rPr lang="en-US" sz="2800" b="1">
                <a:solidFill>
                  <a:srgbClr val="000000"/>
                </a:solidFill>
                <a:latin typeface="Open Sans 1 Bold"/>
                <a:ea typeface="Open Sans 1 Bold"/>
                <a:cs typeface="Open Sans 1 Bold"/>
                <a:sym typeface="Open Sans 1 Bold"/>
              </a:rPr>
              <a:t>UW1 (Founders Hall),</a:t>
            </a:r>
          </a:p>
          <a:p>
            <a:pPr algn="l">
              <a:lnSpc>
                <a:spcPts val="2800"/>
              </a:lnSpc>
            </a:pPr>
            <a:r>
              <a:rPr lang="en-US" sz="2800" b="1">
                <a:solidFill>
                  <a:srgbClr val="000000"/>
                </a:solidFill>
                <a:latin typeface="Open Sans 1 Bold"/>
                <a:ea typeface="Open Sans 1 Bold"/>
                <a:cs typeface="Open Sans 1 Bold"/>
                <a:sym typeface="Open Sans 1 Bold"/>
              </a:rPr>
              <a:t>Room 103</a:t>
            </a:r>
          </a:p>
        </p:txBody>
      </p:sp>
      <p:sp>
        <p:nvSpPr>
          <p:cNvPr id="13" name="TextBox 13"/>
          <p:cNvSpPr txBox="1"/>
          <p:nvPr/>
        </p:nvSpPr>
        <p:spPr>
          <a:xfrm>
            <a:off x="3474753" y="5614120"/>
            <a:ext cx="3775503" cy="375920"/>
          </a:xfrm>
          <a:prstGeom prst="rect">
            <a:avLst/>
          </a:prstGeom>
        </p:spPr>
        <p:txBody>
          <a:bodyPr lIns="0" tIns="0" rIns="0" bIns="0" rtlCol="0" anchor="t">
            <a:spAutoFit/>
          </a:bodyPr>
          <a:lstStyle/>
          <a:p>
            <a:pPr algn="l">
              <a:lnSpc>
                <a:spcPts val="2800"/>
              </a:lnSpc>
            </a:pPr>
            <a:r>
              <a:rPr lang="en-US" sz="2800" b="1">
                <a:solidFill>
                  <a:srgbClr val="000000"/>
                </a:solidFill>
                <a:latin typeface="Open Sans 1 Bold"/>
                <a:ea typeface="Open Sans 1 Bold"/>
                <a:cs typeface="Open Sans 1 Bold"/>
                <a:sym typeface="Open Sans 1 Bold"/>
              </a:rPr>
              <a:t>@uwb_career</a:t>
            </a:r>
          </a:p>
        </p:txBody>
      </p:sp>
      <p:sp>
        <p:nvSpPr>
          <p:cNvPr id="14" name="TextBox 14"/>
          <p:cNvSpPr txBox="1"/>
          <p:nvPr/>
        </p:nvSpPr>
        <p:spPr>
          <a:xfrm>
            <a:off x="3474753" y="6037665"/>
            <a:ext cx="3775503" cy="375920"/>
          </a:xfrm>
          <a:prstGeom prst="rect">
            <a:avLst/>
          </a:prstGeom>
        </p:spPr>
        <p:txBody>
          <a:bodyPr lIns="0" tIns="0" rIns="0" bIns="0" rtlCol="0" anchor="t">
            <a:spAutoFit/>
          </a:bodyPr>
          <a:lstStyle/>
          <a:p>
            <a:pPr algn="l">
              <a:lnSpc>
                <a:spcPts val="2800"/>
              </a:lnSpc>
            </a:pPr>
            <a:r>
              <a:rPr lang="en-US" sz="2800" b="1">
                <a:solidFill>
                  <a:srgbClr val="000000"/>
                </a:solidFill>
                <a:latin typeface="Open Sans 1 Bold"/>
                <a:ea typeface="Open Sans 1 Bold"/>
                <a:cs typeface="Open Sans 1 Bold"/>
                <a:sym typeface="Open Sans 1 Bold"/>
              </a:rPr>
              <a:t>@uwbstudyabroad</a:t>
            </a:r>
          </a:p>
        </p:txBody>
      </p:sp>
      <p:sp>
        <p:nvSpPr>
          <p:cNvPr id="15" name="TextBox 15"/>
          <p:cNvSpPr txBox="1"/>
          <p:nvPr/>
        </p:nvSpPr>
        <p:spPr>
          <a:xfrm>
            <a:off x="3474753" y="6984164"/>
            <a:ext cx="4523942" cy="375920"/>
          </a:xfrm>
          <a:prstGeom prst="rect">
            <a:avLst/>
          </a:prstGeom>
        </p:spPr>
        <p:txBody>
          <a:bodyPr lIns="0" tIns="0" rIns="0" bIns="0" rtlCol="0" anchor="t">
            <a:spAutoFit/>
          </a:bodyPr>
          <a:lstStyle/>
          <a:p>
            <a:pPr algn="l">
              <a:lnSpc>
                <a:spcPts val="2800"/>
              </a:lnSpc>
            </a:pPr>
            <a:r>
              <a:rPr lang="en-US" sz="2800" b="1">
                <a:solidFill>
                  <a:srgbClr val="000000"/>
                </a:solidFill>
                <a:latin typeface="Open Sans 1 Bold"/>
                <a:ea typeface="Open Sans 1 Bold"/>
                <a:cs typeface="Open Sans 1 Bold"/>
                <a:sym typeface="Open Sans 1 Bold"/>
              </a:rPr>
              <a:t>uwb.edu/career-services</a:t>
            </a:r>
          </a:p>
        </p:txBody>
      </p:sp>
      <p:sp>
        <p:nvSpPr>
          <p:cNvPr id="16" name="TextBox 16"/>
          <p:cNvSpPr txBox="1"/>
          <p:nvPr/>
        </p:nvSpPr>
        <p:spPr>
          <a:xfrm>
            <a:off x="3474753" y="7407709"/>
            <a:ext cx="5288306" cy="375920"/>
          </a:xfrm>
          <a:prstGeom prst="rect">
            <a:avLst/>
          </a:prstGeom>
        </p:spPr>
        <p:txBody>
          <a:bodyPr lIns="0" tIns="0" rIns="0" bIns="0" rtlCol="0" anchor="t">
            <a:spAutoFit/>
          </a:bodyPr>
          <a:lstStyle/>
          <a:p>
            <a:pPr algn="l">
              <a:lnSpc>
                <a:spcPts val="2800"/>
              </a:lnSpc>
            </a:pPr>
            <a:r>
              <a:rPr lang="en-US" sz="2800" b="1">
                <a:solidFill>
                  <a:srgbClr val="000000"/>
                </a:solidFill>
                <a:latin typeface="Open Sans 1 Bold"/>
                <a:ea typeface="Open Sans 1 Bold"/>
                <a:cs typeface="Open Sans 1 Bold"/>
                <a:sym typeface="Open Sans 1 Bold"/>
              </a:rPr>
              <a:t>uwb.edu/connected-learning</a:t>
            </a:r>
          </a:p>
        </p:txBody>
      </p:sp>
      <p:sp>
        <p:nvSpPr>
          <p:cNvPr id="17" name="TextBox 17"/>
          <p:cNvSpPr txBox="1"/>
          <p:nvPr/>
        </p:nvSpPr>
        <p:spPr>
          <a:xfrm>
            <a:off x="3474753" y="8440558"/>
            <a:ext cx="4523942" cy="375920"/>
          </a:xfrm>
          <a:prstGeom prst="rect">
            <a:avLst/>
          </a:prstGeom>
        </p:spPr>
        <p:txBody>
          <a:bodyPr lIns="0" tIns="0" rIns="0" bIns="0" rtlCol="0" anchor="t">
            <a:spAutoFit/>
          </a:bodyPr>
          <a:lstStyle/>
          <a:p>
            <a:pPr algn="l">
              <a:lnSpc>
                <a:spcPts val="2800"/>
              </a:lnSpc>
            </a:pPr>
            <a:r>
              <a:rPr lang="en-US" sz="2800" b="1">
                <a:solidFill>
                  <a:srgbClr val="000000"/>
                </a:solidFill>
                <a:latin typeface="Open Sans 1 Bold"/>
                <a:ea typeface="Open Sans 1 Bold"/>
                <a:cs typeface="Open Sans 1 Bold"/>
                <a:sym typeface="Open Sans 1 Bold"/>
              </a:rPr>
              <a:t>career@uw.edu</a:t>
            </a:r>
          </a:p>
        </p:txBody>
      </p:sp>
      <p:sp>
        <p:nvSpPr>
          <p:cNvPr id="18" name="TextBox 18"/>
          <p:cNvSpPr txBox="1"/>
          <p:nvPr/>
        </p:nvSpPr>
        <p:spPr>
          <a:xfrm>
            <a:off x="3474753" y="8864103"/>
            <a:ext cx="5288306" cy="375920"/>
          </a:xfrm>
          <a:prstGeom prst="rect">
            <a:avLst/>
          </a:prstGeom>
        </p:spPr>
        <p:txBody>
          <a:bodyPr lIns="0" tIns="0" rIns="0" bIns="0" rtlCol="0" anchor="t">
            <a:spAutoFit/>
          </a:bodyPr>
          <a:lstStyle/>
          <a:p>
            <a:pPr algn="l">
              <a:lnSpc>
                <a:spcPts val="2800"/>
              </a:lnSpc>
            </a:pPr>
            <a:r>
              <a:rPr lang="en-US" sz="2800" b="1">
                <a:solidFill>
                  <a:srgbClr val="000000"/>
                </a:solidFill>
                <a:latin typeface="Open Sans 1 Bold"/>
                <a:ea typeface="Open Sans 1 Bold"/>
                <a:cs typeface="Open Sans 1 Bold"/>
                <a:sym typeface="Open Sans 1 Bold"/>
              </a:rPr>
              <a:t>uwbocl@uw.edu</a:t>
            </a:r>
          </a:p>
        </p:txBody>
      </p:sp>
      <p:sp>
        <p:nvSpPr>
          <p:cNvPr id="5" name="Freeform 5">
            <a:extLst>
              <a:ext uri="{C183D7F6-B498-43B3-948B-1728B52AA6E4}">
                <adec:decorative xmlns:adec="http://schemas.microsoft.com/office/drawing/2017/decorative" val="1"/>
              </a:ext>
            </a:extLst>
          </p:cNvPr>
          <p:cNvSpPr/>
          <p:nvPr/>
        </p:nvSpPr>
        <p:spPr>
          <a:xfrm>
            <a:off x="388520" y="481480"/>
            <a:ext cx="668755" cy="451106"/>
          </a:xfrm>
          <a:custGeom>
            <a:avLst/>
            <a:gdLst/>
            <a:ahLst/>
            <a:cxnLst/>
            <a:rect l="l" t="t" r="r" b="b"/>
            <a:pathLst>
              <a:path w="668755" h="451106">
                <a:moveTo>
                  <a:pt x="0" y="0"/>
                </a:moveTo>
                <a:lnTo>
                  <a:pt x="668755" y="0"/>
                </a:lnTo>
                <a:lnTo>
                  <a:pt x="668755" y="451105"/>
                </a:lnTo>
                <a:lnTo>
                  <a:pt x="0" y="45110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a:extLst>
              <a:ext uri="{C183D7F6-B498-43B3-948B-1728B52AA6E4}">
                <adec:decorative xmlns:adec="http://schemas.microsoft.com/office/drawing/2017/decorative" val="1"/>
              </a:ext>
            </a:extLst>
          </p:cNvPr>
          <p:cNvSpPr/>
          <p:nvPr/>
        </p:nvSpPr>
        <p:spPr>
          <a:xfrm>
            <a:off x="2258182" y="5446658"/>
            <a:ext cx="1056344" cy="1086764"/>
          </a:xfrm>
          <a:custGeom>
            <a:avLst/>
            <a:gdLst/>
            <a:ahLst/>
            <a:cxnLst/>
            <a:rect l="l" t="t" r="r" b="b"/>
            <a:pathLst>
              <a:path w="1056344" h="1086764">
                <a:moveTo>
                  <a:pt x="0" y="0"/>
                </a:moveTo>
                <a:lnTo>
                  <a:pt x="1056344" y="0"/>
                </a:lnTo>
                <a:lnTo>
                  <a:pt x="1056344" y="1086764"/>
                </a:lnTo>
                <a:lnTo>
                  <a:pt x="0" y="1086764"/>
                </a:lnTo>
                <a:lnTo>
                  <a:pt x="0" y="0"/>
                </a:lnTo>
                <a:close/>
              </a:path>
            </a:pathLst>
          </a:custGeom>
          <a:blipFill>
            <a:blip r:embed="rId4"/>
            <a:stretch>
              <a:fillRect r="-2879"/>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2258182" y="3446563"/>
            <a:ext cx="1056344" cy="1696937"/>
          </a:xfrm>
          <a:custGeom>
            <a:avLst/>
            <a:gdLst/>
            <a:ahLst/>
            <a:cxnLst/>
            <a:rect l="l" t="t" r="r" b="b"/>
            <a:pathLst>
              <a:path w="1056344" h="1696937">
                <a:moveTo>
                  <a:pt x="0" y="0"/>
                </a:moveTo>
                <a:lnTo>
                  <a:pt x="1056344" y="0"/>
                </a:lnTo>
                <a:lnTo>
                  <a:pt x="1056344" y="1696937"/>
                </a:lnTo>
                <a:lnTo>
                  <a:pt x="0" y="16969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a:off x="2258182" y="6831912"/>
            <a:ext cx="1056344" cy="1056344"/>
          </a:xfrm>
          <a:custGeom>
            <a:avLst/>
            <a:gdLst/>
            <a:ahLst/>
            <a:cxnLst/>
            <a:rect l="l" t="t" r="r" b="b"/>
            <a:pathLst>
              <a:path w="1056344" h="1056344">
                <a:moveTo>
                  <a:pt x="0" y="0"/>
                </a:moveTo>
                <a:lnTo>
                  <a:pt x="1056344" y="0"/>
                </a:lnTo>
                <a:lnTo>
                  <a:pt x="1056344" y="1056344"/>
                </a:lnTo>
                <a:lnTo>
                  <a:pt x="0" y="105634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9">
            <a:extLst>
              <a:ext uri="{C183D7F6-B498-43B3-948B-1728B52AA6E4}">
                <adec:decorative xmlns:adec="http://schemas.microsoft.com/office/drawing/2017/decorative" val="1"/>
              </a:ext>
            </a:extLst>
          </p:cNvPr>
          <p:cNvSpPr/>
          <p:nvPr/>
        </p:nvSpPr>
        <p:spPr>
          <a:xfrm>
            <a:off x="2258182" y="8288306"/>
            <a:ext cx="1056344" cy="1056344"/>
          </a:xfrm>
          <a:custGeom>
            <a:avLst/>
            <a:gdLst/>
            <a:ahLst/>
            <a:cxnLst/>
            <a:rect l="l" t="t" r="r" b="b"/>
            <a:pathLst>
              <a:path w="1056344" h="1056344">
                <a:moveTo>
                  <a:pt x="0" y="0"/>
                </a:moveTo>
                <a:lnTo>
                  <a:pt x="1056344" y="0"/>
                </a:lnTo>
                <a:lnTo>
                  <a:pt x="1056344" y="1056344"/>
                </a:lnTo>
                <a:lnTo>
                  <a:pt x="0" y="105634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Freeform 10">
            <a:extLst>
              <a:ext uri="{C183D7F6-B498-43B3-948B-1728B52AA6E4}">
                <adec:decorative xmlns:adec="http://schemas.microsoft.com/office/drawing/2017/decorative" val="1"/>
              </a:ext>
            </a:extLst>
          </p:cNvPr>
          <p:cNvSpPr/>
          <p:nvPr/>
        </p:nvSpPr>
        <p:spPr>
          <a:xfrm flipH="1">
            <a:off x="7728504" y="2628842"/>
            <a:ext cx="13837270" cy="8406142"/>
          </a:xfrm>
          <a:custGeom>
            <a:avLst/>
            <a:gdLst/>
            <a:ahLst/>
            <a:cxnLst/>
            <a:rect l="l" t="t" r="r" b="b"/>
            <a:pathLst>
              <a:path w="13837270" h="8406142">
                <a:moveTo>
                  <a:pt x="13837270" y="0"/>
                </a:moveTo>
                <a:lnTo>
                  <a:pt x="0" y="0"/>
                </a:lnTo>
                <a:lnTo>
                  <a:pt x="0" y="8406141"/>
                </a:lnTo>
                <a:lnTo>
                  <a:pt x="13837270" y="8406141"/>
                </a:lnTo>
                <a:lnTo>
                  <a:pt x="13837270" y="0"/>
                </a:lnTo>
                <a:close/>
              </a:path>
            </a:pathLst>
          </a:custGeom>
          <a:blipFill>
            <a:blip r:embed="rId8"/>
            <a:stretch>
              <a:fillRect/>
            </a:stretch>
          </a:blipFill>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32006E"/>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534949" y="-373829"/>
            <a:ext cx="8002081" cy="11034659"/>
            <a:chOff x="0" y="0"/>
            <a:chExt cx="2107544" cy="2906248"/>
          </a:xfrm>
        </p:grpSpPr>
        <p:sp>
          <p:nvSpPr>
            <p:cNvPr id="3" name="Freeform 3">
              <a:extLst>
                <a:ext uri="{C183D7F6-B498-43B3-948B-1728B52AA6E4}">
                  <adec:decorative xmlns:adec="http://schemas.microsoft.com/office/drawing/2017/decorative" val="1"/>
                </a:ext>
              </a:extLst>
            </p:cNvPr>
            <p:cNvSpPr/>
            <p:nvPr/>
          </p:nvSpPr>
          <p:spPr>
            <a:xfrm>
              <a:off x="0" y="0"/>
              <a:ext cx="2107544" cy="2906248"/>
            </a:xfrm>
            <a:custGeom>
              <a:avLst/>
              <a:gdLst/>
              <a:ahLst/>
              <a:cxnLst/>
              <a:rect l="l" t="t" r="r" b="b"/>
              <a:pathLst>
                <a:path w="2107544" h="2906248">
                  <a:moveTo>
                    <a:pt x="0" y="0"/>
                  </a:moveTo>
                  <a:lnTo>
                    <a:pt x="2107544" y="0"/>
                  </a:lnTo>
                  <a:lnTo>
                    <a:pt x="2107544" y="2906248"/>
                  </a:lnTo>
                  <a:lnTo>
                    <a:pt x="0" y="2906248"/>
                  </a:lnTo>
                  <a:close/>
                </a:path>
              </a:pathLst>
            </a:custGeom>
            <a:gradFill rotWithShape="1">
              <a:gsLst>
                <a:gs pos="0">
                  <a:srgbClr val="32006E">
                    <a:alpha val="100000"/>
                  </a:srgbClr>
                </a:gs>
                <a:gs pos="33333">
                  <a:srgbClr val="4A2E83">
                    <a:alpha val="100000"/>
                  </a:srgbClr>
                </a:gs>
                <a:gs pos="66667">
                  <a:srgbClr val="85754D">
                    <a:alpha val="100000"/>
                  </a:srgbClr>
                </a:gs>
                <a:gs pos="100000">
                  <a:srgbClr val="B7A57A">
                    <a:alpha val="100000"/>
                  </a:srgbClr>
                </a:gs>
              </a:gsLst>
              <a:lin ang="2700000"/>
            </a:gradFill>
          </p:spPr>
          <p:txBody>
            <a:bodyPr/>
            <a:lstStyle/>
            <a:p>
              <a:endParaRPr lang="en-US"/>
            </a:p>
          </p:txBody>
        </p:sp>
        <p:sp>
          <p:nvSpPr>
            <p:cNvPr id="4" name="TextBox 4"/>
            <p:cNvSpPr txBox="1"/>
            <p:nvPr/>
          </p:nvSpPr>
          <p:spPr>
            <a:xfrm>
              <a:off x="0" y="-38100"/>
              <a:ext cx="2107544" cy="2944348"/>
            </a:xfrm>
            <a:prstGeom prst="rect">
              <a:avLst/>
            </a:prstGeom>
          </p:spPr>
          <p:txBody>
            <a:bodyPr lIns="50800" tIns="50800" rIns="50800" bIns="50800" rtlCol="0" anchor="ctr"/>
            <a:lstStyle/>
            <a:p>
              <a:pPr algn="ctr">
                <a:lnSpc>
                  <a:spcPts val="2659"/>
                </a:lnSpc>
              </a:pPr>
              <a:endParaRPr/>
            </a:p>
          </p:txBody>
        </p:sp>
      </p:grpSp>
      <p:sp>
        <p:nvSpPr>
          <p:cNvPr id="6" name="TextBox 6"/>
          <p:cNvSpPr txBox="1">
            <a:spLocks noGrp="1"/>
          </p:cNvSpPr>
          <p:nvPr>
            <p:ph type="title" idx="4294967295"/>
          </p:nvPr>
        </p:nvSpPr>
        <p:spPr>
          <a:xfrm>
            <a:off x="8452112" y="8293371"/>
            <a:ext cx="8661659" cy="131445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10320"/>
              </a:lnSpc>
              <a:spcBef>
                <a:spcPts val="0"/>
              </a:spcBef>
              <a:spcAft>
                <a:spcPts val="0"/>
              </a:spcAft>
              <a:buClrTx/>
              <a:buSzTx/>
              <a:buFontTx/>
              <a:buNone/>
              <a:tabLst/>
              <a:defRPr/>
            </a:pPr>
            <a:r>
              <a:rPr kumimoji="0" lang="en-US" sz="8600" b="1" i="0" u="none" strike="noStrike" kern="1200" cap="none" spc="0" normalizeH="0" baseline="0" noProof="0" dirty="0">
                <a:ln>
                  <a:noFill/>
                </a:ln>
                <a:solidFill>
                  <a:srgbClr val="FFFFFF"/>
                </a:solidFill>
                <a:effectLst/>
                <a:uLnTx/>
                <a:uFillTx/>
                <a:latin typeface="Encode Sans Normal 1 Bold"/>
                <a:ea typeface="Encode Sans Normal 1 Bold"/>
                <a:cs typeface="Encode Sans Normal 1 Bold"/>
                <a:sym typeface="Encode Sans Normal 1 Bold"/>
              </a:rPr>
              <a:t>QUESTIONS?</a:t>
            </a:r>
          </a:p>
        </p:txBody>
      </p:sp>
      <p:sp>
        <p:nvSpPr>
          <p:cNvPr id="5" name="Freeform 5" descr="purple UW logo"/>
          <p:cNvSpPr/>
          <p:nvPr/>
        </p:nvSpPr>
        <p:spPr>
          <a:xfrm>
            <a:off x="1194536" y="5534920"/>
            <a:ext cx="6272597" cy="4231151"/>
          </a:xfrm>
          <a:custGeom>
            <a:avLst/>
            <a:gdLst/>
            <a:ahLst/>
            <a:cxnLst/>
            <a:rect l="l" t="t" r="r" b="b"/>
            <a:pathLst>
              <a:path w="6272597" h="4231151">
                <a:moveTo>
                  <a:pt x="0" y="0"/>
                </a:moveTo>
                <a:lnTo>
                  <a:pt x="6272596" y="0"/>
                </a:lnTo>
                <a:lnTo>
                  <a:pt x="6272596" y="4231151"/>
                </a:lnTo>
                <a:lnTo>
                  <a:pt x="0" y="423115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2006E"/>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534949" y="-373829"/>
            <a:ext cx="8002081" cy="11034659"/>
            <a:chOff x="0" y="0"/>
            <a:chExt cx="2107544" cy="2906248"/>
          </a:xfrm>
        </p:grpSpPr>
        <p:sp>
          <p:nvSpPr>
            <p:cNvPr id="3" name="Freeform 3">
              <a:extLst>
                <a:ext uri="{C183D7F6-B498-43B3-948B-1728B52AA6E4}">
                  <adec:decorative xmlns:adec="http://schemas.microsoft.com/office/drawing/2017/decorative" val="1"/>
                </a:ext>
              </a:extLst>
            </p:cNvPr>
            <p:cNvSpPr/>
            <p:nvPr/>
          </p:nvSpPr>
          <p:spPr>
            <a:xfrm>
              <a:off x="0" y="0"/>
              <a:ext cx="2107544" cy="2906248"/>
            </a:xfrm>
            <a:custGeom>
              <a:avLst/>
              <a:gdLst/>
              <a:ahLst/>
              <a:cxnLst/>
              <a:rect l="l" t="t" r="r" b="b"/>
              <a:pathLst>
                <a:path w="2107544" h="2906248">
                  <a:moveTo>
                    <a:pt x="0" y="0"/>
                  </a:moveTo>
                  <a:lnTo>
                    <a:pt x="2107544" y="0"/>
                  </a:lnTo>
                  <a:lnTo>
                    <a:pt x="2107544" y="2906248"/>
                  </a:lnTo>
                  <a:lnTo>
                    <a:pt x="0" y="2906248"/>
                  </a:lnTo>
                  <a:close/>
                </a:path>
              </a:pathLst>
            </a:custGeom>
            <a:gradFill rotWithShape="1">
              <a:gsLst>
                <a:gs pos="0">
                  <a:srgbClr val="32006E">
                    <a:alpha val="100000"/>
                  </a:srgbClr>
                </a:gs>
                <a:gs pos="33333">
                  <a:srgbClr val="4A2E83">
                    <a:alpha val="100000"/>
                  </a:srgbClr>
                </a:gs>
                <a:gs pos="66667">
                  <a:srgbClr val="85754D">
                    <a:alpha val="100000"/>
                  </a:srgbClr>
                </a:gs>
                <a:gs pos="100000">
                  <a:srgbClr val="B7A57A">
                    <a:alpha val="100000"/>
                  </a:srgbClr>
                </a:gs>
              </a:gsLst>
              <a:lin ang="2700000"/>
            </a:gradFill>
          </p:spPr>
          <p:txBody>
            <a:bodyPr/>
            <a:lstStyle/>
            <a:p>
              <a:endParaRPr lang="en-US"/>
            </a:p>
          </p:txBody>
        </p:sp>
        <p:sp>
          <p:nvSpPr>
            <p:cNvPr id="4" name="TextBox 4"/>
            <p:cNvSpPr txBox="1"/>
            <p:nvPr/>
          </p:nvSpPr>
          <p:spPr>
            <a:xfrm>
              <a:off x="0" y="-38100"/>
              <a:ext cx="2107544" cy="2944348"/>
            </a:xfrm>
            <a:prstGeom prst="rect">
              <a:avLst/>
            </a:prstGeom>
          </p:spPr>
          <p:txBody>
            <a:bodyPr lIns="50800" tIns="50800" rIns="50800" bIns="50800" rtlCol="0" anchor="ctr"/>
            <a:lstStyle/>
            <a:p>
              <a:pPr algn="ctr">
                <a:lnSpc>
                  <a:spcPts val="2659"/>
                </a:lnSpc>
              </a:pPr>
              <a:endParaRPr/>
            </a:p>
          </p:txBody>
        </p:sp>
      </p:grpSp>
      <p:sp>
        <p:nvSpPr>
          <p:cNvPr id="7" name="TextBox 7"/>
          <p:cNvSpPr txBox="1">
            <a:spLocks noGrp="1"/>
          </p:cNvSpPr>
          <p:nvPr>
            <p:ph type="title" idx="4294967295"/>
          </p:nvPr>
        </p:nvSpPr>
        <p:spPr>
          <a:xfrm>
            <a:off x="8597641" y="3651357"/>
            <a:ext cx="8661659" cy="43434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759"/>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FFFF"/>
                </a:solidFill>
                <a:effectLst/>
                <a:uLnTx/>
                <a:uFillTx/>
                <a:latin typeface="Encode Sans Normal 1 Heavy"/>
                <a:ea typeface="Encode Sans Normal 1 Heavy"/>
                <a:cs typeface="Encode Sans Normal 1 Heavy"/>
                <a:sym typeface="Encode Sans Normal 1 Heavy"/>
              </a:rPr>
              <a:t>How internships, research, </a:t>
            </a:r>
          </a:p>
          <a:p>
            <a:pPr marL="0" marR="0" lvl="0" indent="0" algn="l" defTabSz="914400" rtl="0" eaLnBrk="1" fontAlgn="auto" latinLnBrk="0" hangingPunct="1">
              <a:lnSpc>
                <a:spcPts val="5759"/>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FFFF"/>
                </a:solidFill>
                <a:effectLst/>
                <a:uLnTx/>
                <a:uFillTx/>
                <a:latin typeface="Encode Sans Normal 1 Heavy"/>
                <a:ea typeface="Encode Sans Normal 1 Heavy"/>
                <a:cs typeface="Encode Sans Normal 1 Heavy"/>
                <a:sym typeface="Encode Sans Normal 1 Heavy"/>
              </a:rPr>
              <a:t>community engagement, &amp; study abroad support your student’s</a:t>
            </a:r>
          </a:p>
          <a:p>
            <a:pPr marL="0" marR="0" lvl="0" indent="0" algn="l" defTabSz="914400" rtl="0" eaLnBrk="1" fontAlgn="auto" latinLnBrk="0" hangingPunct="1">
              <a:lnSpc>
                <a:spcPts val="5759"/>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FFFF"/>
                </a:solidFill>
                <a:effectLst/>
                <a:uLnTx/>
                <a:uFillTx/>
                <a:latin typeface="Encode Sans Normal 1 Heavy"/>
                <a:ea typeface="Encode Sans Normal 1 Heavy"/>
                <a:cs typeface="Encode Sans Normal 1 Heavy"/>
                <a:sym typeface="Encode Sans Normal 1 Heavy"/>
              </a:rPr>
              <a:t>career journey</a:t>
            </a:r>
          </a:p>
        </p:txBody>
      </p:sp>
      <p:sp>
        <p:nvSpPr>
          <p:cNvPr id="5" name="Freeform 5" descr="University of Washington Block W logo"/>
          <p:cNvSpPr/>
          <p:nvPr/>
        </p:nvSpPr>
        <p:spPr>
          <a:xfrm>
            <a:off x="1194536" y="5534920"/>
            <a:ext cx="6272597" cy="4231151"/>
          </a:xfrm>
          <a:custGeom>
            <a:avLst/>
            <a:gdLst/>
            <a:ahLst/>
            <a:cxnLst/>
            <a:rect l="l" t="t" r="r" b="b"/>
            <a:pathLst>
              <a:path w="6272597" h="4231151">
                <a:moveTo>
                  <a:pt x="0" y="0"/>
                </a:moveTo>
                <a:lnTo>
                  <a:pt x="6272596" y="0"/>
                </a:lnTo>
                <a:lnTo>
                  <a:pt x="6272596" y="4231151"/>
                </a:lnTo>
                <a:lnTo>
                  <a:pt x="0" y="423115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descr="University of Washington wordmark logo"/>
          <p:cNvSpPr/>
          <p:nvPr/>
        </p:nvSpPr>
        <p:spPr>
          <a:xfrm>
            <a:off x="8597641" y="8869367"/>
            <a:ext cx="6390617" cy="501771"/>
          </a:xfrm>
          <a:custGeom>
            <a:avLst/>
            <a:gdLst/>
            <a:ahLst/>
            <a:cxnLst/>
            <a:rect l="l" t="t" r="r" b="b"/>
            <a:pathLst>
              <a:path w="6390617" h="501771">
                <a:moveTo>
                  <a:pt x="0" y="0"/>
                </a:moveTo>
                <a:lnTo>
                  <a:pt x="6390617" y="0"/>
                </a:lnTo>
                <a:lnTo>
                  <a:pt x="6390617" y="501771"/>
                </a:lnTo>
                <a:lnTo>
                  <a:pt x="0" y="50177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534949" y="-186915"/>
            <a:ext cx="3089553" cy="10660829"/>
            <a:chOff x="0" y="0"/>
            <a:chExt cx="813709" cy="2807790"/>
          </a:xfrm>
        </p:grpSpPr>
        <p:sp>
          <p:nvSpPr>
            <p:cNvPr id="3" name="Freeform 3">
              <a:extLst>
                <a:ext uri="{C183D7F6-B498-43B3-948B-1728B52AA6E4}">
                  <adec:decorative xmlns:adec="http://schemas.microsoft.com/office/drawing/2017/decorative" val="1"/>
                </a:ext>
              </a:extLst>
            </p:cNvPr>
            <p:cNvSpPr/>
            <p:nvPr/>
          </p:nvSpPr>
          <p:spPr>
            <a:xfrm>
              <a:off x="0" y="0"/>
              <a:ext cx="813709" cy="2807790"/>
            </a:xfrm>
            <a:custGeom>
              <a:avLst/>
              <a:gdLst/>
              <a:ahLst/>
              <a:cxnLst/>
              <a:rect l="l" t="t" r="r" b="b"/>
              <a:pathLst>
                <a:path w="813709" h="2807790">
                  <a:moveTo>
                    <a:pt x="0" y="0"/>
                  </a:moveTo>
                  <a:lnTo>
                    <a:pt x="813709" y="0"/>
                  </a:lnTo>
                  <a:lnTo>
                    <a:pt x="813709" y="2807790"/>
                  </a:lnTo>
                  <a:lnTo>
                    <a:pt x="0" y="2807790"/>
                  </a:lnTo>
                  <a:close/>
                </a:path>
              </a:pathLst>
            </a:custGeom>
            <a:gradFill rotWithShape="1">
              <a:gsLst>
                <a:gs pos="0">
                  <a:srgbClr val="32006E">
                    <a:alpha val="100000"/>
                  </a:srgbClr>
                </a:gs>
                <a:gs pos="33333">
                  <a:srgbClr val="4A2E83">
                    <a:alpha val="100000"/>
                  </a:srgbClr>
                </a:gs>
                <a:gs pos="66667">
                  <a:srgbClr val="85754D">
                    <a:alpha val="100000"/>
                  </a:srgbClr>
                </a:gs>
                <a:gs pos="100000">
                  <a:srgbClr val="B7A57A">
                    <a:alpha val="100000"/>
                  </a:srgbClr>
                </a:gs>
              </a:gsLst>
              <a:lin ang="2700000"/>
            </a:gradFill>
          </p:spPr>
          <p:txBody>
            <a:bodyPr/>
            <a:lstStyle/>
            <a:p>
              <a:endParaRPr lang="en-US"/>
            </a:p>
          </p:txBody>
        </p:sp>
        <p:sp>
          <p:nvSpPr>
            <p:cNvPr id="4" name="TextBox 4"/>
            <p:cNvSpPr txBox="1"/>
            <p:nvPr/>
          </p:nvSpPr>
          <p:spPr>
            <a:xfrm>
              <a:off x="0" y="-38100"/>
              <a:ext cx="813709" cy="2845890"/>
            </a:xfrm>
            <a:prstGeom prst="rect">
              <a:avLst/>
            </a:prstGeom>
          </p:spPr>
          <p:txBody>
            <a:bodyPr lIns="50800" tIns="50800" rIns="50800" bIns="50800" rtlCol="0" anchor="ctr"/>
            <a:lstStyle/>
            <a:p>
              <a:pPr algn="ctr">
                <a:lnSpc>
                  <a:spcPts val="2659"/>
                </a:lnSpc>
              </a:pPr>
              <a:endParaRPr/>
            </a:p>
          </p:txBody>
        </p:sp>
      </p:grpSp>
      <p:sp>
        <p:nvSpPr>
          <p:cNvPr id="8" name="TextBox 8"/>
          <p:cNvSpPr txBox="1">
            <a:spLocks noGrp="1"/>
          </p:cNvSpPr>
          <p:nvPr>
            <p:ph type="title" idx="4294967295"/>
          </p:nvPr>
        </p:nvSpPr>
        <p:spPr>
          <a:xfrm>
            <a:off x="8845721" y="1515467"/>
            <a:ext cx="8413579" cy="283845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440"/>
              </a:lnSpc>
              <a:spcBef>
                <a:spcPts val="0"/>
              </a:spcBef>
              <a:spcAft>
                <a:spcPts val="0"/>
              </a:spcAft>
              <a:buClrTx/>
              <a:buSzTx/>
              <a:buFontTx/>
              <a:buNone/>
              <a:tabLst/>
              <a:defRPr/>
            </a:pPr>
            <a:r>
              <a:rPr kumimoji="0" lang="en-US" sz="6200" b="1" i="0" u="none" strike="noStrike" kern="1200" cap="none" spc="0" normalizeH="0" baseline="0" noProof="0" dirty="0">
                <a:ln>
                  <a:noFill/>
                </a:ln>
                <a:solidFill>
                  <a:srgbClr val="32006E"/>
                </a:solidFill>
                <a:effectLst/>
                <a:uLnTx/>
                <a:uFillTx/>
                <a:latin typeface="Encode Sans Normal 1 Heavy"/>
                <a:ea typeface="Encode Sans Normal 1 Heavy"/>
                <a:cs typeface="Encode Sans Normal 1 Heavy"/>
                <a:sym typeface="Encode Sans Normal 1 Heavy"/>
              </a:rPr>
              <a:t>YOUR STUDENT ALREADY HAS SKILLS</a:t>
            </a:r>
          </a:p>
        </p:txBody>
      </p:sp>
      <p:sp>
        <p:nvSpPr>
          <p:cNvPr id="9" name="TextBox 9"/>
          <p:cNvSpPr txBox="1"/>
          <p:nvPr/>
        </p:nvSpPr>
        <p:spPr>
          <a:xfrm>
            <a:off x="8845721" y="4786630"/>
            <a:ext cx="4065290" cy="4471670"/>
          </a:xfrm>
          <a:prstGeom prst="rect">
            <a:avLst/>
          </a:prstGeom>
        </p:spPr>
        <p:txBody>
          <a:bodyPr lIns="0" tIns="0" rIns="0" bIns="0" rtlCol="0" anchor="t">
            <a:spAutoFit/>
          </a:bodyPr>
          <a:lstStyle/>
          <a:p>
            <a:pPr marL="690881" lvl="1" indent="-345440" algn="l">
              <a:lnSpc>
                <a:spcPts val="4480"/>
              </a:lnSpc>
              <a:buFont typeface="Arial"/>
              <a:buChar char="•"/>
            </a:pPr>
            <a:r>
              <a:rPr lang="en-US" sz="3200">
                <a:solidFill>
                  <a:srgbClr val="32006E"/>
                </a:solidFill>
                <a:latin typeface="Open Sans 2"/>
                <a:ea typeface="Open Sans 2"/>
                <a:cs typeface="Open Sans 2"/>
                <a:sym typeface="Open Sans 2"/>
              </a:rPr>
              <a:t>Self-Development</a:t>
            </a:r>
          </a:p>
          <a:p>
            <a:pPr marL="690881" lvl="1" indent="-345440" algn="l">
              <a:lnSpc>
                <a:spcPts val="4480"/>
              </a:lnSpc>
              <a:buFont typeface="Arial"/>
              <a:buChar char="•"/>
            </a:pPr>
            <a:r>
              <a:rPr lang="en-US" sz="3200">
                <a:solidFill>
                  <a:srgbClr val="32006E"/>
                </a:solidFill>
                <a:latin typeface="Open Sans 2"/>
                <a:ea typeface="Open Sans 2"/>
                <a:cs typeface="Open Sans 2"/>
                <a:sym typeface="Open Sans 2"/>
              </a:rPr>
              <a:t>Communication</a:t>
            </a:r>
          </a:p>
          <a:p>
            <a:pPr marL="690881" lvl="1" indent="-345440" algn="l">
              <a:lnSpc>
                <a:spcPts val="4480"/>
              </a:lnSpc>
              <a:buFont typeface="Arial"/>
              <a:buChar char="•"/>
            </a:pPr>
            <a:r>
              <a:rPr lang="en-US" sz="3200">
                <a:solidFill>
                  <a:srgbClr val="32006E"/>
                </a:solidFill>
                <a:latin typeface="Open Sans 2"/>
                <a:ea typeface="Open Sans 2"/>
                <a:cs typeface="Open Sans 2"/>
                <a:sym typeface="Open Sans 2"/>
              </a:rPr>
              <a:t>Critical Thinking</a:t>
            </a:r>
          </a:p>
          <a:p>
            <a:pPr marL="690881" lvl="1" indent="-345440" algn="l">
              <a:lnSpc>
                <a:spcPts val="4480"/>
              </a:lnSpc>
              <a:buFont typeface="Arial"/>
              <a:buChar char="•"/>
            </a:pPr>
            <a:r>
              <a:rPr lang="en-US" sz="3200">
                <a:solidFill>
                  <a:srgbClr val="32006E"/>
                </a:solidFill>
                <a:latin typeface="Open Sans 2"/>
                <a:ea typeface="Open Sans 2"/>
                <a:cs typeface="Open Sans 2"/>
                <a:sym typeface="Open Sans 2"/>
              </a:rPr>
              <a:t>Inclusion</a:t>
            </a:r>
          </a:p>
          <a:p>
            <a:pPr marL="690881" lvl="1" indent="-345440" algn="l">
              <a:lnSpc>
                <a:spcPts val="4480"/>
              </a:lnSpc>
              <a:buFont typeface="Arial"/>
              <a:buChar char="•"/>
            </a:pPr>
            <a:r>
              <a:rPr lang="en-US" sz="3200">
                <a:solidFill>
                  <a:srgbClr val="32006E"/>
                </a:solidFill>
                <a:latin typeface="Open Sans 2"/>
                <a:ea typeface="Open Sans 2"/>
                <a:cs typeface="Open Sans 2"/>
                <a:sym typeface="Open Sans 2"/>
              </a:rPr>
              <a:t>Leadership</a:t>
            </a:r>
          </a:p>
          <a:p>
            <a:pPr marL="690881" lvl="1" indent="-345440" algn="l">
              <a:lnSpc>
                <a:spcPts val="4480"/>
              </a:lnSpc>
              <a:buFont typeface="Arial"/>
              <a:buChar char="•"/>
            </a:pPr>
            <a:r>
              <a:rPr lang="en-US" sz="3200">
                <a:solidFill>
                  <a:srgbClr val="32006E"/>
                </a:solidFill>
                <a:latin typeface="Open Sans 2"/>
                <a:ea typeface="Open Sans 2"/>
                <a:cs typeface="Open Sans 2"/>
                <a:sym typeface="Open Sans 2"/>
              </a:rPr>
              <a:t>Professionalism</a:t>
            </a:r>
          </a:p>
          <a:p>
            <a:pPr marL="690881" lvl="1" indent="-345440" algn="l">
              <a:lnSpc>
                <a:spcPts val="4480"/>
              </a:lnSpc>
              <a:buFont typeface="Arial"/>
              <a:buChar char="•"/>
            </a:pPr>
            <a:r>
              <a:rPr lang="en-US" sz="3200">
                <a:solidFill>
                  <a:srgbClr val="32006E"/>
                </a:solidFill>
                <a:latin typeface="Open Sans 2"/>
                <a:ea typeface="Open Sans 2"/>
                <a:cs typeface="Open Sans 2"/>
                <a:sym typeface="Open Sans 2"/>
              </a:rPr>
              <a:t>Teamwork</a:t>
            </a:r>
          </a:p>
          <a:p>
            <a:pPr marL="690881" lvl="1" indent="-345440" algn="l">
              <a:lnSpc>
                <a:spcPts val="4480"/>
              </a:lnSpc>
              <a:buFont typeface="Arial"/>
              <a:buChar char="•"/>
            </a:pPr>
            <a:r>
              <a:rPr lang="en-US" sz="3200">
                <a:solidFill>
                  <a:srgbClr val="32006E"/>
                </a:solidFill>
                <a:latin typeface="Open Sans 2"/>
                <a:ea typeface="Open Sans 2"/>
                <a:cs typeface="Open Sans 2"/>
                <a:sym typeface="Open Sans 2"/>
              </a:rPr>
              <a:t>Technology</a:t>
            </a:r>
          </a:p>
        </p:txBody>
      </p:sp>
      <p:sp>
        <p:nvSpPr>
          <p:cNvPr id="7" name="Freeform 7">
            <a:extLst>
              <a:ext uri="{C183D7F6-B498-43B3-948B-1728B52AA6E4}">
                <adec:decorative xmlns:adec="http://schemas.microsoft.com/office/drawing/2017/decorative" val="1"/>
              </a:ext>
            </a:extLst>
          </p:cNvPr>
          <p:cNvSpPr/>
          <p:nvPr/>
        </p:nvSpPr>
        <p:spPr>
          <a:xfrm>
            <a:off x="388520" y="481480"/>
            <a:ext cx="668755" cy="451106"/>
          </a:xfrm>
          <a:custGeom>
            <a:avLst/>
            <a:gdLst/>
            <a:ahLst/>
            <a:cxnLst/>
            <a:rect l="l" t="t" r="r" b="b"/>
            <a:pathLst>
              <a:path w="668755" h="451106">
                <a:moveTo>
                  <a:pt x="0" y="0"/>
                </a:moveTo>
                <a:lnTo>
                  <a:pt x="668755" y="0"/>
                </a:lnTo>
                <a:lnTo>
                  <a:pt x="668755" y="451105"/>
                </a:lnTo>
                <a:lnTo>
                  <a:pt x="0" y="45110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5" name="Group 5">
            <a:extLst>
              <a:ext uri="{C183D7F6-B498-43B3-948B-1728B52AA6E4}">
                <adec:decorative xmlns:adec="http://schemas.microsoft.com/office/drawing/2017/decorative" val="1"/>
              </a:ext>
            </a:extLst>
          </p:cNvPr>
          <p:cNvGrpSpPr/>
          <p:nvPr/>
        </p:nvGrpSpPr>
        <p:grpSpPr>
          <a:xfrm>
            <a:off x="1371600" y="-186915"/>
            <a:ext cx="5678709" cy="10660829"/>
            <a:chOff x="0" y="0"/>
            <a:chExt cx="879781" cy="1651641"/>
          </a:xfrm>
        </p:grpSpPr>
        <p:sp>
          <p:nvSpPr>
            <p:cNvPr id="6" name="Freeform 6" descr="Placeholder image of people"/>
            <p:cNvSpPr/>
            <p:nvPr/>
          </p:nvSpPr>
          <p:spPr>
            <a:xfrm>
              <a:off x="0" y="0"/>
              <a:ext cx="879781" cy="1651641"/>
            </a:xfrm>
            <a:custGeom>
              <a:avLst/>
              <a:gdLst/>
              <a:ahLst/>
              <a:cxnLst/>
              <a:rect l="l" t="t" r="r" b="b"/>
              <a:pathLst>
                <a:path w="879781" h="1651641">
                  <a:moveTo>
                    <a:pt x="0" y="0"/>
                  </a:moveTo>
                  <a:lnTo>
                    <a:pt x="879781" y="0"/>
                  </a:lnTo>
                  <a:lnTo>
                    <a:pt x="879781" y="1651641"/>
                  </a:lnTo>
                  <a:lnTo>
                    <a:pt x="0" y="1651641"/>
                  </a:lnTo>
                  <a:close/>
                </a:path>
              </a:pathLst>
            </a:custGeom>
            <a:blipFill>
              <a:blip r:embed="rId4"/>
              <a:stretch>
                <a:fillRect l="-122824" r="-58775"/>
              </a:stretch>
            </a:blipFill>
          </p:spPr>
          <p:txBody>
            <a:bodyPr/>
            <a:lstStyle/>
            <a:p>
              <a:endParaRPr lang="en-US" dirty="0"/>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534949" y="-186915"/>
            <a:ext cx="3089553" cy="10660829"/>
            <a:chOff x="0" y="0"/>
            <a:chExt cx="813709" cy="2807790"/>
          </a:xfrm>
        </p:grpSpPr>
        <p:sp>
          <p:nvSpPr>
            <p:cNvPr id="3" name="Freeform 3">
              <a:extLst>
                <a:ext uri="{C183D7F6-B498-43B3-948B-1728B52AA6E4}">
                  <adec:decorative xmlns:adec="http://schemas.microsoft.com/office/drawing/2017/decorative" val="1"/>
                </a:ext>
              </a:extLst>
            </p:cNvPr>
            <p:cNvSpPr/>
            <p:nvPr/>
          </p:nvSpPr>
          <p:spPr>
            <a:xfrm>
              <a:off x="0" y="0"/>
              <a:ext cx="813709" cy="2807790"/>
            </a:xfrm>
            <a:custGeom>
              <a:avLst/>
              <a:gdLst/>
              <a:ahLst/>
              <a:cxnLst/>
              <a:rect l="l" t="t" r="r" b="b"/>
              <a:pathLst>
                <a:path w="813709" h="2807790">
                  <a:moveTo>
                    <a:pt x="0" y="0"/>
                  </a:moveTo>
                  <a:lnTo>
                    <a:pt x="813709" y="0"/>
                  </a:lnTo>
                  <a:lnTo>
                    <a:pt x="813709" y="2807790"/>
                  </a:lnTo>
                  <a:lnTo>
                    <a:pt x="0" y="2807790"/>
                  </a:lnTo>
                  <a:close/>
                </a:path>
              </a:pathLst>
            </a:custGeom>
            <a:gradFill rotWithShape="1">
              <a:gsLst>
                <a:gs pos="0">
                  <a:srgbClr val="32006E">
                    <a:alpha val="100000"/>
                  </a:srgbClr>
                </a:gs>
                <a:gs pos="33333">
                  <a:srgbClr val="4A2E83">
                    <a:alpha val="100000"/>
                  </a:srgbClr>
                </a:gs>
                <a:gs pos="66667">
                  <a:srgbClr val="85754D">
                    <a:alpha val="100000"/>
                  </a:srgbClr>
                </a:gs>
                <a:gs pos="100000">
                  <a:srgbClr val="B7A57A">
                    <a:alpha val="100000"/>
                  </a:srgbClr>
                </a:gs>
              </a:gsLst>
              <a:lin ang="2700000"/>
            </a:gradFill>
          </p:spPr>
          <p:txBody>
            <a:bodyPr/>
            <a:lstStyle/>
            <a:p>
              <a:endParaRPr lang="en-US"/>
            </a:p>
          </p:txBody>
        </p:sp>
        <p:sp>
          <p:nvSpPr>
            <p:cNvPr id="4" name="TextBox 4"/>
            <p:cNvSpPr txBox="1"/>
            <p:nvPr/>
          </p:nvSpPr>
          <p:spPr>
            <a:xfrm>
              <a:off x="0" y="-38100"/>
              <a:ext cx="813709" cy="2845890"/>
            </a:xfrm>
            <a:prstGeom prst="rect">
              <a:avLst/>
            </a:prstGeom>
          </p:spPr>
          <p:txBody>
            <a:bodyPr lIns="50800" tIns="50800" rIns="50800" bIns="50800" rtlCol="0" anchor="ctr"/>
            <a:lstStyle/>
            <a:p>
              <a:pPr algn="ctr">
                <a:lnSpc>
                  <a:spcPts val="2659"/>
                </a:lnSpc>
              </a:pPr>
              <a:endParaRPr/>
            </a:p>
          </p:txBody>
        </p:sp>
      </p:grpSp>
      <p:sp>
        <p:nvSpPr>
          <p:cNvPr id="8" name="TextBox 8"/>
          <p:cNvSpPr txBox="1">
            <a:spLocks noGrp="1"/>
          </p:cNvSpPr>
          <p:nvPr>
            <p:ph type="title" idx="4294967295"/>
          </p:nvPr>
        </p:nvSpPr>
        <p:spPr>
          <a:xfrm>
            <a:off x="8845721" y="1515467"/>
            <a:ext cx="8413579" cy="379591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440"/>
              </a:lnSpc>
              <a:spcBef>
                <a:spcPts val="0"/>
              </a:spcBef>
              <a:spcAft>
                <a:spcPts val="0"/>
              </a:spcAft>
              <a:buClrTx/>
              <a:buSzTx/>
              <a:buFontTx/>
              <a:buNone/>
              <a:tabLst/>
              <a:defRPr/>
            </a:pPr>
            <a:r>
              <a:rPr kumimoji="0" lang="en-US" sz="6200" b="1" i="0" u="none" strike="noStrike" kern="1200" cap="none" spc="0" normalizeH="0" baseline="0" noProof="0" dirty="0">
                <a:ln>
                  <a:noFill/>
                </a:ln>
                <a:solidFill>
                  <a:srgbClr val="32006E"/>
                </a:solidFill>
                <a:effectLst/>
                <a:uLnTx/>
                <a:uFillTx/>
                <a:latin typeface="Encode Sans Normal 1 Heavy"/>
                <a:ea typeface="Encode Sans Normal 1 Heavy"/>
                <a:cs typeface="Encode Sans Normal 1 Heavy"/>
                <a:sym typeface="Encode Sans Normal 1 Heavy"/>
              </a:rPr>
              <a:t>YOUR STUDENT ALREADY HAS SKILLS</a:t>
            </a:r>
            <a:r>
              <a:rPr kumimoji="0" lang="en-US" sz="6200" b="1" i="0" u="none" strike="noStrike" kern="1200" cap="none" spc="0" normalizeH="0" baseline="0" noProof="0" dirty="0">
                <a:ln>
                  <a:noFill/>
                </a:ln>
                <a:solidFill>
                  <a:schemeClr val="bg1"/>
                </a:solidFill>
                <a:effectLst/>
                <a:uLnTx/>
                <a:uFillTx/>
                <a:latin typeface="Encode Sans Normal 1 Heavy"/>
                <a:ea typeface="Encode Sans Normal 1 Heavy"/>
                <a:cs typeface="Encode Sans Normal 1 Heavy"/>
                <a:sym typeface="Encode Sans Normal 1 Heavy"/>
              </a:rPr>
              <a:t>:</a:t>
            </a:r>
            <a:r>
              <a:rPr kumimoji="0" lang="en-US" sz="6200" b="1" i="0" u="none" strike="noStrike" kern="1200" cap="none" spc="0" normalizeH="0" baseline="0" noProof="0" dirty="0">
                <a:ln>
                  <a:noFill/>
                </a:ln>
                <a:solidFill>
                  <a:srgbClr val="32006E"/>
                </a:solidFill>
                <a:effectLst/>
                <a:uLnTx/>
                <a:uFillTx/>
                <a:latin typeface="Encode Sans Normal 1 Heavy"/>
                <a:ea typeface="Encode Sans Normal 1 Heavy"/>
                <a:cs typeface="Encode Sans Normal 1 Heavy"/>
                <a:sym typeface="Encode Sans Normal 1 Heavy"/>
              </a:rPr>
              <a:t> </a:t>
            </a:r>
            <a:r>
              <a:rPr kumimoji="0" lang="en-US" sz="6200" b="1" i="0" u="none" strike="noStrike" kern="1200" cap="none" spc="0" normalizeH="0" baseline="0" noProof="0" dirty="0">
                <a:ln>
                  <a:noFill/>
                </a:ln>
                <a:solidFill>
                  <a:schemeClr val="bg1"/>
                </a:solidFill>
                <a:effectLst/>
                <a:uLnTx/>
                <a:uFillTx/>
                <a:latin typeface="Encode Sans Normal 1 Heavy"/>
                <a:ea typeface="Encode Sans Normal 1 Heavy"/>
                <a:cs typeface="Encode Sans Normal 1 Heavy"/>
                <a:sym typeface="Encode Sans Normal 1 Heavy"/>
              </a:rPr>
              <a:t>Professionalism</a:t>
            </a:r>
          </a:p>
        </p:txBody>
      </p:sp>
      <p:sp>
        <p:nvSpPr>
          <p:cNvPr id="9" name="TextBox 9"/>
          <p:cNvSpPr txBox="1"/>
          <p:nvPr/>
        </p:nvSpPr>
        <p:spPr>
          <a:xfrm>
            <a:off x="8845721" y="4786630"/>
            <a:ext cx="6351984" cy="4757420"/>
          </a:xfrm>
          <a:prstGeom prst="rect">
            <a:avLst/>
          </a:prstGeom>
        </p:spPr>
        <p:txBody>
          <a:bodyPr lIns="0" tIns="0" rIns="0" bIns="0" rtlCol="0" anchor="t">
            <a:spAutoFit/>
          </a:bodyPr>
          <a:lstStyle/>
          <a:p>
            <a:pPr marL="690881" lvl="1" indent="-345440" algn="l">
              <a:lnSpc>
                <a:spcPts val="4480"/>
              </a:lnSpc>
              <a:buFont typeface="Arial"/>
              <a:buChar char="•"/>
            </a:pPr>
            <a:r>
              <a:rPr lang="en-US" sz="3200" dirty="0">
                <a:solidFill>
                  <a:srgbClr val="32006E"/>
                </a:solidFill>
                <a:latin typeface="Open Sans 2"/>
                <a:ea typeface="Open Sans 2"/>
                <a:cs typeface="Open Sans 2"/>
                <a:sym typeface="Open Sans 2"/>
              </a:rPr>
              <a:t>Self-Development</a:t>
            </a:r>
          </a:p>
          <a:p>
            <a:pPr marL="690881" lvl="1" indent="-345440" algn="l">
              <a:lnSpc>
                <a:spcPts val="4480"/>
              </a:lnSpc>
              <a:buFont typeface="Arial"/>
              <a:buChar char="•"/>
            </a:pPr>
            <a:r>
              <a:rPr lang="en-US" sz="3200" dirty="0">
                <a:solidFill>
                  <a:srgbClr val="32006E"/>
                </a:solidFill>
                <a:latin typeface="Open Sans 2"/>
                <a:ea typeface="Open Sans 2"/>
                <a:cs typeface="Open Sans 2"/>
                <a:sym typeface="Open Sans 2"/>
              </a:rPr>
              <a:t>Communication</a:t>
            </a:r>
          </a:p>
          <a:p>
            <a:pPr marL="690881" lvl="1" indent="-345440" algn="l">
              <a:lnSpc>
                <a:spcPts val="4480"/>
              </a:lnSpc>
              <a:buFont typeface="Arial"/>
              <a:buChar char="•"/>
            </a:pPr>
            <a:r>
              <a:rPr lang="en-US" sz="3200" dirty="0">
                <a:solidFill>
                  <a:srgbClr val="32006E"/>
                </a:solidFill>
                <a:latin typeface="Open Sans 2"/>
                <a:ea typeface="Open Sans 2"/>
                <a:cs typeface="Open Sans 2"/>
                <a:sym typeface="Open Sans 2"/>
              </a:rPr>
              <a:t>Critical Thinking</a:t>
            </a:r>
          </a:p>
          <a:p>
            <a:pPr marL="690881" lvl="1" indent="-345440" algn="l">
              <a:lnSpc>
                <a:spcPts val="4480"/>
              </a:lnSpc>
              <a:buFont typeface="Arial"/>
              <a:buChar char="•"/>
            </a:pPr>
            <a:r>
              <a:rPr lang="en-US" sz="3200" dirty="0">
                <a:solidFill>
                  <a:srgbClr val="32006E"/>
                </a:solidFill>
                <a:latin typeface="Open Sans 2"/>
                <a:ea typeface="Open Sans 2"/>
                <a:cs typeface="Open Sans 2"/>
                <a:sym typeface="Open Sans 2"/>
              </a:rPr>
              <a:t>Inclusion</a:t>
            </a:r>
          </a:p>
          <a:p>
            <a:pPr marL="690881" lvl="1" indent="-345440" algn="l">
              <a:lnSpc>
                <a:spcPts val="4480"/>
              </a:lnSpc>
              <a:buFont typeface="Arial"/>
              <a:buChar char="•"/>
            </a:pPr>
            <a:r>
              <a:rPr lang="en-US" sz="3200" dirty="0">
                <a:solidFill>
                  <a:srgbClr val="32006E"/>
                </a:solidFill>
                <a:latin typeface="Open Sans 2"/>
                <a:ea typeface="Open Sans 2"/>
                <a:cs typeface="Open Sans 2"/>
                <a:sym typeface="Open Sans 2"/>
              </a:rPr>
              <a:t>Leadership</a:t>
            </a:r>
          </a:p>
          <a:p>
            <a:pPr marL="1036320" lvl="1" indent="-518160" algn="l">
              <a:lnSpc>
                <a:spcPts val="6719"/>
              </a:lnSpc>
              <a:buFont typeface="Arial"/>
              <a:buChar char="•"/>
            </a:pPr>
            <a:r>
              <a:rPr lang="en-US" sz="4800" b="1" dirty="0">
                <a:solidFill>
                  <a:srgbClr val="32006E"/>
                </a:solidFill>
                <a:latin typeface="Encode Sans Normal 2 Heavy"/>
                <a:ea typeface="Encode Sans Normal 2 Heavy"/>
                <a:cs typeface="Encode Sans Normal 2 Heavy"/>
                <a:sym typeface="Encode Sans Normal 2 Heavy"/>
              </a:rPr>
              <a:t>Professionalism</a:t>
            </a:r>
          </a:p>
          <a:p>
            <a:pPr marL="690881" lvl="1" indent="-345440" algn="l">
              <a:lnSpc>
                <a:spcPts val="4480"/>
              </a:lnSpc>
              <a:buFont typeface="Arial"/>
              <a:buChar char="•"/>
            </a:pPr>
            <a:r>
              <a:rPr lang="en-US" sz="3200" dirty="0">
                <a:solidFill>
                  <a:srgbClr val="32006E"/>
                </a:solidFill>
                <a:latin typeface="Open Sans 2"/>
                <a:ea typeface="Open Sans 2"/>
                <a:cs typeface="Open Sans 2"/>
                <a:sym typeface="Open Sans 2"/>
              </a:rPr>
              <a:t>Teamwork</a:t>
            </a:r>
          </a:p>
          <a:p>
            <a:pPr marL="690881" lvl="1" indent="-345440" algn="l">
              <a:lnSpc>
                <a:spcPts val="4480"/>
              </a:lnSpc>
              <a:buFont typeface="Arial"/>
              <a:buChar char="•"/>
            </a:pPr>
            <a:r>
              <a:rPr lang="en-US" sz="3200" dirty="0">
                <a:solidFill>
                  <a:srgbClr val="32006E"/>
                </a:solidFill>
                <a:latin typeface="Open Sans 2"/>
                <a:ea typeface="Open Sans 2"/>
                <a:cs typeface="Open Sans 2"/>
                <a:sym typeface="Open Sans 2"/>
              </a:rPr>
              <a:t>Technology</a:t>
            </a:r>
          </a:p>
        </p:txBody>
      </p:sp>
      <p:grpSp>
        <p:nvGrpSpPr>
          <p:cNvPr id="5" name="Group 5">
            <a:extLst>
              <a:ext uri="{C183D7F6-B498-43B3-948B-1728B52AA6E4}">
                <adec:decorative xmlns:adec="http://schemas.microsoft.com/office/drawing/2017/decorative" val="1"/>
              </a:ext>
            </a:extLst>
          </p:cNvPr>
          <p:cNvGrpSpPr/>
          <p:nvPr/>
        </p:nvGrpSpPr>
        <p:grpSpPr>
          <a:xfrm>
            <a:off x="1410176" y="0"/>
            <a:ext cx="5678709" cy="10287000"/>
            <a:chOff x="0" y="0"/>
            <a:chExt cx="879781" cy="1593725"/>
          </a:xfrm>
        </p:grpSpPr>
        <p:sp>
          <p:nvSpPr>
            <p:cNvPr id="6" name="Freeform 6">
              <a:extLst>
                <a:ext uri="{C183D7F6-B498-43B3-948B-1728B52AA6E4}">
                  <adec:decorative xmlns:adec="http://schemas.microsoft.com/office/drawing/2017/decorative" val="1"/>
                </a:ext>
              </a:extLst>
            </p:cNvPr>
            <p:cNvSpPr/>
            <p:nvPr/>
          </p:nvSpPr>
          <p:spPr>
            <a:xfrm>
              <a:off x="0" y="0"/>
              <a:ext cx="879781" cy="1593725"/>
            </a:xfrm>
            <a:custGeom>
              <a:avLst/>
              <a:gdLst/>
              <a:ahLst/>
              <a:cxnLst/>
              <a:rect l="l" t="t" r="r" b="b"/>
              <a:pathLst>
                <a:path w="879781" h="1593725">
                  <a:moveTo>
                    <a:pt x="0" y="0"/>
                  </a:moveTo>
                  <a:lnTo>
                    <a:pt x="879781" y="0"/>
                  </a:lnTo>
                  <a:lnTo>
                    <a:pt x="879781" y="1593725"/>
                  </a:lnTo>
                  <a:lnTo>
                    <a:pt x="0" y="1593725"/>
                  </a:lnTo>
                  <a:close/>
                </a:path>
              </a:pathLst>
            </a:custGeom>
            <a:blipFill>
              <a:blip r:embed="rId3"/>
              <a:stretch>
                <a:fillRect l="-85739" r="-85739"/>
              </a:stretch>
            </a:blipFill>
          </p:spPr>
          <p:txBody>
            <a:bodyPr/>
            <a:lstStyle/>
            <a:p>
              <a:endParaRPr lang="en-US"/>
            </a:p>
          </p:txBody>
        </p:sp>
      </p:grpSp>
      <p:sp>
        <p:nvSpPr>
          <p:cNvPr id="7" name="Freeform 7">
            <a:extLst>
              <a:ext uri="{C183D7F6-B498-43B3-948B-1728B52AA6E4}">
                <adec:decorative xmlns:adec="http://schemas.microsoft.com/office/drawing/2017/decorative" val="1"/>
              </a:ext>
            </a:extLst>
          </p:cNvPr>
          <p:cNvSpPr/>
          <p:nvPr/>
        </p:nvSpPr>
        <p:spPr>
          <a:xfrm>
            <a:off x="388520" y="481480"/>
            <a:ext cx="668755" cy="451106"/>
          </a:xfrm>
          <a:custGeom>
            <a:avLst/>
            <a:gdLst/>
            <a:ahLst/>
            <a:cxnLst/>
            <a:rect l="l" t="t" r="r" b="b"/>
            <a:pathLst>
              <a:path w="668755" h="451106">
                <a:moveTo>
                  <a:pt x="0" y="0"/>
                </a:moveTo>
                <a:lnTo>
                  <a:pt x="668755" y="0"/>
                </a:lnTo>
                <a:lnTo>
                  <a:pt x="668755" y="451105"/>
                </a:lnTo>
                <a:lnTo>
                  <a:pt x="0" y="4511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descr="A crowd cheers, many wearing purple UW gear"/>
          <p:cNvGrpSpPr/>
          <p:nvPr/>
        </p:nvGrpSpPr>
        <p:grpSpPr>
          <a:xfrm>
            <a:off x="-463925" y="-186915"/>
            <a:ext cx="9164965" cy="10696948"/>
            <a:chOff x="0" y="0"/>
            <a:chExt cx="12219953" cy="14262598"/>
          </a:xfrm>
        </p:grpSpPr>
        <p:grpSp>
          <p:nvGrpSpPr>
            <p:cNvPr id="3" name="Group 3"/>
            <p:cNvGrpSpPr/>
            <p:nvPr/>
          </p:nvGrpSpPr>
          <p:grpSpPr>
            <a:xfrm>
              <a:off x="0" y="7107220"/>
              <a:ext cx="12219953" cy="7155378"/>
              <a:chOff x="0" y="0"/>
              <a:chExt cx="2413818" cy="1413408"/>
            </a:xfrm>
          </p:grpSpPr>
          <p:sp>
            <p:nvSpPr>
              <p:cNvPr id="4" name="Freeform 4">
                <a:extLst>
                  <a:ext uri="{C183D7F6-B498-43B3-948B-1728B52AA6E4}">
                    <adec:decorative xmlns:adec="http://schemas.microsoft.com/office/drawing/2017/decorative" val="1"/>
                  </a:ext>
                </a:extLst>
              </p:cNvPr>
              <p:cNvSpPr/>
              <p:nvPr/>
            </p:nvSpPr>
            <p:spPr>
              <a:xfrm>
                <a:off x="0" y="0"/>
                <a:ext cx="2413818" cy="1413408"/>
              </a:xfrm>
              <a:custGeom>
                <a:avLst/>
                <a:gdLst/>
                <a:ahLst/>
                <a:cxnLst/>
                <a:rect l="l" t="t" r="r" b="b"/>
                <a:pathLst>
                  <a:path w="2413818" h="1413408">
                    <a:moveTo>
                      <a:pt x="0" y="0"/>
                    </a:moveTo>
                    <a:lnTo>
                      <a:pt x="2413818" y="0"/>
                    </a:lnTo>
                    <a:lnTo>
                      <a:pt x="2413818" y="1413408"/>
                    </a:lnTo>
                    <a:lnTo>
                      <a:pt x="0" y="1413408"/>
                    </a:lnTo>
                    <a:close/>
                  </a:path>
                </a:pathLst>
              </a:custGeom>
              <a:gradFill rotWithShape="1">
                <a:gsLst>
                  <a:gs pos="0">
                    <a:srgbClr val="32006E">
                      <a:alpha val="100000"/>
                    </a:srgbClr>
                  </a:gs>
                  <a:gs pos="33333">
                    <a:srgbClr val="4A2E83">
                      <a:alpha val="100000"/>
                    </a:srgbClr>
                  </a:gs>
                  <a:gs pos="66667">
                    <a:srgbClr val="85754D">
                      <a:alpha val="100000"/>
                    </a:srgbClr>
                  </a:gs>
                  <a:gs pos="100000">
                    <a:srgbClr val="B7A57A">
                      <a:alpha val="100000"/>
                    </a:srgbClr>
                  </a:gs>
                </a:gsLst>
                <a:lin ang="2700000"/>
              </a:gradFill>
            </p:spPr>
            <p:txBody>
              <a:bodyPr/>
              <a:lstStyle/>
              <a:p>
                <a:endParaRPr lang="en-US" dirty="0"/>
              </a:p>
            </p:txBody>
          </p:sp>
          <p:sp>
            <p:nvSpPr>
              <p:cNvPr id="5" name="TextBox 5"/>
              <p:cNvSpPr txBox="1"/>
              <p:nvPr/>
            </p:nvSpPr>
            <p:spPr>
              <a:xfrm>
                <a:off x="0" y="-38100"/>
                <a:ext cx="2413818" cy="1451508"/>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314579" y="0"/>
              <a:ext cx="11905375" cy="7107220"/>
              <a:chOff x="0" y="0"/>
              <a:chExt cx="1383341" cy="825821"/>
            </a:xfrm>
          </p:grpSpPr>
          <p:sp>
            <p:nvSpPr>
              <p:cNvPr id="7" name="Freeform 7" descr="Huskies fans cheering at bowl game with desert backdrop."/>
              <p:cNvSpPr/>
              <p:nvPr/>
            </p:nvSpPr>
            <p:spPr>
              <a:xfrm>
                <a:off x="0" y="0"/>
                <a:ext cx="1383341" cy="825821"/>
              </a:xfrm>
              <a:custGeom>
                <a:avLst/>
                <a:gdLst/>
                <a:ahLst/>
                <a:cxnLst/>
                <a:rect l="l" t="t" r="r" b="b"/>
                <a:pathLst>
                  <a:path w="1383341" h="825821">
                    <a:moveTo>
                      <a:pt x="0" y="0"/>
                    </a:moveTo>
                    <a:lnTo>
                      <a:pt x="1383341" y="0"/>
                    </a:lnTo>
                    <a:lnTo>
                      <a:pt x="1383341" y="825821"/>
                    </a:lnTo>
                    <a:lnTo>
                      <a:pt x="0" y="825821"/>
                    </a:lnTo>
                    <a:close/>
                  </a:path>
                </a:pathLst>
              </a:custGeom>
              <a:blipFill>
                <a:blip r:embed="rId3"/>
                <a:stretch>
                  <a:fillRect l="-1058" t="-6439" b="-6416"/>
                </a:stretch>
              </a:blipFill>
            </p:spPr>
            <p:txBody>
              <a:bodyPr/>
              <a:lstStyle/>
              <a:p>
                <a:endParaRPr lang="en-US"/>
              </a:p>
            </p:txBody>
          </p:sp>
        </p:grpSp>
      </p:grpSp>
      <p:sp>
        <p:nvSpPr>
          <p:cNvPr id="25" name="TextBox 25">
            <a:extLst>
              <a:ext uri="{C183D7F6-B498-43B3-948B-1728B52AA6E4}">
                <adec:decorative xmlns:adec="http://schemas.microsoft.com/office/drawing/2017/decorative" val="0"/>
              </a:ext>
            </a:extLst>
          </p:cNvPr>
          <p:cNvSpPr txBox="1">
            <a:spLocks noGrp="1"/>
          </p:cNvSpPr>
          <p:nvPr>
            <p:ph type="title" idx="4294967295"/>
          </p:nvPr>
        </p:nvSpPr>
        <p:spPr>
          <a:xfrm>
            <a:off x="722897" y="6309824"/>
            <a:ext cx="7124499" cy="283845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440"/>
              </a:lnSpc>
              <a:spcBef>
                <a:spcPts val="0"/>
              </a:spcBef>
              <a:spcAft>
                <a:spcPts val="0"/>
              </a:spcAft>
              <a:buClrTx/>
              <a:buSzTx/>
              <a:buFontTx/>
              <a:buNone/>
              <a:tabLst/>
              <a:defRPr/>
            </a:pPr>
            <a:r>
              <a:rPr kumimoji="0" lang="en-US" sz="6200" b="1" i="0" u="none" strike="noStrike" kern="1200" cap="none" spc="0" normalizeH="0" baseline="0" noProof="0" dirty="0">
                <a:ln>
                  <a:noFill/>
                </a:ln>
                <a:solidFill>
                  <a:srgbClr val="FFFFFF"/>
                </a:solidFill>
                <a:effectLst/>
                <a:uLnTx/>
                <a:uFillTx/>
                <a:latin typeface="Encode Sans Normal 1 Heavy"/>
                <a:ea typeface="Encode Sans Normal 1 Heavy"/>
                <a:cs typeface="Encode Sans Normal 1 Heavy"/>
                <a:sym typeface="Encode Sans Normal 1 Heavy"/>
              </a:rPr>
              <a:t>OPPORTUNITIES FOR HANDS-ON LEARNING</a:t>
            </a:r>
          </a:p>
        </p:txBody>
      </p:sp>
      <p:sp>
        <p:nvSpPr>
          <p:cNvPr id="8" name="Freeform 8">
            <a:extLst>
              <a:ext uri="{C183D7F6-B498-43B3-948B-1728B52AA6E4}">
                <adec:decorative xmlns:adec="http://schemas.microsoft.com/office/drawing/2017/decorative" val="1"/>
              </a:ext>
            </a:extLst>
          </p:cNvPr>
          <p:cNvSpPr/>
          <p:nvPr/>
        </p:nvSpPr>
        <p:spPr>
          <a:xfrm>
            <a:off x="388520" y="481480"/>
            <a:ext cx="668755" cy="451106"/>
          </a:xfrm>
          <a:custGeom>
            <a:avLst/>
            <a:gdLst/>
            <a:ahLst/>
            <a:cxnLst/>
            <a:rect l="l" t="t" r="r" b="b"/>
            <a:pathLst>
              <a:path w="668755" h="451106">
                <a:moveTo>
                  <a:pt x="0" y="0"/>
                </a:moveTo>
                <a:lnTo>
                  <a:pt x="668755" y="0"/>
                </a:lnTo>
                <a:lnTo>
                  <a:pt x="668755" y="451105"/>
                </a:lnTo>
                <a:lnTo>
                  <a:pt x="0" y="4511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21" name="Group 21" descr="Study Abroad - Earn college credit in almost any country and any field to broaden your perspective and impact. Aid is available!">
            <a:extLst>
              <a:ext uri="{C183D7F6-B498-43B3-948B-1728B52AA6E4}">
                <adec:decorative xmlns:adec="http://schemas.microsoft.com/office/drawing/2017/decorative" val="0"/>
              </a:ext>
            </a:extLst>
          </p:cNvPr>
          <p:cNvGrpSpPr/>
          <p:nvPr/>
        </p:nvGrpSpPr>
        <p:grpSpPr>
          <a:xfrm>
            <a:off x="9719379" y="932585"/>
            <a:ext cx="7649647" cy="1732915"/>
            <a:chOff x="0" y="0"/>
            <a:chExt cx="10199529" cy="2310553"/>
          </a:xfrm>
        </p:grpSpPr>
        <p:sp>
          <p:nvSpPr>
            <p:cNvPr id="22" name="Freeform 22">
              <a:extLst>
                <a:ext uri="{C183D7F6-B498-43B3-948B-1728B52AA6E4}">
                  <adec:decorative xmlns:adec="http://schemas.microsoft.com/office/drawing/2017/decorative" val="1"/>
                </a:ext>
              </a:extLst>
            </p:cNvPr>
            <p:cNvSpPr/>
            <p:nvPr/>
          </p:nvSpPr>
          <p:spPr>
            <a:xfrm>
              <a:off x="0" y="0"/>
              <a:ext cx="2310553" cy="2310553"/>
            </a:xfrm>
            <a:custGeom>
              <a:avLst/>
              <a:gdLst/>
              <a:ahLst/>
              <a:cxnLst/>
              <a:rect l="l" t="t" r="r" b="b"/>
              <a:pathLst>
                <a:path w="2310553" h="2310553">
                  <a:moveTo>
                    <a:pt x="0" y="0"/>
                  </a:moveTo>
                  <a:lnTo>
                    <a:pt x="2310553" y="0"/>
                  </a:lnTo>
                  <a:lnTo>
                    <a:pt x="2310553" y="2310553"/>
                  </a:lnTo>
                  <a:lnTo>
                    <a:pt x="0" y="231055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3" name="TextBox 23"/>
            <p:cNvSpPr txBox="1"/>
            <p:nvPr/>
          </p:nvSpPr>
          <p:spPr>
            <a:xfrm>
              <a:off x="3130642" y="679239"/>
              <a:ext cx="7068887" cy="1631314"/>
            </a:xfrm>
            <a:prstGeom prst="rect">
              <a:avLst/>
            </a:prstGeom>
          </p:spPr>
          <p:txBody>
            <a:bodyPr lIns="0" tIns="0" rIns="0" bIns="0" rtlCol="0" anchor="t">
              <a:spAutoFit/>
            </a:bodyPr>
            <a:lstStyle/>
            <a:p>
              <a:pPr algn="l">
                <a:lnSpc>
                  <a:spcPts val="3300"/>
                </a:lnSpc>
              </a:pPr>
              <a:r>
                <a:rPr lang="en-US" sz="2200">
                  <a:solidFill>
                    <a:srgbClr val="000000"/>
                  </a:solidFill>
                  <a:latin typeface="Open Sans 1"/>
                  <a:ea typeface="Open Sans 1"/>
                  <a:cs typeface="Open Sans 1"/>
                  <a:sym typeface="Open Sans 1"/>
                </a:rPr>
                <a:t>Earn college credit in almost any country and any field to broaden your perspective and impact. Aid is available!</a:t>
              </a:r>
            </a:p>
          </p:txBody>
        </p:sp>
        <p:sp>
          <p:nvSpPr>
            <p:cNvPr id="24" name="TextBox 24"/>
            <p:cNvSpPr txBox="1"/>
            <p:nvPr/>
          </p:nvSpPr>
          <p:spPr>
            <a:xfrm>
              <a:off x="3130642" y="-57150"/>
              <a:ext cx="7068887" cy="622723"/>
            </a:xfrm>
            <a:prstGeom prst="rect">
              <a:avLst/>
            </a:prstGeom>
          </p:spPr>
          <p:txBody>
            <a:bodyPr lIns="0" tIns="0" rIns="0" bIns="0" rtlCol="0" anchor="t">
              <a:spAutoFit/>
            </a:bodyPr>
            <a:lstStyle/>
            <a:p>
              <a:pPr algn="l">
                <a:lnSpc>
                  <a:spcPts val="3920"/>
                </a:lnSpc>
              </a:pPr>
              <a:r>
                <a:rPr lang="en-US" sz="2800" b="1">
                  <a:solidFill>
                    <a:srgbClr val="32006E"/>
                  </a:solidFill>
                  <a:latin typeface="Encode Sans Normal 1 Bold"/>
                  <a:ea typeface="Encode Sans Normal 1 Bold"/>
                  <a:cs typeface="Encode Sans Normal 1 Bold"/>
                  <a:sym typeface="Encode Sans Normal 1 Bold"/>
                </a:rPr>
                <a:t>Study Abroad</a:t>
              </a:r>
            </a:p>
          </p:txBody>
        </p:sp>
      </p:grpSp>
      <p:grpSp>
        <p:nvGrpSpPr>
          <p:cNvPr id="17" name="Group 17" descr="Research - Discover new knowledge or create original work, usually under the guidance of a faculty member.">
            <a:extLst>
              <a:ext uri="{C183D7F6-B498-43B3-948B-1728B52AA6E4}">
                <adec:decorative xmlns:adec="http://schemas.microsoft.com/office/drawing/2017/decorative" val="0"/>
              </a:ext>
            </a:extLst>
          </p:cNvPr>
          <p:cNvGrpSpPr/>
          <p:nvPr/>
        </p:nvGrpSpPr>
        <p:grpSpPr>
          <a:xfrm>
            <a:off x="9719176" y="3400478"/>
            <a:ext cx="7539921" cy="1743022"/>
            <a:chOff x="0" y="0"/>
            <a:chExt cx="10053229" cy="2324030"/>
          </a:xfrm>
        </p:grpSpPr>
        <p:sp>
          <p:nvSpPr>
            <p:cNvPr id="18" name="Freeform 18">
              <a:extLst>
                <a:ext uri="{C183D7F6-B498-43B3-948B-1728B52AA6E4}">
                  <adec:decorative xmlns:adec="http://schemas.microsoft.com/office/drawing/2017/decorative" val="1"/>
                </a:ext>
              </a:extLst>
            </p:cNvPr>
            <p:cNvSpPr/>
            <p:nvPr/>
          </p:nvSpPr>
          <p:spPr>
            <a:xfrm>
              <a:off x="0" y="0"/>
              <a:ext cx="2164253" cy="2324030"/>
            </a:xfrm>
            <a:custGeom>
              <a:avLst/>
              <a:gdLst/>
              <a:ahLst/>
              <a:cxnLst/>
              <a:rect l="l" t="t" r="r" b="b"/>
              <a:pathLst>
                <a:path w="2164253" h="2324030">
                  <a:moveTo>
                    <a:pt x="0" y="0"/>
                  </a:moveTo>
                  <a:lnTo>
                    <a:pt x="2164253" y="0"/>
                  </a:lnTo>
                  <a:lnTo>
                    <a:pt x="2164253" y="2324030"/>
                  </a:lnTo>
                  <a:lnTo>
                    <a:pt x="0" y="232403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9" name="TextBox 19"/>
            <p:cNvSpPr txBox="1"/>
            <p:nvPr/>
          </p:nvSpPr>
          <p:spPr>
            <a:xfrm>
              <a:off x="2984342" y="679239"/>
              <a:ext cx="7068887" cy="1631314"/>
            </a:xfrm>
            <a:prstGeom prst="rect">
              <a:avLst/>
            </a:prstGeom>
          </p:spPr>
          <p:txBody>
            <a:bodyPr lIns="0" tIns="0" rIns="0" bIns="0" rtlCol="0" anchor="t">
              <a:spAutoFit/>
            </a:bodyPr>
            <a:lstStyle/>
            <a:p>
              <a:pPr algn="l">
                <a:lnSpc>
                  <a:spcPts val="3300"/>
                </a:lnSpc>
              </a:pPr>
              <a:r>
                <a:rPr lang="en-US" sz="2200">
                  <a:solidFill>
                    <a:srgbClr val="000000"/>
                  </a:solidFill>
                  <a:latin typeface="Open Sans 1"/>
                  <a:ea typeface="Open Sans 1"/>
                  <a:cs typeface="Open Sans 1"/>
                  <a:sym typeface="Open Sans 1"/>
                </a:rPr>
                <a:t>Discover new knowledge or create original work, usually under the guidance of a faculty member.</a:t>
              </a:r>
            </a:p>
          </p:txBody>
        </p:sp>
        <p:sp>
          <p:nvSpPr>
            <p:cNvPr id="20" name="TextBox 20"/>
            <p:cNvSpPr txBox="1"/>
            <p:nvPr/>
          </p:nvSpPr>
          <p:spPr>
            <a:xfrm>
              <a:off x="2984342" y="-57150"/>
              <a:ext cx="7068887" cy="622723"/>
            </a:xfrm>
            <a:prstGeom prst="rect">
              <a:avLst/>
            </a:prstGeom>
          </p:spPr>
          <p:txBody>
            <a:bodyPr lIns="0" tIns="0" rIns="0" bIns="0" rtlCol="0" anchor="t">
              <a:spAutoFit/>
            </a:bodyPr>
            <a:lstStyle/>
            <a:p>
              <a:pPr algn="l">
                <a:lnSpc>
                  <a:spcPts val="3920"/>
                </a:lnSpc>
              </a:pPr>
              <a:r>
                <a:rPr lang="en-US" sz="2800" b="1">
                  <a:solidFill>
                    <a:srgbClr val="32006E"/>
                  </a:solidFill>
                  <a:latin typeface="Encode Sans Normal 1 Bold"/>
                  <a:ea typeface="Encode Sans Normal 1 Bold"/>
                  <a:cs typeface="Encode Sans Normal 1 Bold"/>
                  <a:sym typeface="Encode Sans Normal 1 Bold"/>
                </a:rPr>
                <a:t>Research</a:t>
              </a:r>
            </a:p>
          </p:txBody>
        </p:sp>
      </p:grpSp>
      <p:grpSp>
        <p:nvGrpSpPr>
          <p:cNvPr id="13" name="Group 13" descr="Community Engaged Learning - Collaborate in hands-on learning experiences through placements or projects with community partners.">
            <a:extLst>
              <a:ext uri="{C183D7F6-B498-43B3-948B-1728B52AA6E4}">
                <adec:decorative xmlns:adec="http://schemas.microsoft.com/office/drawing/2017/decorative" val="0"/>
              </a:ext>
            </a:extLst>
          </p:cNvPr>
          <p:cNvGrpSpPr/>
          <p:nvPr/>
        </p:nvGrpSpPr>
        <p:grpSpPr>
          <a:xfrm>
            <a:off x="9719379" y="5847862"/>
            <a:ext cx="7898356" cy="1729276"/>
            <a:chOff x="0" y="0"/>
            <a:chExt cx="10531141" cy="2305701"/>
          </a:xfrm>
        </p:grpSpPr>
        <p:sp>
          <p:nvSpPr>
            <p:cNvPr id="14" name="Freeform 14">
              <a:extLst>
                <a:ext uri="{C183D7F6-B498-43B3-948B-1728B52AA6E4}">
                  <adec:decorative xmlns:adec="http://schemas.microsoft.com/office/drawing/2017/decorative" val="1"/>
                </a:ext>
              </a:extLst>
            </p:cNvPr>
            <p:cNvSpPr/>
            <p:nvPr/>
          </p:nvSpPr>
          <p:spPr>
            <a:xfrm>
              <a:off x="0" y="0"/>
              <a:ext cx="2310553" cy="1978411"/>
            </a:xfrm>
            <a:custGeom>
              <a:avLst/>
              <a:gdLst/>
              <a:ahLst/>
              <a:cxnLst/>
              <a:rect l="l" t="t" r="r" b="b"/>
              <a:pathLst>
                <a:path w="2310553" h="1978411">
                  <a:moveTo>
                    <a:pt x="0" y="0"/>
                  </a:moveTo>
                  <a:lnTo>
                    <a:pt x="2310553" y="0"/>
                  </a:lnTo>
                  <a:lnTo>
                    <a:pt x="2310553" y="1978411"/>
                  </a:lnTo>
                  <a:lnTo>
                    <a:pt x="0" y="197841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5" name="TextBox 15"/>
            <p:cNvSpPr txBox="1"/>
            <p:nvPr/>
          </p:nvSpPr>
          <p:spPr>
            <a:xfrm>
              <a:off x="2984342" y="674387"/>
              <a:ext cx="7068887" cy="1631314"/>
            </a:xfrm>
            <a:prstGeom prst="rect">
              <a:avLst/>
            </a:prstGeom>
          </p:spPr>
          <p:txBody>
            <a:bodyPr lIns="0" tIns="0" rIns="0" bIns="0" rtlCol="0" anchor="t">
              <a:spAutoFit/>
            </a:bodyPr>
            <a:lstStyle/>
            <a:p>
              <a:pPr algn="l">
                <a:lnSpc>
                  <a:spcPts val="3300"/>
                </a:lnSpc>
              </a:pPr>
              <a:r>
                <a:rPr lang="en-US" sz="2200" dirty="0">
                  <a:solidFill>
                    <a:srgbClr val="000000"/>
                  </a:solidFill>
                  <a:latin typeface="Open Sans 1"/>
                  <a:ea typeface="Open Sans 1"/>
                  <a:cs typeface="Open Sans 1"/>
                  <a:sym typeface="Open Sans 1"/>
                </a:rPr>
                <a:t>Collaborate in hands-on learning experiences through placements or projects with community partners. </a:t>
              </a:r>
            </a:p>
          </p:txBody>
        </p:sp>
        <p:sp>
          <p:nvSpPr>
            <p:cNvPr id="16" name="TextBox 16"/>
            <p:cNvSpPr txBox="1"/>
            <p:nvPr/>
          </p:nvSpPr>
          <p:spPr>
            <a:xfrm>
              <a:off x="2984342" y="-57150"/>
              <a:ext cx="7546800" cy="622723"/>
            </a:xfrm>
            <a:prstGeom prst="rect">
              <a:avLst/>
            </a:prstGeom>
          </p:spPr>
          <p:txBody>
            <a:bodyPr lIns="0" tIns="0" rIns="0" bIns="0" rtlCol="0" anchor="t">
              <a:spAutoFit/>
            </a:bodyPr>
            <a:lstStyle/>
            <a:p>
              <a:pPr algn="l">
                <a:lnSpc>
                  <a:spcPts val="3920"/>
                </a:lnSpc>
              </a:pPr>
              <a:r>
                <a:rPr lang="en-US" sz="2800" b="1">
                  <a:solidFill>
                    <a:srgbClr val="32006E"/>
                  </a:solidFill>
                  <a:latin typeface="Encode Sans Normal 1 Bold"/>
                  <a:ea typeface="Encode Sans Normal 1 Bold"/>
                  <a:cs typeface="Encode Sans Normal 1 Bold"/>
                  <a:sym typeface="Encode Sans Normal 1 Bold"/>
                </a:rPr>
                <a:t>Community-Engaged Learning</a:t>
              </a:r>
            </a:p>
          </p:txBody>
        </p:sp>
      </p:grpSp>
      <p:grpSp>
        <p:nvGrpSpPr>
          <p:cNvPr id="9" name="Group 9" descr="Internships - A professional work experience in a real workplace - gain experience, apply skills and explore career pathways.">
            <a:extLst>
              <a:ext uri="{C183D7F6-B498-43B3-948B-1728B52AA6E4}">
                <adec:decorative xmlns:adec="http://schemas.microsoft.com/office/drawing/2017/decorative" val="0"/>
              </a:ext>
            </a:extLst>
          </p:cNvPr>
          <p:cNvGrpSpPr/>
          <p:nvPr/>
        </p:nvGrpSpPr>
        <p:grpSpPr>
          <a:xfrm>
            <a:off x="9719176" y="8215312"/>
            <a:ext cx="7898558" cy="1729276"/>
            <a:chOff x="0" y="0"/>
            <a:chExt cx="10531411" cy="2305701"/>
          </a:xfrm>
        </p:grpSpPr>
        <p:sp>
          <p:nvSpPr>
            <p:cNvPr id="10" name="Freeform 10">
              <a:extLst>
                <a:ext uri="{C183D7F6-B498-43B3-948B-1728B52AA6E4}">
                  <adec:decorative xmlns:adec="http://schemas.microsoft.com/office/drawing/2017/decorative" val="1"/>
                </a:ext>
              </a:extLst>
            </p:cNvPr>
            <p:cNvSpPr/>
            <p:nvPr/>
          </p:nvSpPr>
          <p:spPr>
            <a:xfrm>
              <a:off x="0" y="0"/>
              <a:ext cx="2383703" cy="1927820"/>
            </a:xfrm>
            <a:custGeom>
              <a:avLst/>
              <a:gdLst/>
              <a:ahLst/>
              <a:cxnLst/>
              <a:rect l="l" t="t" r="r" b="b"/>
              <a:pathLst>
                <a:path w="2383703" h="1927820">
                  <a:moveTo>
                    <a:pt x="0" y="0"/>
                  </a:moveTo>
                  <a:lnTo>
                    <a:pt x="2383703" y="0"/>
                  </a:lnTo>
                  <a:lnTo>
                    <a:pt x="2383703" y="1927820"/>
                  </a:lnTo>
                  <a:lnTo>
                    <a:pt x="0" y="192782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1" name="TextBox 11"/>
            <p:cNvSpPr txBox="1"/>
            <p:nvPr/>
          </p:nvSpPr>
          <p:spPr>
            <a:xfrm>
              <a:off x="2984612" y="674387"/>
              <a:ext cx="7068887" cy="1631314"/>
            </a:xfrm>
            <a:prstGeom prst="rect">
              <a:avLst/>
            </a:prstGeom>
          </p:spPr>
          <p:txBody>
            <a:bodyPr lIns="0" tIns="0" rIns="0" bIns="0" rtlCol="0" anchor="t">
              <a:spAutoFit/>
            </a:bodyPr>
            <a:lstStyle/>
            <a:p>
              <a:pPr algn="l">
                <a:lnSpc>
                  <a:spcPts val="3300"/>
                </a:lnSpc>
              </a:pPr>
              <a:r>
                <a:rPr lang="en-US" sz="2200">
                  <a:solidFill>
                    <a:srgbClr val="000000"/>
                  </a:solidFill>
                  <a:latin typeface="Open Sans 1"/>
                  <a:ea typeface="Open Sans 1"/>
                  <a:cs typeface="Open Sans 1"/>
                  <a:sym typeface="Open Sans 1"/>
                </a:rPr>
                <a:t>A professional work experience in a real workplace - gain experience, apply skills and explore career pathways.</a:t>
              </a:r>
            </a:p>
          </p:txBody>
        </p:sp>
        <p:sp>
          <p:nvSpPr>
            <p:cNvPr id="12" name="TextBox 12"/>
            <p:cNvSpPr txBox="1"/>
            <p:nvPr/>
          </p:nvSpPr>
          <p:spPr>
            <a:xfrm>
              <a:off x="2984612" y="-57150"/>
              <a:ext cx="7546800" cy="622723"/>
            </a:xfrm>
            <a:prstGeom prst="rect">
              <a:avLst/>
            </a:prstGeom>
          </p:spPr>
          <p:txBody>
            <a:bodyPr lIns="0" tIns="0" rIns="0" bIns="0" rtlCol="0" anchor="t">
              <a:spAutoFit/>
            </a:bodyPr>
            <a:lstStyle/>
            <a:p>
              <a:pPr algn="l">
                <a:lnSpc>
                  <a:spcPts val="3920"/>
                </a:lnSpc>
              </a:pPr>
              <a:r>
                <a:rPr lang="en-US" sz="2800" b="1">
                  <a:solidFill>
                    <a:srgbClr val="32006E"/>
                  </a:solidFill>
                  <a:latin typeface="Encode Sans Normal 1 Bold"/>
                  <a:ea typeface="Encode Sans Normal 1 Bold"/>
                  <a:cs typeface="Encode Sans Normal 1 Bold"/>
                  <a:sym typeface="Encode Sans Normal 1 Bold"/>
                </a:rPr>
                <a:t>Internships</a:t>
              </a:r>
            </a:p>
          </p:txBody>
        </p:sp>
      </p:grpSp>
    </p:spTree>
  </p:cSld>
  <p:clrMapOvr>
    <a:masterClrMapping/>
  </p:clrMapOvr>
  <p:transition spd="slow">
    <p:cov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463925" y="-186915"/>
            <a:ext cx="9164965" cy="10696948"/>
            <a:chOff x="0" y="0"/>
            <a:chExt cx="12219953" cy="14262598"/>
          </a:xfrm>
        </p:grpSpPr>
        <p:grpSp>
          <p:nvGrpSpPr>
            <p:cNvPr id="3" name="Group 3"/>
            <p:cNvGrpSpPr/>
            <p:nvPr/>
          </p:nvGrpSpPr>
          <p:grpSpPr>
            <a:xfrm>
              <a:off x="0" y="7107220"/>
              <a:ext cx="12219953" cy="7155378"/>
              <a:chOff x="0" y="0"/>
              <a:chExt cx="2413818" cy="1413408"/>
            </a:xfrm>
          </p:grpSpPr>
          <p:sp>
            <p:nvSpPr>
              <p:cNvPr id="4" name="Freeform 4">
                <a:extLst>
                  <a:ext uri="{C183D7F6-B498-43B3-948B-1728B52AA6E4}">
                    <adec:decorative xmlns:adec="http://schemas.microsoft.com/office/drawing/2017/decorative" val="1"/>
                  </a:ext>
                </a:extLst>
              </p:cNvPr>
              <p:cNvSpPr/>
              <p:nvPr/>
            </p:nvSpPr>
            <p:spPr>
              <a:xfrm>
                <a:off x="0" y="0"/>
                <a:ext cx="2413818" cy="1413408"/>
              </a:xfrm>
              <a:custGeom>
                <a:avLst/>
                <a:gdLst/>
                <a:ahLst/>
                <a:cxnLst/>
                <a:rect l="l" t="t" r="r" b="b"/>
                <a:pathLst>
                  <a:path w="2413818" h="1413408">
                    <a:moveTo>
                      <a:pt x="0" y="0"/>
                    </a:moveTo>
                    <a:lnTo>
                      <a:pt x="2413818" y="0"/>
                    </a:lnTo>
                    <a:lnTo>
                      <a:pt x="2413818" y="1413408"/>
                    </a:lnTo>
                    <a:lnTo>
                      <a:pt x="0" y="1413408"/>
                    </a:lnTo>
                    <a:close/>
                  </a:path>
                </a:pathLst>
              </a:custGeom>
              <a:gradFill rotWithShape="1">
                <a:gsLst>
                  <a:gs pos="0">
                    <a:srgbClr val="32006E">
                      <a:alpha val="100000"/>
                    </a:srgbClr>
                  </a:gs>
                  <a:gs pos="33333">
                    <a:srgbClr val="4A2E83">
                      <a:alpha val="100000"/>
                    </a:srgbClr>
                  </a:gs>
                  <a:gs pos="66667">
                    <a:srgbClr val="85754D">
                      <a:alpha val="100000"/>
                    </a:srgbClr>
                  </a:gs>
                  <a:gs pos="100000">
                    <a:srgbClr val="B7A57A">
                      <a:alpha val="100000"/>
                    </a:srgbClr>
                  </a:gs>
                </a:gsLst>
                <a:lin ang="2700000"/>
              </a:gradFill>
            </p:spPr>
            <p:txBody>
              <a:bodyPr/>
              <a:lstStyle/>
              <a:p>
                <a:endParaRPr lang="en-US"/>
              </a:p>
            </p:txBody>
          </p:sp>
          <p:sp>
            <p:nvSpPr>
              <p:cNvPr id="5" name="TextBox 5"/>
              <p:cNvSpPr txBox="1"/>
              <p:nvPr/>
            </p:nvSpPr>
            <p:spPr>
              <a:xfrm>
                <a:off x="0" y="-38100"/>
                <a:ext cx="2413818" cy="1451508"/>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314579" y="0"/>
              <a:ext cx="11905375" cy="7107220"/>
              <a:chOff x="0" y="0"/>
              <a:chExt cx="1383341" cy="825821"/>
            </a:xfrm>
          </p:grpSpPr>
          <p:sp>
            <p:nvSpPr>
              <p:cNvPr id="7" name="Freeform 7" descr="A large group of people stand together outdoors, holding a UW Bothell flag. In the background, a cityscape and hills are visible under a blue sky."/>
              <p:cNvSpPr/>
              <p:nvPr/>
            </p:nvSpPr>
            <p:spPr>
              <a:xfrm>
                <a:off x="0" y="0"/>
                <a:ext cx="1383341" cy="825821"/>
              </a:xfrm>
              <a:custGeom>
                <a:avLst/>
                <a:gdLst/>
                <a:ahLst/>
                <a:cxnLst/>
                <a:rect l="l" t="t" r="r" b="b"/>
                <a:pathLst>
                  <a:path w="1383341" h="825821">
                    <a:moveTo>
                      <a:pt x="0" y="0"/>
                    </a:moveTo>
                    <a:lnTo>
                      <a:pt x="1383341" y="0"/>
                    </a:lnTo>
                    <a:lnTo>
                      <a:pt x="1383341" y="825821"/>
                    </a:lnTo>
                    <a:lnTo>
                      <a:pt x="0" y="825821"/>
                    </a:lnTo>
                    <a:close/>
                  </a:path>
                </a:pathLst>
              </a:custGeom>
              <a:blipFill>
                <a:blip r:embed="rId3"/>
                <a:stretch>
                  <a:fillRect t="-12083" b="-12083"/>
                </a:stretch>
              </a:blipFill>
            </p:spPr>
            <p:txBody>
              <a:bodyPr/>
              <a:lstStyle/>
              <a:p>
                <a:endParaRPr lang="en-US"/>
              </a:p>
            </p:txBody>
          </p:sp>
        </p:grpSp>
      </p:grpSp>
      <p:sp>
        <p:nvSpPr>
          <p:cNvPr id="8" name="Freeform 8">
            <a:extLst>
              <a:ext uri="{C183D7F6-B498-43B3-948B-1728B52AA6E4}">
                <adec:decorative xmlns:adec="http://schemas.microsoft.com/office/drawing/2017/decorative" val="1"/>
              </a:ext>
            </a:extLst>
          </p:cNvPr>
          <p:cNvSpPr/>
          <p:nvPr/>
        </p:nvSpPr>
        <p:spPr>
          <a:xfrm>
            <a:off x="388520" y="481480"/>
            <a:ext cx="668755" cy="451106"/>
          </a:xfrm>
          <a:custGeom>
            <a:avLst/>
            <a:gdLst/>
            <a:ahLst/>
            <a:cxnLst/>
            <a:rect l="l" t="t" r="r" b="b"/>
            <a:pathLst>
              <a:path w="668755" h="451106">
                <a:moveTo>
                  <a:pt x="0" y="0"/>
                </a:moveTo>
                <a:lnTo>
                  <a:pt x="668755" y="0"/>
                </a:lnTo>
                <a:lnTo>
                  <a:pt x="668755" y="451105"/>
                </a:lnTo>
                <a:lnTo>
                  <a:pt x="0" y="4511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3" name="TextBox 13"/>
          <p:cNvSpPr txBox="1">
            <a:spLocks noGrp="1"/>
          </p:cNvSpPr>
          <p:nvPr>
            <p:ph type="title" idx="4294967295"/>
          </p:nvPr>
        </p:nvSpPr>
        <p:spPr>
          <a:xfrm>
            <a:off x="722897" y="6309824"/>
            <a:ext cx="7124499" cy="284693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440"/>
              </a:lnSpc>
              <a:spcBef>
                <a:spcPts val="0"/>
              </a:spcBef>
              <a:spcAft>
                <a:spcPts val="0"/>
              </a:spcAft>
              <a:buClrTx/>
              <a:buSzTx/>
              <a:buFontTx/>
              <a:buNone/>
              <a:tabLst/>
              <a:defRPr/>
            </a:pPr>
            <a:r>
              <a:rPr kumimoji="0" lang="en-US" sz="6200" b="1" i="0" u="none" strike="noStrike" kern="1200" cap="none" spc="0" normalizeH="0" baseline="0" noProof="0" dirty="0">
                <a:ln>
                  <a:noFill/>
                </a:ln>
                <a:solidFill>
                  <a:srgbClr val="FFFFFF"/>
                </a:solidFill>
                <a:effectLst/>
                <a:uLnTx/>
                <a:uFillTx/>
                <a:latin typeface="Encode Sans Normal 1 Heavy"/>
                <a:ea typeface="Encode Sans Normal 1 Heavy"/>
                <a:cs typeface="Encode Sans Normal 1 Heavy"/>
                <a:sym typeface="Encode Sans Normal 1 Heavy"/>
              </a:rPr>
              <a:t>IMPACTS OF EXPERIENTIAL LEARNING</a:t>
            </a:r>
            <a:r>
              <a:rPr kumimoji="0" lang="en-US" sz="100" b="1" i="0" u="none" strike="noStrike" kern="1200" cap="none" spc="0" normalizeH="0" noProof="0" dirty="0">
                <a:ln>
                  <a:noFill/>
                </a:ln>
                <a:solidFill>
                  <a:srgbClr val="FFFFFF"/>
                </a:solidFill>
                <a:effectLst/>
                <a:uLnTx/>
                <a:uFillTx/>
                <a:latin typeface="Encode Sans Normal 1 Heavy"/>
                <a:ea typeface="Encode Sans Normal 1 Heavy"/>
                <a:cs typeface="Encode Sans Normal 1 Heavy"/>
                <a:sym typeface="Encode Sans Normal 1 Heavy"/>
              </a:rPr>
              <a:t> study abroad</a:t>
            </a:r>
            <a:endParaRPr kumimoji="0" lang="en-US" sz="100" b="1" i="0" u="none" strike="noStrike" kern="1200" cap="none" spc="0" normalizeH="0" baseline="0" noProof="0" dirty="0">
              <a:ln>
                <a:noFill/>
              </a:ln>
              <a:solidFill>
                <a:srgbClr val="FFFFFF"/>
              </a:solidFill>
              <a:effectLst/>
              <a:uLnTx/>
              <a:uFillTx/>
              <a:latin typeface="Encode Sans Normal 1 Heavy"/>
              <a:ea typeface="Encode Sans Normal 1 Heavy"/>
              <a:cs typeface="Encode Sans Normal 1 Heavy"/>
              <a:sym typeface="Encode Sans Normal 1 Heavy"/>
            </a:endParaRPr>
          </a:p>
        </p:txBody>
      </p:sp>
      <p:grpSp>
        <p:nvGrpSpPr>
          <p:cNvPr id="9" name="Group 9" descr="Study Abroad - Earn college credit in almost any country and any field to broaden your perspective and impact. Aid is available!"/>
          <p:cNvGrpSpPr/>
          <p:nvPr/>
        </p:nvGrpSpPr>
        <p:grpSpPr>
          <a:xfrm>
            <a:off x="9609653" y="1028700"/>
            <a:ext cx="7649647" cy="1732915"/>
            <a:chOff x="0" y="0"/>
            <a:chExt cx="10199529" cy="2310553"/>
          </a:xfrm>
        </p:grpSpPr>
        <p:sp>
          <p:nvSpPr>
            <p:cNvPr id="10" name="Freeform 10">
              <a:extLst>
                <a:ext uri="{C183D7F6-B498-43B3-948B-1728B52AA6E4}">
                  <adec:decorative xmlns:adec="http://schemas.microsoft.com/office/drawing/2017/decorative" val="1"/>
                </a:ext>
              </a:extLst>
            </p:cNvPr>
            <p:cNvSpPr/>
            <p:nvPr/>
          </p:nvSpPr>
          <p:spPr>
            <a:xfrm>
              <a:off x="0" y="0"/>
              <a:ext cx="2310553" cy="2310553"/>
            </a:xfrm>
            <a:custGeom>
              <a:avLst/>
              <a:gdLst/>
              <a:ahLst/>
              <a:cxnLst/>
              <a:rect l="l" t="t" r="r" b="b"/>
              <a:pathLst>
                <a:path w="2310553" h="2310553">
                  <a:moveTo>
                    <a:pt x="0" y="0"/>
                  </a:moveTo>
                  <a:lnTo>
                    <a:pt x="2310553" y="0"/>
                  </a:lnTo>
                  <a:lnTo>
                    <a:pt x="2310553" y="2310553"/>
                  </a:lnTo>
                  <a:lnTo>
                    <a:pt x="0" y="231055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TextBox 11"/>
            <p:cNvSpPr txBox="1"/>
            <p:nvPr/>
          </p:nvSpPr>
          <p:spPr>
            <a:xfrm>
              <a:off x="3130642" y="679239"/>
              <a:ext cx="7068887" cy="1631314"/>
            </a:xfrm>
            <a:prstGeom prst="rect">
              <a:avLst/>
            </a:prstGeom>
          </p:spPr>
          <p:txBody>
            <a:bodyPr lIns="0" tIns="0" rIns="0" bIns="0" rtlCol="0" anchor="t">
              <a:spAutoFit/>
            </a:bodyPr>
            <a:lstStyle/>
            <a:p>
              <a:pPr algn="l">
                <a:lnSpc>
                  <a:spcPts val="3300"/>
                </a:lnSpc>
              </a:pPr>
              <a:r>
                <a:rPr lang="en-US" sz="2200">
                  <a:solidFill>
                    <a:srgbClr val="000000"/>
                  </a:solidFill>
                  <a:latin typeface="Open Sans 1"/>
                  <a:ea typeface="Open Sans 1"/>
                  <a:cs typeface="Open Sans 1"/>
                  <a:sym typeface="Open Sans 1"/>
                </a:rPr>
                <a:t>Earn college credit in almost any country and any field to broaden your perspective and impact. Aid is available!</a:t>
              </a:r>
            </a:p>
          </p:txBody>
        </p:sp>
        <p:sp>
          <p:nvSpPr>
            <p:cNvPr id="12" name="TextBox 12"/>
            <p:cNvSpPr txBox="1"/>
            <p:nvPr/>
          </p:nvSpPr>
          <p:spPr>
            <a:xfrm>
              <a:off x="3130642" y="-57150"/>
              <a:ext cx="7068887" cy="622723"/>
            </a:xfrm>
            <a:prstGeom prst="rect">
              <a:avLst/>
            </a:prstGeom>
          </p:spPr>
          <p:txBody>
            <a:bodyPr lIns="0" tIns="0" rIns="0" bIns="0" rtlCol="0" anchor="t">
              <a:spAutoFit/>
            </a:bodyPr>
            <a:lstStyle/>
            <a:p>
              <a:pPr algn="l">
                <a:lnSpc>
                  <a:spcPts val="3920"/>
                </a:lnSpc>
              </a:pPr>
              <a:r>
                <a:rPr lang="en-US" sz="2800" b="1">
                  <a:solidFill>
                    <a:srgbClr val="32006E"/>
                  </a:solidFill>
                  <a:latin typeface="Encode Sans Normal 1 Bold"/>
                  <a:ea typeface="Encode Sans Normal 1 Bold"/>
                  <a:cs typeface="Encode Sans Normal 1 Bold"/>
                  <a:sym typeface="Encode Sans Normal 1 Bold"/>
                </a:rPr>
                <a:t>Study Abroad</a:t>
              </a:r>
            </a:p>
          </p:txBody>
        </p:sp>
      </p:grpSp>
      <p:sp>
        <p:nvSpPr>
          <p:cNvPr id="14" name="TextBox 14"/>
          <p:cNvSpPr txBox="1"/>
          <p:nvPr/>
        </p:nvSpPr>
        <p:spPr>
          <a:xfrm>
            <a:off x="9609653" y="3090565"/>
            <a:ext cx="7649647" cy="5314569"/>
          </a:xfrm>
          <a:prstGeom prst="rect">
            <a:avLst/>
          </a:prstGeom>
        </p:spPr>
        <p:txBody>
          <a:bodyPr lIns="0" tIns="0" rIns="0" bIns="0" rtlCol="0" anchor="t">
            <a:spAutoFit/>
          </a:bodyPr>
          <a:lstStyle/>
          <a:p>
            <a:pPr marL="777240" lvl="1" indent="-388620" algn="l">
              <a:lnSpc>
                <a:spcPts val="6048"/>
              </a:lnSpc>
              <a:buFont typeface="Arial"/>
              <a:buChar char="•"/>
            </a:pPr>
            <a:r>
              <a:rPr lang="en-US" sz="3600" b="1">
                <a:solidFill>
                  <a:srgbClr val="32006E"/>
                </a:solidFill>
                <a:latin typeface="Helvetica Bold"/>
                <a:ea typeface="Helvetica Bold"/>
                <a:cs typeface="Helvetica Bold"/>
                <a:sym typeface="Helvetica Bold"/>
              </a:rPr>
              <a:t>Resilience</a:t>
            </a:r>
          </a:p>
          <a:p>
            <a:pPr marL="777240" lvl="1" indent="-388620" algn="l">
              <a:lnSpc>
                <a:spcPts val="6048"/>
              </a:lnSpc>
              <a:buFont typeface="Arial"/>
              <a:buChar char="•"/>
            </a:pPr>
            <a:r>
              <a:rPr lang="en-US" sz="3600" b="1">
                <a:solidFill>
                  <a:srgbClr val="32006E"/>
                </a:solidFill>
                <a:latin typeface="Helvetica Bold"/>
                <a:ea typeface="Helvetica Bold"/>
                <a:cs typeface="Helvetica Bold"/>
                <a:sym typeface="Helvetica Bold"/>
              </a:rPr>
              <a:t>Adaptability</a:t>
            </a:r>
          </a:p>
          <a:p>
            <a:pPr marL="777240" lvl="1" indent="-388620" algn="l">
              <a:lnSpc>
                <a:spcPts val="6048"/>
              </a:lnSpc>
              <a:buFont typeface="Arial"/>
              <a:buChar char="•"/>
            </a:pPr>
            <a:r>
              <a:rPr lang="en-US" sz="3600" b="1">
                <a:solidFill>
                  <a:srgbClr val="32006E"/>
                </a:solidFill>
                <a:latin typeface="Helvetica Bold"/>
                <a:ea typeface="Helvetica Bold"/>
                <a:cs typeface="Helvetica Bold"/>
                <a:sym typeface="Helvetica Bold"/>
              </a:rPr>
              <a:t>Problem-Solving</a:t>
            </a:r>
          </a:p>
          <a:p>
            <a:pPr marL="777240" lvl="1" indent="-388620" algn="l">
              <a:lnSpc>
                <a:spcPts val="6048"/>
              </a:lnSpc>
              <a:buFont typeface="Arial"/>
              <a:buChar char="•"/>
            </a:pPr>
            <a:r>
              <a:rPr lang="en-US" sz="3600" b="1">
                <a:solidFill>
                  <a:srgbClr val="32006E"/>
                </a:solidFill>
                <a:latin typeface="Helvetica Bold"/>
                <a:ea typeface="Helvetica Bold"/>
                <a:cs typeface="Helvetica Bold"/>
                <a:sym typeface="Helvetica Bold"/>
              </a:rPr>
              <a:t>Independence</a:t>
            </a:r>
          </a:p>
          <a:p>
            <a:pPr marL="777240" lvl="1" indent="-388620" algn="l">
              <a:lnSpc>
                <a:spcPts val="6048"/>
              </a:lnSpc>
              <a:buFont typeface="Arial"/>
              <a:buChar char="•"/>
            </a:pPr>
            <a:r>
              <a:rPr lang="en-US" sz="3600" b="1">
                <a:solidFill>
                  <a:srgbClr val="32006E"/>
                </a:solidFill>
                <a:latin typeface="Helvetica Bold"/>
                <a:ea typeface="Helvetica Bold"/>
                <a:cs typeface="Helvetica Bold"/>
                <a:sym typeface="Helvetica Bold"/>
              </a:rPr>
              <a:t>Cross-Cultural Communication</a:t>
            </a:r>
          </a:p>
          <a:p>
            <a:pPr marL="777240" lvl="1" indent="-388620" algn="l">
              <a:lnSpc>
                <a:spcPts val="6048"/>
              </a:lnSpc>
              <a:buFont typeface="Arial"/>
              <a:buChar char="•"/>
            </a:pPr>
            <a:r>
              <a:rPr lang="en-US" sz="3600" b="1">
                <a:solidFill>
                  <a:srgbClr val="32006E"/>
                </a:solidFill>
                <a:latin typeface="Helvetica Bold"/>
                <a:ea typeface="Helvetica Bold"/>
                <a:cs typeface="Helvetica Bold"/>
                <a:sym typeface="Helvetica Bold"/>
              </a:rPr>
              <a:t>Cultural Awareness</a:t>
            </a:r>
          </a:p>
          <a:p>
            <a:pPr marL="777240" lvl="1" indent="-388620" algn="l">
              <a:lnSpc>
                <a:spcPts val="6048"/>
              </a:lnSpc>
              <a:buFont typeface="Arial"/>
              <a:buChar char="•"/>
            </a:pPr>
            <a:r>
              <a:rPr lang="en-US" sz="3600" b="1">
                <a:solidFill>
                  <a:srgbClr val="32006E"/>
                </a:solidFill>
                <a:latin typeface="Helvetica Bold"/>
                <a:ea typeface="Helvetica Bold"/>
                <a:cs typeface="Helvetica Bold"/>
                <a:sym typeface="Helvetica Bold"/>
              </a:rPr>
              <a:t>Global Perspective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descr="Three women consult their notebooks while working in a field."/>
          <p:cNvGrpSpPr/>
          <p:nvPr/>
        </p:nvGrpSpPr>
        <p:grpSpPr>
          <a:xfrm>
            <a:off x="-463925" y="-2441"/>
            <a:ext cx="9164965" cy="10512474"/>
            <a:chOff x="0" y="0"/>
            <a:chExt cx="12219953" cy="14016633"/>
          </a:xfrm>
        </p:grpSpPr>
        <p:grpSp>
          <p:nvGrpSpPr>
            <p:cNvPr id="3" name="Group 3"/>
            <p:cNvGrpSpPr/>
            <p:nvPr/>
          </p:nvGrpSpPr>
          <p:grpSpPr>
            <a:xfrm>
              <a:off x="0" y="6861254"/>
              <a:ext cx="12219953" cy="7155378"/>
              <a:chOff x="0" y="0"/>
              <a:chExt cx="2413818" cy="1413408"/>
            </a:xfrm>
          </p:grpSpPr>
          <p:sp>
            <p:nvSpPr>
              <p:cNvPr id="4" name="Freeform 4">
                <a:extLst>
                  <a:ext uri="{C183D7F6-B498-43B3-948B-1728B52AA6E4}">
                    <adec:decorative xmlns:adec="http://schemas.microsoft.com/office/drawing/2017/decorative" val="1"/>
                  </a:ext>
                </a:extLst>
              </p:cNvPr>
              <p:cNvSpPr/>
              <p:nvPr/>
            </p:nvSpPr>
            <p:spPr>
              <a:xfrm>
                <a:off x="0" y="0"/>
                <a:ext cx="2413818" cy="1413408"/>
              </a:xfrm>
              <a:custGeom>
                <a:avLst/>
                <a:gdLst/>
                <a:ahLst/>
                <a:cxnLst/>
                <a:rect l="l" t="t" r="r" b="b"/>
                <a:pathLst>
                  <a:path w="2413818" h="1413408">
                    <a:moveTo>
                      <a:pt x="0" y="0"/>
                    </a:moveTo>
                    <a:lnTo>
                      <a:pt x="2413818" y="0"/>
                    </a:lnTo>
                    <a:lnTo>
                      <a:pt x="2413818" y="1413408"/>
                    </a:lnTo>
                    <a:lnTo>
                      <a:pt x="0" y="1413408"/>
                    </a:lnTo>
                    <a:close/>
                  </a:path>
                </a:pathLst>
              </a:custGeom>
              <a:gradFill rotWithShape="1">
                <a:gsLst>
                  <a:gs pos="0">
                    <a:srgbClr val="32006E">
                      <a:alpha val="100000"/>
                    </a:srgbClr>
                  </a:gs>
                  <a:gs pos="33333">
                    <a:srgbClr val="4A2E83">
                      <a:alpha val="100000"/>
                    </a:srgbClr>
                  </a:gs>
                  <a:gs pos="66667">
                    <a:srgbClr val="85754D">
                      <a:alpha val="100000"/>
                    </a:srgbClr>
                  </a:gs>
                  <a:gs pos="100000">
                    <a:srgbClr val="B7A57A">
                      <a:alpha val="100000"/>
                    </a:srgbClr>
                  </a:gs>
                </a:gsLst>
                <a:lin ang="2700000"/>
              </a:gradFill>
            </p:spPr>
            <p:txBody>
              <a:bodyPr/>
              <a:lstStyle/>
              <a:p>
                <a:endParaRPr lang="en-US"/>
              </a:p>
            </p:txBody>
          </p:sp>
          <p:sp>
            <p:nvSpPr>
              <p:cNvPr id="5" name="TextBox 5"/>
              <p:cNvSpPr txBox="1"/>
              <p:nvPr/>
            </p:nvSpPr>
            <p:spPr>
              <a:xfrm>
                <a:off x="0" y="-38100"/>
                <a:ext cx="2413818" cy="1451508"/>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658930" y="0"/>
              <a:ext cx="11561023" cy="6861254"/>
              <a:chOff x="0" y="0"/>
              <a:chExt cx="1343329" cy="797241"/>
            </a:xfrm>
          </p:grpSpPr>
          <p:sp>
            <p:nvSpPr>
              <p:cNvPr id="7" name="Freeform 7" descr="Three individuals examine a document outdoors, with one looking through binoculars and another holding a clipboard."/>
              <p:cNvSpPr/>
              <p:nvPr/>
            </p:nvSpPr>
            <p:spPr>
              <a:xfrm>
                <a:off x="0" y="0"/>
                <a:ext cx="1343329" cy="797241"/>
              </a:xfrm>
              <a:custGeom>
                <a:avLst/>
                <a:gdLst/>
                <a:ahLst/>
                <a:cxnLst/>
                <a:rect l="l" t="t" r="r" b="b"/>
                <a:pathLst>
                  <a:path w="1343329" h="797241">
                    <a:moveTo>
                      <a:pt x="0" y="0"/>
                    </a:moveTo>
                    <a:lnTo>
                      <a:pt x="1343329" y="0"/>
                    </a:lnTo>
                    <a:lnTo>
                      <a:pt x="1343329" y="797241"/>
                    </a:lnTo>
                    <a:lnTo>
                      <a:pt x="0" y="797241"/>
                    </a:lnTo>
                    <a:close/>
                  </a:path>
                </a:pathLst>
              </a:custGeom>
              <a:blipFill>
                <a:blip r:embed="rId3"/>
                <a:stretch>
                  <a:fillRect t="-34576" r="-2808" b="-45101"/>
                </a:stretch>
              </a:blipFill>
            </p:spPr>
            <p:txBody>
              <a:bodyPr/>
              <a:lstStyle/>
              <a:p>
                <a:endParaRPr lang="en-US"/>
              </a:p>
            </p:txBody>
          </p:sp>
        </p:grpSp>
      </p:grpSp>
      <p:sp>
        <p:nvSpPr>
          <p:cNvPr id="13" name="TextBox 13"/>
          <p:cNvSpPr txBox="1">
            <a:spLocks noGrp="1"/>
          </p:cNvSpPr>
          <p:nvPr>
            <p:ph type="title" idx="4294967295"/>
          </p:nvPr>
        </p:nvSpPr>
        <p:spPr>
          <a:xfrm>
            <a:off x="722897" y="6309824"/>
            <a:ext cx="7124499" cy="284693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440"/>
              </a:lnSpc>
              <a:spcBef>
                <a:spcPts val="0"/>
              </a:spcBef>
              <a:spcAft>
                <a:spcPts val="0"/>
              </a:spcAft>
              <a:buClrTx/>
              <a:buSzTx/>
              <a:buFontTx/>
              <a:buNone/>
              <a:tabLst/>
              <a:defRPr/>
            </a:pPr>
            <a:r>
              <a:rPr kumimoji="0" lang="en-US" sz="6200" b="1" i="0" u="none" strike="noStrike" kern="1200" cap="none" spc="0" normalizeH="0" baseline="0" noProof="0" dirty="0">
                <a:ln>
                  <a:noFill/>
                </a:ln>
                <a:solidFill>
                  <a:srgbClr val="FFFFFF"/>
                </a:solidFill>
                <a:effectLst/>
                <a:uLnTx/>
                <a:uFillTx/>
                <a:latin typeface="Encode Sans Normal 1 Heavy"/>
                <a:ea typeface="Encode Sans Normal 1 Heavy"/>
                <a:cs typeface="Encode Sans Normal 1 Heavy"/>
                <a:sym typeface="Encode Sans Normal 1 Heavy"/>
              </a:rPr>
              <a:t>IMPACTS OF EXPERIENTIAL LEARNING </a:t>
            </a:r>
            <a:r>
              <a:rPr kumimoji="0" lang="en-US" sz="100" b="1" i="0" u="none" strike="noStrike" kern="1200" cap="none" spc="0" normalizeH="0" baseline="0" noProof="0" dirty="0">
                <a:ln>
                  <a:noFill/>
                </a:ln>
                <a:solidFill>
                  <a:srgbClr val="FFFFFF"/>
                </a:solidFill>
                <a:effectLst/>
                <a:uLnTx/>
                <a:uFillTx/>
                <a:latin typeface="Encode Sans Normal 1 Heavy"/>
                <a:ea typeface="Encode Sans Normal 1 Heavy"/>
                <a:cs typeface="Encode Sans Normal 1 Heavy"/>
                <a:sym typeface="Encode Sans Normal 1 Heavy"/>
              </a:rPr>
              <a:t>research</a:t>
            </a:r>
          </a:p>
        </p:txBody>
      </p:sp>
      <p:grpSp>
        <p:nvGrpSpPr>
          <p:cNvPr id="9" name="Group 9" descr="Research - Discover new knowledge or create original work, usually under the guidance of a faculty member."/>
          <p:cNvGrpSpPr/>
          <p:nvPr/>
        </p:nvGrpSpPr>
        <p:grpSpPr>
          <a:xfrm>
            <a:off x="9719379" y="1028700"/>
            <a:ext cx="7539921" cy="1743022"/>
            <a:chOff x="0" y="0"/>
            <a:chExt cx="10053229" cy="2324030"/>
          </a:xfrm>
        </p:grpSpPr>
        <p:sp>
          <p:nvSpPr>
            <p:cNvPr id="10" name="Freeform 10">
              <a:extLst>
                <a:ext uri="{C183D7F6-B498-43B3-948B-1728B52AA6E4}">
                  <adec:decorative xmlns:adec="http://schemas.microsoft.com/office/drawing/2017/decorative" val="1"/>
                </a:ext>
              </a:extLst>
            </p:cNvPr>
            <p:cNvSpPr/>
            <p:nvPr/>
          </p:nvSpPr>
          <p:spPr>
            <a:xfrm>
              <a:off x="0" y="0"/>
              <a:ext cx="2164253" cy="2324030"/>
            </a:xfrm>
            <a:custGeom>
              <a:avLst/>
              <a:gdLst/>
              <a:ahLst/>
              <a:cxnLst/>
              <a:rect l="l" t="t" r="r" b="b"/>
              <a:pathLst>
                <a:path w="2164253" h="2324030">
                  <a:moveTo>
                    <a:pt x="0" y="0"/>
                  </a:moveTo>
                  <a:lnTo>
                    <a:pt x="2164253" y="0"/>
                  </a:lnTo>
                  <a:lnTo>
                    <a:pt x="2164253" y="2324030"/>
                  </a:lnTo>
                  <a:lnTo>
                    <a:pt x="0" y="23240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TextBox 11"/>
            <p:cNvSpPr txBox="1"/>
            <p:nvPr/>
          </p:nvSpPr>
          <p:spPr>
            <a:xfrm>
              <a:off x="2984342" y="679239"/>
              <a:ext cx="7068887" cy="1631314"/>
            </a:xfrm>
            <a:prstGeom prst="rect">
              <a:avLst/>
            </a:prstGeom>
          </p:spPr>
          <p:txBody>
            <a:bodyPr lIns="0" tIns="0" rIns="0" bIns="0" rtlCol="0" anchor="t">
              <a:spAutoFit/>
            </a:bodyPr>
            <a:lstStyle/>
            <a:p>
              <a:pPr algn="l">
                <a:lnSpc>
                  <a:spcPts val="3300"/>
                </a:lnSpc>
              </a:pPr>
              <a:r>
                <a:rPr lang="en-US" sz="2200" dirty="0">
                  <a:solidFill>
                    <a:srgbClr val="000000"/>
                  </a:solidFill>
                  <a:latin typeface="Open Sans 1"/>
                  <a:ea typeface="Open Sans 1"/>
                  <a:cs typeface="Open Sans 1"/>
                  <a:sym typeface="Open Sans 1"/>
                </a:rPr>
                <a:t>Discover new knowledge or create original work, usually under the guidance of a faculty member.</a:t>
              </a:r>
            </a:p>
          </p:txBody>
        </p:sp>
        <p:sp>
          <p:nvSpPr>
            <p:cNvPr id="12" name="TextBox 12"/>
            <p:cNvSpPr txBox="1"/>
            <p:nvPr/>
          </p:nvSpPr>
          <p:spPr>
            <a:xfrm>
              <a:off x="2984342" y="-57150"/>
              <a:ext cx="7068887" cy="622723"/>
            </a:xfrm>
            <a:prstGeom prst="rect">
              <a:avLst/>
            </a:prstGeom>
          </p:spPr>
          <p:txBody>
            <a:bodyPr lIns="0" tIns="0" rIns="0" bIns="0" rtlCol="0" anchor="t">
              <a:spAutoFit/>
            </a:bodyPr>
            <a:lstStyle/>
            <a:p>
              <a:pPr algn="l">
                <a:lnSpc>
                  <a:spcPts val="3920"/>
                </a:lnSpc>
              </a:pPr>
              <a:r>
                <a:rPr lang="en-US" sz="2800" b="1">
                  <a:solidFill>
                    <a:srgbClr val="32006E"/>
                  </a:solidFill>
                  <a:latin typeface="Encode Sans Normal 1 Bold"/>
                  <a:ea typeface="Encode Sans Normal 1 Bold"/>
                  <a:cs typeface="Encode Sans Normal 1 Bold"/>
                  <a:sym typeface="Encode Sans Normal 1 Bold"/>
                </a:rPr>
                <a:t>Research</a:t>
              </a:r>
            </a:p>
          </p:txBody>
        </p:sp>
      </p:grpSp>
      <p:sp>
        <p:nvSpPr>
          <p:cNvPr id="14" name="TextBox 14"/>
          <p:cNvSpPr txBox="1"/>
          <p:nvPr/>
        </p:nvSpPr>
        <p:spPr>
          <a:xfrm>
            <a:off x="9719379" y="3187979"/>
            <a:ext cx="7539921" cy="3842385"/>
          </a:xfrm>
          <a:prstGeom prst="rect">
            <a:avLst/>
          </a:prstGeom>
        </p:spPr>
        <p:txBody>
          <a:bodyPr lIns="0" tIns="0" rIns="0" bIns="0" rtlCol="0" anchor="t">
            <a:spAutoFit/>
          </a:bodyPr>
          <a:lstStyle/>
          <a:p>
            <a:pPr marL="777240" lvl="1" indent="-388620" algn="l">
              <a:lnSpc>
                <a:spcPts val="5040"/>
              </a:lnSpc>
              <a:buFont typeface="Arial"/>
              <a:buChar char="•"/>
            </a:pPr>
            <a:r>
              <a:rPr lang="en-US" sz="3600" b="1">
                <a:solidFill>
                  <a:srgbClr val="32006E"/>
                </a:solidFill>
                <a:latin typeface="Helvetica Bold"/>
                <a:ea typeface="Helvetica Bold"/>
                <a:cs typeface="Helvetica Bold"/>
                <a:sym typeface="Helvetica Bold"/>
              </a:rPr>
              <a:t>Critical Thinking</a:t>
            </a:r>
          </a:p>
          <a:p>
            <a:pPr marL="777240" lvl="1" indent="-388620" algn="l">
              <a:lnSpc>
                <a:spcPts val="5040"/>
              </a:lnSpc>
              <a:buFont typeface="Arial"/>
              <a:buChar char="•"/>
            </a:pPr>
            <a:r>
              <a:rPr lang="en-US" sz="3600" b="1">
                <a:solidFill>
                  <a:srgbClr val="32006E"/>
                </a:solidFill>
                <a:latin typeface="Helvetica Bold"/>
                <a:ea typeface="Helvetica Bold"/>
                <a:cs typeface="Helvetica Bold"/>
                <a:sym typeface="Helvetica Bold"/>
              </a:rPr>
              <a:t>Analytical Reasoning</a:t>
            </a:r>
          </a:p>
          <a:p>
            <a:pPr marL="777240" lvl="1" indent="-388620" algn="l">
              <a:lnSpc>
                <a:spcPts val="5040"/>
              </a:lnSpc>
              <a:buFont typeface="Arial"/>
              <a:buChar char="•"/>
            </a:pPr>
            <a:r>
              <a:rPr lang="en-US" sz="3600" b="1">
                <a:solidFill>
                  <a:srgbClr val="32006E"/>
                </a:solidFill>
                <a:latin typeface="Helvetica Bold"/>
                <a:ea typeface="Helvetica Bold"/>
                <a:cs typeface="Helvetica Bold"/>
                <a:sym typeface="Helvetica Bold"/>
              </a:rPr>
              <a:t>Data Analysis &amp; Interpretation</a:t>
            </a:r>
          </a:p>
          <a:p>
            <a:pPr marL="777240" lvl="1" indent="-388620" algn="l">
              <a:lnSpc>
                <a:spcPts val="5040"/>
              </a:lnSpc>
              <a:buFont typeface="Arial"/>
              <a:buChar char="•"/>
            </a:pPr>
            <a:r>
              <a:rPr lang="en-US" sz="3600" b="1">
                <a:solidFill>
                  <a:srgbClr val="32006E"/>
                </a:solidFill>
                <a:latin typeface="Helvetica Bold"/>
                <a:ea typeface="Helvetica Bold"/>
                <a:cs typeface="Helvetica Bold"/>
                <a:sym typeface="Helvetica Bold"/>
              </a:rPr>
              <a:t>Teamwork</a:t>
            </a:r>
          </a:p>
          <a:p>
            <a:pPr marL="777240" lvl="1" indent="-388620" algn="l">
              <a:lnSpc>
                <a:spcPts val="5040"/>
              </a:lnSpc>
              <a:buFont typeface="Arial"/>
              <a:buChar char="•"/>
            </a:pPr>
            <a:r>
              <a:rPr lang="en-US" sz="3600" b="1">
                <a:solidFill>
                  <a:srgbClr val="32006E"/>
                </a:solidFill>
                <a:latin typeface="Helvetica Bold"/>
                <a:ea typeface="Helvetica Bold"/>
                <a:cs typeface="Helvetica Bold"/>
                <a:sym typeface="Helvetica Bold"/>
              </a:rPr>
              <a:t>Written/Oral Communication</a:t>
            </a:r>
          </a:p>
          <a:p>
            <a:pPr marL="777240" lvl="1" indent="-388620" algn="l">
              <a:lnSpc>
                <a:spcPts val="5040"/>
              </a:lnSpc>
              <a:buFont typeface="Arial"/>
              <a:buChar char="•"/>
            </a:pPr>
            <a:r>
              <a:rPr lang="en-US" sz="3600" b="1">
                <a:solidFill>
                  <a:srgbClr val="32006E"/>
                </a:solidFill>
                <a:latin typeface="Helvetica Bold"/>
                <a:ea typeface="Helvetica Bold"/>
                <a:cs typeface="Helvetica Bold"/>
                <a:sym typeface="Helvetica Bold"/>
              </a:rPr>
              <a:t>Project Management</a:t>
            </a:r>
          </a:p>
        </p:txBody>
      </p:sp>
      <p:sp>
        <p:nvSpPr>
          <p:cNvPr id="8" name="Freeform 8">
            <a:extLst>
              <a:ext uri="{C183D7F6-B498-43B3-948B-1728B52AA6E4}">
                <adec:decorative xmlns:adec="http://schemas.microsoft.com/office/drawing/2017/decorative" val="1"/>
              </a:ext>
            </a:extLst>
          </p:cNvPr>
          <p:cNvSpPr/>
          <p:nvPr/>
        </p:nvSpPr>
        <p:spPr>
          <a:xfrm>
            <a:off x="388520" y="481480"/>
            <a:ext cx="668755" cy="451106"/>
          </a:xfrm>
          <a:custGeom>
            <a:avLst/>
            <a:gdLst/>
            <a:ahLst/>
            <a:cxnLst/>
            <a:rect l="l" t="t" r="r" b="b"/>
            <a:pathLst>
              <a:path w="668755" h="451106">
                <a:moveTo>
                  <a:pt x="0" y="0"/>
                </a:moveTo>
                <a:lnTo>
                  <a:pt x="668755" y="0"/>
                </a:lnTo>
                <a:lnTo>
                  <a:pt x="668755" y="451105"/>
                </a:lnTo>
                <a:lnTo>
                  <a:pt x="0" y="45110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229990" y="5237273"/>
            <a:ext cx="8931030" cy="5272761"/>
            <a:chOff x="0" y="0"/>
            <a:chExt cx="2394038" cy="1413408"/>
          </a:xfrm>
        </p:grpSpPr>
        <p:sp>
          <p:nvSpPr>
            <p:cNvPr id="3" name="Freeform 3">
              <a:extLst>
                <a:ext uri="{C183D7F6-B498-43B3-948B-1728B52AA6E4}">
                  <adec:decorative xmlns:adec="http://schemas.microsoft.com/office/drawing/2017/decorative" val="1"/>
                </a:ext>
              </a:extLst>
            </p:cNvPr>
            <p:cNvSpPr/>
            <p:nvPr/>
          </p:nvSpPr>
          <p:spPr>
            <a:xfrm>
              <a:off x="0" y="0"/>
              <a:ext cx="2394038" cy="1413408"/>
            </a:xfrm>
            <a:custGeom>
              <a:avLst/>
              <a:gdLst/>
              <a:ahLst/>
              <a:cxnLst/>
              <a:rect l="l" t="t" r="r" b="b"/>
              <a:pathLst>
                <a:path w="2394038" h="1413408">
                  <a:moveTo>
                    <a:pt x="0" y="0"/>
                  </a:moveTo>
                  <a:lnTo>
                    <a:pt x="2394038" y="0"/>
                  </a:lnTo>
                  <a:lnTo>
                    <a:pt x="2394038" y="1413408"/>
                  </a:lnTo>
                  <a:lnTo>
                    <a:pt x="0" y="1413408"/>
                  </a:lnTo>
                  <a:close/>
                </a:path>
              </a:pathLst>
            </a:custGeom>
            <a:gradFill rotWithShape="1">
              <a:gsLst>
                <a:gs pos="0">
                  <a:srgbClr val="32006E">
                    <a:alpha val="100000"/>
                  </a:srgbClr>
                </a:gs>
                <a:gs pos="33333">
                  <a:srgbClr val="4A2E83">
                    <a:alpha val="100000"/>
                  </a:srgbClr>
                </a:gs>
                <a:gs pos="66667">
                  <a:srgbClr val="85754D">
                    <a:alpha val="100000"/>
                  </a:srgbClr>
                </a:gs>
                <a:gs pos="100000">
                  <a:srgbClr val="B7A57A">
                    <a:alpha val="100000"/>
                  </a:srgbClr>
                </a:gs>
              </a:gsLst>
              <a:lin ang="2700000"/>
            </a:gradFill>
          </p:spPr>
          <p:txBody>
            <a:bodyPr/>
            <a:lstStyle/>
            <a:p>
              <a:endParaRPr lang="en-US"/>
            </a:p>
          </p:txBody>
        </p:sp>
        <p:sp>
          <p:nvSpPr>
            <p:cNvPr id="4" name="TextBox 4"/>
            <p:cNvSpPr txBox="1"/>
            <p:nvPr/>
          </p:nvSpPr>
          <p:spPr>
            <a:xfrm>
              <a:off x="0" y="-38100"/>
              <a:ext cx="2394038" cy="1451508"/>
            </a:xfrm>
            <a:prstGeom prst="rect">
              <a:avLst/>
            </a:prstGeom>
          </p:spPr>
          <p:txBody>
            <a:bodyPr lIns="49912" tIns="49912" rIns="49912" bIns="49912" rtlCol="0" anchor="ctr"/>
            <a:lstStyle/>
            <a:p>
              <a:pPr algn="ctr">
                <a:lnSpc>
                  <a:spcPts val="2660"/>
                </a:lnSpc>
              </a:pPr>
              <a:endParaRPr/>
            </a:p>
          </p:txBody>
        </p:sp>
      </p:grpSp>
      <p:sp>
        <p:nvSpPr>
          <p:cNvPr id="12" name="TextBox 12"/>
          <p:cNvSpPr txBox="1">
            <a:spLocks noGrp="1"/>
          </p:cNvSpPr>
          <p:nvPr>
            <p:ph type="title" idx="4294967295"/>
          </p:nvPr>
        </p:nvSpPr>
        <p:spPr>
          <a:xfrm>
            <a:off x="722897" y="6309824"/>
            <a:ext cx="7124499" cy="284693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440"/>
              </a:lnSpc>
              <a:spcBef>
                <a:spcPts val="0"/>
              </a:spcBef>
              <a:spcAft>
                <a:spcPts val="0"/>
              </a:spcAft>
              <a:buClrTx/>
              <a:buSzTx/>
              <a:buFontTx/>
              <a:buNone/>
              <a:tabLst/>
              <a:defRPr/>
            </a:pPr>
            <a:r>
              <a:rPr kumimoji="0" lang="en-US" sz="6200" b="1" i="0" u="none" strike="noStrike" kern="1200" cap="none" spc="0" normalizeH="0" baseline="0" noProof="0" dirty="0">
                <a:ln>
                  <a:noFill/>
                </a:ln>
                <a:solidFill>
                  <a:srgbClr val="FFFFFF"/>
                </a:solidFill>
                <a:effectLst/>
                <a:uLnTx/>
                <a:uFillTx/>
                <a:latin typeface="Encode Sans Normal 1 Heavy"/>
                <a:ea typeface="Encode Sans Normal 1 Heavy"/>
                <a:cs typeface="Encode Sans Normal 1 Heavy"/>
                <a:sym typeface="Encode Sans Normal 1 Heavy"/>
              </a:rPr>
              <a:t>IMPACTS OF EXPERIENTIAL LEARNING </a:t>
            </a:r>
            <a:r>
              <a:rPr kumimoji="0" lang="en-US" sz="100" b="1" i="0" u="none" strike="noStrike" kern="1200" cap="none" spc="0" normalizeH="0" baseline="0" noProof="0" dirty="0">
                <a:ln>
                  <a:noFill/>
                </a:ln>
                <a:solidFill>
                  <a:srgbClr val="FFFFFF"/>
                </a:solidFill>
                <a:effectLst/>
                <a:uLnTx/>
                <a:uFillTx/>
                <a:latin typeface="Encode Sans Normal 1 Heavy"/>
                <a:ea typeface="Encode Sans Normal 1 Heavy"/>
                <a:cs typeface="Encode Sans Normal 1 Heavy"/>
                <a:sym typeface="Encode Sans Normal 1 Heavy"/>
              </a:rPr>
              <a:t>community</a:t>
            </a:r>
            <a:r>
              <a:rPr lang="en-US" sz="100" b="1" dirty="0">
                <a:solidFill>
                  <a:srgbClr val="FFFFFF"/>
                </a:solidFill>
                <a:latin typeface="Encode Sans Normal 1 Heavy"/>
                <a:ea typeface="Encode Sans Normal 1 Heavy"/>
                <a:cs typeface="Encode Sans Normal 1 Heavy"/>
                <a:sym typeface="Encode Sans Normal 1 Heavy"/>
              </a:rPr>
              <a:t>-engaged learning</a:t>
            </a:r>
            <a:endParaRPr kumimoji="0" lang="en-US" sz="100" b="1" i="0" u="none" strike="noStrike" kern="1200" cap="none" spc="0" normalizeH="0" baseline="0" noProof="0" dirty="0">
              <a:ln>
                <a:noFill/>
              </a:ln>
              <a:solidFill>
                <a:srgbClr val="FFFFFF"/>
              </a:solidFill>
              <a:effectLst/>
              <a:uLnTx/>
              <a:uFillTx/>
              <a:latin typeface="Encode Sans Normal 1 Heavy"/>
              <a:ea typeface="Encode Sans Normal 1 Heavy"/>
              <a:cs typeface="Encode Sans Normal 1 Heavy"/>
              <a:sym typeface="Encode Sans Normal 1 Heavy"/>
            </a:endParaRPr>
          </a:p>
        </p:txBody>
      </p:sp>
      <p:grpSp>
        <p:nvGrpSpPr>
          <p:cNvPr id="8" name="Group 8" descr="Community-Engaged Learning - Collaborate in hands-on learning experiences through placements or projects with community partners. &#10;"/>
          <p:cNvGrpSpPr/>
          <p:nvPr/>
        </p:nvGrpSpPr>
        <p:grpSpPr>
          <a:xfrm>
            <a:off x="9360944" y="1028700"/>
            <a:ext cx="7898356" cy="1729276"/>
            <a:chOff x="0" y="0"/>
            <a:chExt cx="10531141" cy="2305701"/>
          </a:xfrm>
        </p:grpSpPr>
        <p:sp>
          <p:nvSpPr>
            <p:cNvPr id="9" name="Freeform 9">
              <a:extLst>
                <a:ext uri="{C183D7F6-B498-43B3-948B-1728B52AA6E4}">
                  <adec:decorative xmlns:adec="http://schemas.microsoft.com/office/drawing/2017/decorative" val="1"/>
                </a:ext>
              </a:extLst>
            </p:cNvPr>
            <p:cNvSpPr/>
            <p:nvPr/>
          </p:nvSpPr>
          <p:spPr>
            <a:xfrm>
              <a:off x="0" y="0"/>
              <a:ext cx="2310553" cy="1978411"/>
            </a:xfrm>
            <a:custGeom>
              <a:avLst/>
              <a:gdLst/>
              <a:ahLst/>
              <a:cxnLst/>
              <a:rect l="l" t="t" r="r" b="b"/>
              <a:pathLst>
                <a:path w="2310553" h="1978411">
                  <a:moveTo>
                    <a:pt x="0" y="0"/>
                  </a:moveTo>
                  <a:lnTo>
                    <a:pt x="2310553" y="0"/>
                  </a:lnTo>
                  <a:lnTo>
                    <a:pt x="2310553" y="1978411"/>
                  </a:lnTo>
                  <a:lnTo>
                    <a:pt x="0" y="197841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TextBox 10"/>
            <p:cNvSpPr txBox="1"/>
            <p:nvPr/>
          </p:nvSpPr>
          <p:spPr>
            <a:xfrm>
              <a:off x="2984342" y="674387"/>
              <a:ext cx="7068887" cy="1631314"/>
            </a:xfrm>
            <a:prstGeom prst="rect">
              <a:avLst/>
            </a:prstGeom>
          </p:spPr>
          <p:txBody>
            <a:bodyPr lIns="0" tIns="0" rIns="0" bIns="0" rtlCol="0" anchor="t">
              <a:spAutoFit/>
            </a:bodyPr>
            <a:lstStyle/>
            <a:p>
              <a:pPr algn="l">
                <a:lnSpc>
                  <a:spcPts val="3300"/>
                </a:lnSpc>
              </a:pPr>
              <a:r>
                <a:rPr lang="en-US" sz="2200" dirty="0">
                  <a:solidFill>
                    <a:srgbClr val="000000"/>
                  </a:solidFill>
                  <a:latin typeface="Open Sans 1"/>
                  <a:ea typeface="Open Sans 1"/>
                  <a:cs typeface="Open Sans 1"/>
                  <a:sym typeface="Open Sans 1"/>
                </a:rPr>
                <a:t>Collaborate in hands-on learning experiences through placements or projects with community partners. </a:t>
              </a:r>
            </a:p>
          </p:txBody>
        </p:sp>
        <p:sp>
          <p:nvSpPr>
            <p:cNvPr id="11" name="TextBox 11"/>
            <p:cNvSpPr txBox="1"/>
            <p:nvPr/>
          </p:nvSpPr>
          <p:spPr>
            <a:xfrm>
              <a:off x="2984342" y="-57150"/>
              <a:ext cx="7546800" cy="622723"/>
            </a:xfrm>
            <a:prstGeom prst="rect">
              <a:avLst/>
            </a:prstGeom>
          </p:spPr>
          <p:txBody>
            <a:bodyPr lIns="0" tIns="0" rIns="0" bIns="0" rtlCol="0" anchor="t">
              <a:spAutoFit/>
            </a:bodyPr>
            <a:lstStyle/>
            <a:p>
              <a:pPr algn="l">
                <a:lnSpc>
                  <a:spcPts val="3920"/>
                </a:lnSpc>
              </a:pPr>
              <a:r>
                <a:rPr lang="en-US" sz="2800" b="1">
                  <a:solidFill>
                    <a:srgbClr val="32006E"/>
                  </a:solidFill>
                  <a:latin typeface="Encode Sans Normal 1 Bold"/>
                  <a:ea typeface="Encode Sans Normal 1 Bold"/>
                  <a:cs typeface="Encode Sans Normal 1 Bold"/>
                  <a:sym typeface="Encode Sans Normal 1 Bold"/>
                </a:rPr>
                <a:t>Community-Engaged Learning</a:t>
              </a:r>
            </a:p>
          </p:txBody>
        </p:sp>
      </p:grpSp>
      <p:sp>
        <p:nvSpPr>
          <p:cNvPr id="13" name="TextBox 13"/>
          <p:cNvSpPr txBox="1"/>
          <p:nvPr/>
        </p:nvSpPr>
        <p:spPr>
          <a:xfrm>
            <a:off x="9360944" y="3299924"/>
            <a:ext cx="7898356" cy="3842385"/>
          </a:xfrm>
          <a:prstGeom prst="rect">
            <a:avLst/>
          </a:prstGeom>
        </p:spPr>
        <p:txBody>
          <a:bodyPr lIns="0" tIns="0" rIns="0" bIns="0" rtlCol="0" anchor="t">
            <a:spAutoFit/>
          </a:bodyPr>
          <a:lstStyle/>
          <a:p>
            <a:pPr marL="777238" lvl="1" indent="-388619" algn="l">
              <a:lnSpc>
                <a:spcPts val="5039"/>
              </a:lnSpc>
              <a:buFont typeface="Arial"/>
              <a:buChar char="•"/>
            </a:pPr>
            <a:r>
              <a:rPr lang="en-US" sz="3599" b="1">
                <a:solidFill>
                  <a:srgbClr val="4B2E83"/>
                </a:solidFill>
                <a:latin typeface="Helvetica Bold"/>
                <a:ea typeface="Helvetica Bold"/>
                <a:cs typeface="Helvetica Bold"/>
                <a:sym typeface="Helvetica Bold"/>
              </a:rPr>
              <a:t>Leadership</a:t>
            </a:r>
          </a:p>
          <a:p>
            <a:pPr marL="777238" lvl="1" indent="-388619" algn="l">
              <a:lnSpc>
                <a:spcPts val="5039"/>
              </a:lnSpc>
              <a:buFont typeface="Arial"/>
              <a:buChar char="•"/>
            </a:pPr>
            <a:r>
              <a:rPr lang="en-US" sz="3599" b="1">
                <a:solidFill>
                  <a:srgbClr val="4B2E83"/>
                </a:solidFill>
                <a:latin typeface="Helvetica Bold"/>
                <a:ea typeface="Helvetica Bold"/>
                <a:cs typeface="Helvetica Bold"/>
                <a:sym typeface="Helvetica Bold"/>
              </a:rPr>
              <a:t>Teamwork &amp; Collaboration</a:t>
            </a:r>
          </a:p>
          <a:p>
            <a:pPr marL="777238" lvl="1" indent="-388619" algn="l">
              <a:lnSpc>
                <a:spcPts val="5039"/>
              </a:lnSpc>
              <a:buFont typeface="Arial"/>
              <a:buChar char="•"/>
            </a:pPr>
            <a:r>
              <a:rPr lang="en-US" sz="3599" b="1">
                <a:solidFill>
                  <a:srgbClr val="4B2E83"/>
                </a:solidFill>
                <a:latin typeface="Helvetica Bold"/>
                <a:ea typeface="Helvetica Bold"/>
                <a:cs typeface="Helvetica Bold"/>
                <a:sym typeface="Helvetica Bold"/>
              </a:rPr>
              <a:t>Time Management</a:t>
            </a:r>
          </a:p>
          <a:p>
            <a:pPr marL="777238" lvl="1" indent="-388619" algn="l">
              <a:lnSpc>
                <a:spcPts val="5039"/>
              </a:lnSpc>
              <a:buFont typeface="Arial"/>
              <a:buChar char="•"/>
            </a:pPr>
            <a:r>
              <a:rPr lang="en-US" sz="3599" b="1">
                <a:solidFill>
                  <a:srgbClr val="4B2E83"/>
                </a:solidFill>
                <a:latin typeface="Helvetica Bold"/>
                <a:ea typeface="Helvetica Bold"/>
                <a:cs typeface="Helvetica Bold"/>
                <a:sym typeface="Helvetica Bold"/>
              </a:rPr>
              <a:t>Communication</a:t>
            </a:r>
          </a:p>
          <a:p>
            <a:pPr marL="777238" lvl="1" indent="-388619" algn="l">
              <a:lnSpc>
                <a:spcPts val="5039"/>
              </a:lnSpc>
              <a:buFont typeface="Arial"/>
              <a:buChar char="•"/>
            </a:pPr>
            <a:r>
              <a:rPr lang="en-US" sz="3599" b="1">
                <a:solidFill>
                  <a:srgbClr val="4B2E83"/>
                </a:solidFill>
                <a:latin typeface="Helvetica Bold"/>
                <a:ea typeface="Helvetica Bold"/>
                <a:cs typeface="Helvetica Bold"/>
                <a:sym typeface="Helvetica Bold"/>
              </a:rPr>
              <a:t>Relationship-Building</a:t>
            </a:r>
          </a:p>
          <a:p>
            <a:pPr marL="777238" lvl="1" indent="-388619" algn="l">
              <a:lnSpc>
                <a:spcPts val="5039"/>
              </a:lnSpc>
              <a:buFont typeface="Arial"/>
              <a:buChar char="•"/>
            </a:pPr>
            <a:r>
              <a:rPr lang="en-US" sz="3599" b="1">
                <a:solidFill>
                  <a:srgbClr val="4B2E83"/>
                </a:solidFill>
                <a:latin typeface="Helvetica Bold"/>
                <a:ea typeface="Helvetica Bold"/>
                <a:cs typeface="Helvetica Bold"/>
                <a:sym typeface="Helvetica Bold"/>
              </a:rPr>
              <a:t>Civic Responsibility</a:t>
            </a:r>
          </a:p>
        </p:txBody>
      </p:sp>
      <p:grpSp>
        <p:nvGrpSpPr>
          <p:cNvPr id="5" name="Group 5">
            <a:extLst>
              <a:ext uri="{C183D7F6-B498-43B3-948B-1728B52AA6E4}">
                <adec:decorative xmlns:adec="http://schemas.microsoft.com/office/drawing/2017/decorative" val="1"/>
              </a:ext>
            </a:extLst>
          </p:cNvPr>
          <p:cNvGrpSpPr/>
          <p:nvPr/>
        </p:nvGrpSpPr>
        <p:grpSpPr>
          <a:xfrm>
            <a:off x="-78" y="0"/>
            <a:ext cx="8701118" cy="5237273"/>
            <a:chOff x="0" y="0"/>
            <a:chExt cx="1372005" cy="825821"/>
          </a:xfrm>
        </p:grpSpPr>
        <p:sp>
          <p:nvSpPr>
            <p:cNvPr id="6" name="Freeform 6"/>
            <p:cNvSpPr/>
            <p:nvPr/>
          </p:nvSpPr>
          <p:spPr>
            <a:xfrm>
              <a:off x="0" y="0"/>
              <a:ext cx="1372005" cy="825821"/>
            </a:xfrm>
            <a:custGeom>
              <a:avLst/>
              <a:gdLst/>
              <a:ahLst/>
              <a:cxnLst/>
              <a:rect l="l" t="t" r="r" b="b"/>
              <a:pathLst>
                <a:path w="1372005" h="825821">
                  <a:moveTo>
                    <a:pt x="0" y="0"/>
                  </a:moveTo>
                  <a:lnTo>
                    <a:pt x="1372005" y="0"/>
                  </a:lnTo>
                  <a:lnTo>
                    <a:pt x="1372005" y="825821"/>
                  </a:lnTo>
                  <a:lnTo>
                    <a:pt x="0" y="825821"/>
                  </a:lnTo>
                  <a:close/>
                </a:path>
              </a:pathLst>
            </a:custGeom>
            <a:blipFill>
              <a:blip r:embed="rId4"/>
              <a:stretch>
                <a:fillRect b="-10689"/>
              </a:stretch>
            </a:blipFill>
          </p:spPr>
          <p:txBody>
            <a:bodyPr/>
            <a:lstStyle/>
            <a:p>
              <a:endParaRPr lang="en-US"/>
            </a:p>
          </p:txBody>
        </p:sp>
      </p:grpSp>
      <p:sp>
        <p:nvSpPr>
          <p:cNvPr id="7" name="Freeform 7">
            <a:extLst>
              <a:ext uri="{C183D7F6-B498-43B3-948B-1728B52AA6E4}">
                <adec:decorative xmlns:adec="http://schemas.microsoft.com/office/drawing/2017/decorative" val="1"/>
              </a:ext>
            </a:extLst>
          </p:cNvPr>
          <p:cNvSpPr/>
          <p:nvPr/>
        </p:nvSpPr>
        <p:spPr>
          <a:xfrm>
            <a:off x="388520" y="481480"/>
            <a:ext cx="668755" cy="451106"/>
          </a:xfrm>
          <a:custGeom>
            <a:avLst/>
            <a:gdLst/>
            <a:ahLst/>
            <a:cxnLst/>
            <a:rect l="l" t="t" r="r" b="b"/>
            <a:pathLst>
              <a:path w="668755" h="451106">
                <a:moveTo>
                  <a:pt x="0" y="0"/>
                </a:moveTo>
                <a:lnTo>
                  <a:pt x="668755" y="0"/>
                </a:lnTo>
                <a:lnTo>
                  <a:pt x="668755" y="451105"/>
                </a:lnTo>
                <a:lnTo>
                  <a:pt x="0" y="45110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463925" y="-20888"/>
            <a:ext cx="9164965" cy="10530922"/>
            <a:chOff x="0" y="0"/>
            <a:chExt cx="12219953" cy="14041229"/>
          </a:xfrm>
        </p:grpSpPr>
        <p:grpSp>
          <p:nvGrpSpPr>
            <p:cNvPr id="3" name="Group 3"/>
            <p:cNvGrpSpPr/>
            <p:nvPr/>
          </p:nvGrpSpPr>
          <p:grpSpPr>
            <a:xfrm>
              <a:off x="0" y="6885851"/>
              <a:ext cx="12219953" cy="7155378"/>
              <a:chOff x="0" y="0"/>
              <a:chExt cx="2413818" cy="1413408"/>
            </a:xfrm>
          </p:grpSpPr>
          <p:sp>
            <p:nvSpPr>
              <p:cNvPr id="4" name="Freeform 4">
                <a:extLst>
                  <a:ext uri="{C183D7F6-B498-43B3-948B-1728B52AA6E4}">
                    <adec:decorative xmlns:adec="http://schemas.microsoft.com/office/drawing/2017/decorative" val="1"/>
                  </a:ext>
                </a:extLst>
              </p:cNvPr>
              <p:cNvSpPr/>
              <p:nvPr/>
            </p:nvSpPr>
            <p:spPr>
              <a:xfrm>
                <a:off x="0" y="0"/>
                <a:ext cx="2413818" cy="1413408"/>
              </a:xfrm>
              <a:custGeom>
                <a:avLst/>
                <a:gdLst/>
                <a:ahLst/>
                <a:cxnLst/>
                <a:rect l="l" t="t" r="r" b="b"/>
                <a:pathLst>
                  <a:path w="2413818" h="1413408">
                    <a:moveTo>
                      <a:pt x="0" y="0"/>
                    </a:moveTo>
                    <a:lnTo>
                      <a:pt x="2413818" y="0"/>
                    </a:lnTo>
                    <a:lnTo>
                      <a:pt x="2413818" y="1413408"/>
                    </a:lnTo>
                    <a:lnTo>
                      <a:pt x="0" y="1413408"/>
                    </a:lnTo>
                    <a:close/>
                  </a:path>
                </a:pathLst>
              </a:custGeom>
              <a:gradFill rotWithShape="1">
                <a:gsLst>
                  <a:gs pos="0">
                    <a:srgbClr val="32006E">
                      <a:alpha val="100000"/>
                    </a:srgbClr>
                  </a:gs>
                  <a:gs pos="33333">
                    <a:srgbClr val="4A2E83">
                      <a:alpha val="100000"/>
                    </a:srgbClr>
                  </a:gs>
                  <a:gs pos="66667">
                    <a:srgbClr val="85754D">
                      <a:alpha val="100000"/>
                    </a:srgbClr>
                  </a:gs>
                  <a:gs pos="100000">
                    <a:srgbClr val="B7A57A">
                      <a:alpha val="100000"/>
                    </a:srgbClr>
                  </a:gs>
                </a:gsLst>
                <a:lin ang="2700000"/>
              </a:gradFill>
            </p:spPr>
            <p:txBody>
              <a:bodyPr/>
              <a:lstStyle/>
              <a:p>
                <a:endParaRPr lang="en-US"/>
              </a:p>
            </p:txBody>
          </p:sp>
          <p:sp>
            <p:nvSpPr>
              <p:cNvPr id="5" name="TextBox 5"/>
              <p:cNvSpPr txBox="1"/>
              <p:nvPr/>
            </p:nvSpPr>
            <p:spPr>
              <a:xfrm>
                <a:off x="0" y="-38100"/>
                <a:ext cx="2413818" cy="1451508"/>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585141" y="0"/>
              <a:ext cx="11634813" cy="6885851"/>
              <a:chOff x="0" y="0"/>
              <a:chExt cx="1351903" cy="800099"/>
            </a:xfrm>
          </p:grpSpPr>
          <p:sp>
            <p:nvSpPr>
              <p:cNvPr id="7" name="Freeform 7" descr="A woman in a dark dress (Jennifer Ramirez) speaks in a legislative room with other people seated behind her."/>
              <p:cNvSpPr/>
              <p:nvPr/>
            </p:nvSpPr>
            <p:spPr>
              <a:xfrm>
                <a:off x="0" y="0"/>
                <a:ext cx="1351903" cy="800099"/>
              </a:xfrm>
              <a:custGeom>
                <a:avLst/>
                <a:gdLst/>
                <a:ahLst/>
                <a:cxnLst/>
                <a:rect l="l" t="t" r="r" b="b"/>
                <a:pathLst>
                  <a:path w="1351903" h="800099">
                    <a:moveTo>
                      <a:pt x="0" y="0"/>
                    </a:moveTo>
                    <a:lnTo>
                      <a:pt x="1351903" y="0"/>
                    </a:lnTo>
                    <a:lnTo>
                      <a:pt x="1351903" y="800099"/>
                    </a:lnTo>
                    <a:lnTo>
                      <a:pt x="0" y="800099"/>
                    </a:lnTo>
                    <a:close/>
                  </a:path>
                </a:pathLst>
              </a:custGeom>
              <a:blipFill>
                <a:blip r:embed="rId3"/>
                <a:stretch>
                  <a:fillRect l="-6774" t="-10100" b="-10100"/>
                </a:stretch>
              </a:blipFill>
            </p:spPr>
            <p:txBody>
              <a:bodyPr/>
              <a:lstStyle/>
              <a:p>
                <a:endParaRPr lang="en-US"/>
              </a:p>
            </p:txBody>
          </p:sp>
        </p:grpSp>
      </p:grpSp>
      <p:sp>
        <p:nvSpPr>
          <p:cNvPr id="13" name="TextBox 13"/>
          <p:cNvSpPr txBox="1">
            <a:spLocks noGrp="1"/>
          </p:cNvSpPr>
          <p:nvPr>
            <p:ph type="title" idx="4294967295"/>
          </p:nvPr>
        </p:nvSpPr>
        <p:spPr>
          <a:xfrm>
            <a:off x="722897" y="6309824"/>
            <a:ext cx="7124499" cy="284693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440"/>
              </a:lnSpc>
              <a:spcBef>
                <a:spcPts val="0"/>
              </a:spcBef>
              <a:spcAft>
                <a:spcPts val="0"/>
              </a:spcAft>
              <a:buClrTx/>
              <a:buSzTx/>
              <a:buFontTx/>
              <a:buNone/>
              <a:tabLst/>
              <a:defRPr/>
            </a:pPr>
            <a:r>
              <a:rPr kumimoji="0" lang="en-US" sz="6200" b="1" i="0" u="none" strike="noStrike" kern="1200" cap="none" spc="0" normalizeH="0" baseline="0" noProof="0" dirty="0">
                <a:ln>
                  <a:noFill/>
                </a:ln>
                <a:solidFill>
                  <a:srgbClr val="FFFFFF"/>
                </a:solidFill>
                <a:effectLst/>
                <a:uLnTx/>
                <a:uFillTx/>
                <a:latin typeface="Encode Sans Normal 1 Heavy"/>
                <a:ea typeface="Encode Sans Normal 1 Heavy"/>
                <a:cs typeface="Encode Sans Normal 1 Heavy"/>
                <a:sym typeface="Encode Sans Normal 1 Heavy"/>
              </a:rPr>
              <a:t>IMPACTS OF EXPERIENTIAL LEARNING </a:t>
            </a:r>
            <a:r>
              <a:rPr kumimoji="0" lang="en-US" sz="100" b="1" i="0" u="none" strike="noStrike" kern="1200" cap="none" spc="0" normalizeH="0" noProof="0" dirty="0">
                <a:ln>
                  <a:noFill/>
                </a:ln>
                <a:solidFill>
                  <a:srgbClr val="FFFFFF"/>
                </a:solidFill>
                <a:effectLst/>
                <a:uLnTx/>
                <a:uFillTx/>
                <a:latin typeface="Encode Sans Normal 1 Heavy"/>
                <a:ea typeface="Encode Sans Normal 1 Heavy"/>
                <a:cs typeface="Encode Sans Normal 1 Heavy"/>
                <a:sym typeface="Encode Sans Normal 1 Heavy"/>
              </a:rPr>
              <a:t>internships</a:t>
            </a:r>
          </a:p>
        </p:txBody>
      </p:sp>
      <p:grpSp>
        <p:nvGrpSpPr>
          <p:cNvPr id="9" name="Group 9" descr="Internships - A professional work experience in a real workplace - gain experience, apply skills and explore career pathways.&#10;"/>
          <p:cNvGrpSpPr/>
          <p:nvPr/>
        </p:nvGrpSpPr>
        <p:grpSpPr>
          <a:xfrm>
            <a:off x="9360742" y="1028700"/>
            <a:ext cx="7898558" cy="1729276"/>
            <a:chOff x="0" y="0"/>
            <a:chExt cx="10531411" cy="2305701"/>
          </a:xfrm>
        </p:grpSpPr>
        <p:sp>
          <p:nvSpPr>
            <p:cNvPr id="10" name="Freeform 10">
              <a:extLst>
                <a:ext uri="{C183D7F6-B498-43B3-948B-1728B52AA6E4}">
                  <adec:decorative xmlns:adec="http://schemas.microsoft.com/office/drawing/2017/decorative" val="1"/>
                </a:ext>
              </a:extLst>
            </p:cNvPr>
            <p:cNvSpPr/>
            <p:nvPr/>
          </p:nvSpPr>
          <p:spPr>
            <a:xfrm>
              <a:off x="0" y="0"/>
              <a:ext cx="2383703" cy="1927820"/>
            </a:xfrm>
            <a:custGeom>
              <a:avLst/>
              <a:gdLst/>
              <a:ahLst/>
              <a:cxnLst/>
              <a:rect l="l" t="t" r="r" b="b"/>
              <a:pathLst>
                <a:path w="2383703" h="1927820">
                  <a:moveTo>
                    <a:pt x="0" y="0"/>
                  </a:moveTo>
                  <a:lnTo>
                    <a:pt x="2383703" y="0"/>
                  </a:lnTo>
                  <a:lnTo>
                    <a:pt x="2383703" y="1927820"/>
                  </a:lnTo>
                  <a:lnTo>
                    <a:pt x="0" y="192782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TextBox 11"/>
            <p:cNvSpPr txBox="1"/>
            <p:nvPr/>
          </p:nvSpPr>
          <p:spPr>
            <a:xfrm>
              <a:off x="2984612" y="674387"/>
              <a:ext cx="7068887" cy="1631314"/>
            </a:xfrm>
            <a:prstGeom prst="rect">
              <a:avLst/>
            </a:prstGeom>
          </p:spPr>
          <p:txBody>
            <a:bodyPr lIns="0" tIns="0" rIns="0" bIns="0" rtlCol="0" anchor="t">
              <a:spAutoFit/>
            </a:bodyPr>
            <a:lstStyle/>
            <a:p>
              <a:pPr algn="l">
                <a:lnSpc>
                  <a:spcPts val="3300"/>
                </a:lnSpc>
              </a:pPr>
              <a:r>
                <a:rPr lang="en-US" sz="2200" dirty="0">
                  <a:solidFill>
                    <a:srgbClr val="000000"/>
                  </a:solidFill>
                  <a:latin typeface="Open Sans 1"/>
                  <a:ea typeface="Open Sans 1"/>
                  <a:cs typeface="Open Sans 1"/>
                  <a:sym typeface="Open Sans 1"/>
                </a:rPr>
                <a:t>A professional work experience in a real workplace - gain experience, apply skills and explore career pathways.</a:t>
              </a:r>
            </a:p>
          </p:txBody>
        </p:sp>
        <p:sp>
          <p:nvSpPr>
            <p:cNvPr id="12" name="TextBox 12"/>
            <p:cNvSpPr txBox="1"/>
            <p:nvPr/>
          </p:nvSpPr>
          <p:spPr>
            <a:xfrm>
              <a:off x="2984612" y="-57150"/>
              <a:ext cx="7546800" cy="622723"/>
            </a:xfrm>
            <a:prstGeom prst="rect">
              <a:avLst/>
            </a:prstGeom>
          </p:spPr>
          <p:txBody>
            <a:bodyPr lIns="0" tIns="0" rIns="0" bIns="0" rtlCol="0" anchor="t">
              <a:spAutoFit/>
            </a:bodyPr>
            <a:lstStyle/>
            <a:p>
              <a:pPr algn="l">
                <a:lnSpc>
                  <a:spcPts val="3920"/>
                </a:lnSpc>
              </a:pPr>
              <a:r>
                <a:rPr lang="en-US" sz="2800" b="1">
                  <a:solidFill>
                    <a:srgbClr val="32006E"/>
                  </a:solidFill>
                  <a:latin typeface="Encode Sans Normal 1 Bold"/>
                  <a:ea typeface="Encode Sans Normal 1 Bold"/>
                  <a:cs typeface="Encode Sans Normal 1 Bold"/>
                  <a:sym typeface="Encode Sans Normal 1 Bold"/>
                </a:rPr>
                <a:t>Internships</a:t>
              </a:r>
            </a:p>
          </p:txBody>
        </p:sp>
      </p:grpSp>
      <p:sp>
        <p:nvSpPr>
          <p:cNvPr id="14" name="TextBox 14"/>
          <p:cNvSpPr txBox="1"/>
          <p:nvPr/>
        </p:nvSpPr>
        <p:spPr>
          <a:xfrm>
            <a:off x="9360742" y="3485980"/>
            <a:ext cx="7898558" cy="3204210"/>
          </a:xfrm>
          <a:prstGeom prst="rect">
            <a:avLst/>
          </a:prstGeom>
        </p:spPr>
        <p:txBody>
          <a:bodyPr lIns="0" tIns="0" rIns="0" bIns="0" rtlCol="0" anchor="t">
            <a:spAutoFit/>
          </a:bodyPr>
          <a:lstStyle/>
          <a:p>
            <a:pPr marL="777238" lvl="1" indent="-388619" algn="l">
              <a:lnSpc>
                <a:spcPts val="5039"/>
              </a:lnSpc>
              <a:buFont typeface="Arial"/>
              <a:buChar char="•"/>
            </a:pPr>
            <a:r>
              <a:rPr lang="en-US" sz="3599" b="1">
                <a:solidFill>
                  <a:srgbClr val="32006E"/>
                </a:solidFill>
                <a:latin typeface="Helvetica Bold"/>
                <a:ea typeface="Helvetica Bold"/>
                <a:cs typeface="Helvetica Bold"/>
                <a:sym typeface="Helvetica Bold"/>
              </a:rPr>
              <a:t>Professional Communication</a:t>
            </a:r>
          </a:p>
          <a:p>
            <a:pPr marL="777238" lvl="1" indent="-388619" algn="l">
              <a:lnSpc>
                <a:spcPts val="5039"/>
              </a:lnSpc>
              <a:buFont typeface="Arial"/>
              <a:buChar char="•"/>
            </a:pPr>
            <a:r>
              <a:rPr lang="en-US" sz="3599" b="1">
                <a:solidFill>
                  <a:srgbClr val="32006E"/>
                </a:solidFill>
                <a:latin typeface="Helvetica Bold"/>
                <a:ea typeface="Helvetica Bold"/>
                <a:cs typeface="Helvetica Bold"/>
                <a:sym typeface="Helvetica Bold"/>
              </a:rPr>
              <a:t>Teamwork</a:t>
            </a:r>
          </a:p>
          <a:p>
            <a:pPr marL="777238" lvl="1" indent="-388619" algn="l">
              <a:lnSpc>
                <a:spcPts val="5039"/>
              </a:lnSpc>
              <a:buFont typeface="Arial"/>
              <a:buChar char="•"/>
            </a:pPr>
            <a:r>
              <a:rPr lang="en-US" sz="3599" b="1">
                <a:solidFill>
                  <a:srgbClr val="32006E"/>
                </a:solidFill>
                <a:latin typeface="Helvetica Bold"/>
                <a:ea typeface="Helvetica Bold"/>
                <a:cs typeface="Helvetica Bold"/>
                <a:sym typeface="Helvetica Bold"/>
              </a:rPr>
              <a:t>Time Management</a:t>
            </a:r>
          </a:p>
          <a:p>
            <a:pPr marL="777238" lvl="1" indent="-388619" algn="l">
              <a:lnSpc>
                <a:spcPts val="5039"/>
              </a:lnSpc>
              <a:buFont typeface="Arial"/>
              <a:buChar char="•"/>
            </a:pPr>
            <a:r>
              <a:rPr lang="en-US" sz="3599" b="1">
                <a:solidFill>
                  <a:srgbClr val="32006E"/>
                </a:solidFill>
                <a:latin typeface="Helvetica Bold"/>
                <a:ea typeface="Helvetica Bold"/>
                <a:cs typeface="Helvetica Bold"/>
                <a:sym typeface="Helvetica Bold"/>
              </a:rPr>
              <a:t>Accountability</a:t>
            </a:r>
          </a:p>
          <a:p>
            <a:pPr marL="777238" lvl="1" indent="-388619" algn="l">
              <a:lnSpc>
                <a:spcPts val="5039"/>
              </a:lnSpc>
              <a:buFont typeface="Arial"/>
              <a:buChar char="•"/>
            </a:pPr>
            <a:r>
              <a:rPr lang="en-US" sz="3599" b="1">
                <a:solidFill>
                  <a:srgbClr val="32006E"/>
                </a:solidFill>
                <a:latin typeface="Helvetica Bold"/>
                <a:ea typeface="Helvetica Bold"/>
                <a:cs typeface="Helvetica Bold"/>
                <a:sym typeface="Helvetica Bold"/>
              </a:rPr>
              <a:t>Industry-Specific Skills</a:t>
            </a:r>
          </a:p>
        </p:txBody>
      </p:sp>
      <p:sp>
        <p:nvSpPr>
          <p:cNvPr id="8" name="Freeform 8">
            <a:extLst>
              <a:ext uri="{C183D7F6-B498-43B3-948B-1728B52AA6E4}">
                <adec:decorative xmlns:adec="http://schemas.microsoft.com/office/drawing/2017/decorative" val="1"/>
              </a:ext>
            </a:extLst>
          </p:cNvPr>
          <p:cNvSpPr/>
          <p:nvPr/>
        </p:nvSpPr>
        <p:spPr>
          <a:xfrm>
            <a:off x="388520" y="481480"/>
            <a:ext cx="668755" cy="451106"/>
          </a:xfrm>
          <a:custGeom>
            <a:avLst/>
            <a:gdLst/>
            <a:ahLst/>
            <a:cxnLst/>
            <a:rect l="l" t="t" r="r" b="b"/>
            <a:pathLst>
              <a:path w="668755" h="451106">
                <a:moveTo>
                  <a:pt x="0" y="0"/>
                </a:moveTo>
                <a:lnTo>
                  <a:pt x="668755" y="0"/>
                </a:lnTo>
                <a:lnTo>
                  <a:pt x="668755" y="451105"/>
                </a:lnTo>
                <a:lnTo>
                  <a:pt x="0" y="45110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EFDCC824C5D4446B5AE97C1BCAAA53F" ma:contentTypeVersion="18" ma:contentTypeDescription="Create a new document." ma:contentTypeScope="" ma:versionID="f49f89f3a7760973e166f01695b9c908">
  <xsd:schema xmlns:xsd="http://www.w3.org/2001/XMLSchema" xmlns:xs="http://www.w3.org/2001/XMLSchema" xmlns:p="http://schemas.microsoft.com/office/2006/metadata/properties" xmlns:ns2="a25fb7ee-55a1-41e4-905a-bf16bfc03b6c" xmlns:ns3="0d04b70e-50df-4b0d-a163-adf1f8e592ed" xmlns:ns4="ab06a5aa-8e31-4bdb-9b13-38c58a92ec8a" targetNamespace="http://schemas.microsoft.com/office/2006/metadata/properties" ma:root="true" ma:fieldsID="b6f02ffd9ba41e794f540e6479295be6" ns2:_="" ns3:_="" ns4:_="">
    <xsd:import namespace="a25fb7ee-55a1-41e4-905a-bf16bfc03b6c"/>
    <xsd:import namespace="0d04b70e-50df-4b0d-a163-adf1f8e592ed"/>
    <xsd:import namespace="ab06a5aa-8e31-4bdb-9b13-38c58a92ec8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GenerationTime" minOccurs="0"/>
                <xsd:element ref="ns2:MediaServiceEventHashCode" minOccurs="0"/>
                <xsd:element ref="ns2:MediaServiceLocation" minOccurs="0"/>
                <xsd:element ref="ns2:MediaServiceOCR" minOccurs="0"/>
                <xsd:element ref="ns2:lcf76f155ced4ddcb4097134ff3c332f" minOccurs="0"/>
                <xsd:element ref="ns4:TaxCatchAll" minOccurs="0"/>
                <xsd:element ref="ns2:MediaServiceSearchProperties"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5fb7ee-55a1-41e4-905a-bf16bfc03b6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e20148b9-20a4-48a0-acba-ba52d68a37a3" ma:termSetId="09814cd3-568e-fe90-9814-8d621ff8fb84" ma:anchorId="fba54fb3-c3e1-fe81-a776-ca4b69148c4d" ma:open="true" ma:isKeyword="false">
      <xsd:complexType>
        <xsd:sequence>
          <xsd:element ref="pc:Terms" minOccurs="0" maxOccurs="1"/>
        </xsd:sequence>
      </xsd:complex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04b70e-50df-4b0d-a163-adf1f8e592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b06a5aa-8e31-4bdb-9b13-38c58a92ec8a"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17998390-d856-4281-8ea7-0e3614ae7f03}" ma:internalName="TaxCatchAll" ma:showField="CatchAllData" ma:web="0d04b70e-50df-4b0d-a163-adf1f8e592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b06a5aa-8e31-4bdb-9b13-38c58a92ec8a" xsi:nil="true"/>
    <lcf76f155ced4ddcb4097134ff3c332f xmlns="a25fb7ee-55a1-41e4-905a-bf16bfc03b6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8D602F3-60C3-4684-B07F-787F90943A50}"/>
</file>

<file path=customXml/itemProps2.xml><?xml version="1.0" encoding="utf-8"?>
<ds:datastoreItem xmlns:ds="http://schemas.openxmlformats.org/officeDocument/2006/customXml" ds:itemID="{FEA495B2-B3B5-472A-9F71-38E4B9DBADB0}"/>
</file>

<file path=customXml/itemProps3.xml><?xml version="1.0" encoding="utf-8"?>
<ds:datastoreItem xmlns:ds="http://schemas.openxmlformats.org/officeDocument/2006/customXml" ds:itemID="{EA217B1B-5F7F-495D-B1BB-111A71AE5725}"/>
</file>

<file path=docMetadata/LabelInfo.xml><?xml version="1.0" encoding="utf-8"?>
<clbl:labelList xmlns:clbl="http://schemas.microsoft.com/office/2020/mipLabelMetadata">
  <clbl:label id="{f6b6dd5b-f02f-441a-99a0-162ac5060bd2}" enabled="0" method="" siteId="{f6b6dd5b-f02f-441a-99a0-162ac5060bd2}" removed="1"/>
</clbl:labelList>
</file>

<file path=docProps/app.xml><?xml version="1.0" encoding="utf-8"?>
<Properties xmlns="http://schemas.openxmlformats.org/officeDocument/2006/extended-properties" xmlns:vt="http://schemas.openxmlformats.org/officeDocument/2006/docPropsVTypes">
  <TotalTime>59</TotalTime>
  <Words>1991</Words>
  <Application>Microsoft Office PowerPoint</Application>
  <PresentationFormat>Custom</PresentationFormat>
  <Paragraphs>218</Paragraphs>
  <Slides>16</Slides>
  <Notes>16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16</vt:i4>
      </vt:variant>
    </vt:vector>
  </HeadingPairs>
  <TitlesOfParts>
    <vt:vector size="27" baseType="lpstr">
      <vt:lpstr>Encode Sans Normal 1</vt:lpstr>
      <vt:lpstr>Calibri</vt:lpstr>
      <vt:lpstr>Open Sans 1</vt:lpstr>
      <vt:lpstr>Encode Sans Normal 1 Bold</vt:lpstr>
      <vt:lpstr>Open Sans 1 Bold</vt:lpstr>
      <vt:lpstr>Arial</vt:lpstr>
      <vt:lpstr>Encode Sans Normal 2 Heavy</vt:lpstr>
      <vt:lpstr>Encode Sans Normal 1 Heavy</vt:lpstr>
      <vt:lpstr>Helvetica Bold</vt:lpstr>
      <vt:lpstr>Open Sans 2</vt:lpstr>
      <vt:lpstr>Office Theme</vt:lpstr>
      <vt:lpstr>BEYOND THE CLASSROOM</vt:lpstr>
      <vt:lpstr>How internships, research,  community engagement, &amp; study abroad support your student’s career journey</vt:lpstr>
      <vt:lpstr>YOUR STUDENT ALREADY HAS SKILLS</vt:lpstr>
      <vt:lpstr>YOUR STUDENT ALREADY HAS SKILLS: Professionalism</vt:lpstr>
      <vt:lpstr>OPPORTUNITIES FOR HANDS-ON LEARNING</vt:lpstr>
      <vt:lpstr>IMPACTS OF EXPERIENTIAL LEARNING study abroad</vt:lpstr>
      <vt:lpstr>IMPACTS OF EXPERIENTIAL LEARNING research</vt:lpstr>
      <vt:lpstr>IMPACTS OF EXPERIENTIAL LEARNING community-engaged learning</vt:lpstr>
      <vt:lpstr>IMPACTS OF EXPERIENTIAL LEARNING internships</vt:lpstr>
      <vt:lpstr>EXPERIENTIAL LEARNING SESSION THIS AFTERNOON!</vt:lpstr>
      <vt:lpstr>HOW LEARNING HAPPENS BEYOND THE CLASSROOM</vt:lpstr>
      <vt:lpstr>HOW EMPLOYERS DESCRIBE  UWB HUSKIES</vt:lpstr>
      <vt:lpstr>RETURN ON INVESTMENT</vt:lpstr>
      <vt:lpstr>EMPLOYMENT OUTCOMES</vt:lpstr>
      <vt:lpstr>CAREER &amp; EXPERIENTIAL LEARNING CENTER</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OCL+CS Parent &amp; Family Orientation</dc:title>
  <dc:creator>Kristen Labrecque</dc:creator>
  <cp:lastModifiedBy>Carrie Newman</cp:lastModifiedBy>
  <cp:revision>2</cp:revision>
  <dcterms:created xsi:type="dcterms:W3CDTF">2006-08-16T00:00:00Z</dcterms:created>
  <dcterms:modified xsi:type="dcterms:W3CDTF">2026-07-10T23:07:59Z</dcterms:modified>
  <dc:identifier>DAHL_11cUqo</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0x010100EEFDCC824C5D4446B5AE97C1BCAAA53F</vt:lpwstr>
  </property>
</Properties>
</file>