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diagrams/data4.xml" ContentType="application/vnd.openxmlformats-officedocument.drawingml.diagramData+xml"/>
  <Override PartName="/ppt/diagrams/data5.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diagrams/layout5.xml" ContentType="application/vnd.openxmlformats-officedocument.drawingml.diagramLayout+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colors4.xml" ContentType="application/vnd.openxmlformats-officedocument.drawingml.diagramColors+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1.xml" ContentType="application/vnd.openxmlformats-officedocument.themeOverride+xml"/>
  <Override PartName="/ppt/diagrams/drawing4.xml" ContentType="application/vnd.ms-office.drawingml.diagramDrawing+xml"/>
  <Override PartName="/ppt/theme/themeOverride2.xml" ContentType="application/vnd.openxmlformats-officedocument.themeOverride+xml"/>
  <Override PartName="/ppt/diagrams/quickStyle4.xml" ContentType="application/vnd.openxmlformats-officedocument.drawingml.diagramStyle+xml"/>
  <Override PartName="/ppt/diagrams/layout4.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8"/>
  </p:notesMasterIdLst>
  <p:sldIdLst>
    <p:sldId id="362" r:id="rId3"/>
    <p:sldId id="489" r:id="rId4"/>
    <p:sldId id="495" r:id="rId5"/>
    <p:sldId id="341" r:id="rId6"/>
    <p:sldId id="342" r:id="rId7"/>
    <p:sldId id="343" r:id="rId8"/>
    <p:sldId id="344" r:id="rId9"/>
    <p:sldId id="456" r:id="rId10"/>
    <p:sldId id="453" r:id="rId11"/>
    <p:sldId id="496" r:id="rId12"/>
    <p:sldId id="497" r:id="rId13"/>
    <p:sldId id="279" r:id="rId14"/>
    <p:sldId id="498" r:id="rId15"/>
    <p:sldId id="458" r:id="rId16"/>
    <p:sldId id="499" r:id="rId17"/>
    <p:sldId id="500" r:id="rId18"/>
    <p:sldId id="480" r:id="rId19"/>
    <p:sldId id="481" r:id="rId20"/>
    <p:sldId id="482" r:id="rId21"/>
    <p:sldId id="478" r:id="rId22"/>
    <p:sldId id="462" r:id="rId23"/>
    <p:sldId id="331" r:id="rId24"/>
    <p:sldId id="469" r:id="rId25"/>
    <p:sldId id="501" r:id="rId26"/>
    <p:sldId id="41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5072"/>
    <a:srgbClr val="300E5E"/>
    <a:srgbClr val="B4A989"/>
    <a:srgbClr val="37015F"/>
    <a:srgbClr val="240A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6.xml"/></Relationships>
</file>

<file path=ppt/diagrams/_rels/data2.xml.rels><?xml version="1.0" encoding="UTF-8" standalone="yes"?>
<Relationships xmlns="http://schemas.openxmlformats.org/package/2006/relationships"><Relationship Id="rId1" Type="http://schemas.openxmlformats.org/officeDocument/2006/relationships/hyperlink" Target="https://www.washington.edu/financialaid/types-of-aid/loans/student-loans-program-chart/"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s>
</file>

<file path=ppt/diagrams/_rels/drawing2.xml.rels><?xml version="1.0" encoding="UTF-8" standalone="yes"?>
<Relationships xmlns="http://schemas.openxmlformats.org/package/2006/relationships"><Relationship Id="rId1" Type="http://schemas.openxmlformats.org/officeDocument/2006/relationships/hyperlink" Target="https://www.washington.edu/financialaid/types-of-aid/loans/student-loans-program-chart/"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1B94A1-341B-461F-AEC6-D2B6E3E2A955}"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1B8393F1-4B20-4A31-AFEE-E10938EA7544}">
      <dgm:prSet/>
      <dgm:spPr>
        <a:solidFill>
          <a:srgbClr val="33006F"/>
        </a:solidFill>
      </dgm:spPr>
      <dgm:t>
        <a:bodyPr/>
        <a:lstStyle/>
        <a:p>
          <a:r>
            <a:rPr lang="en-US" b="1" dirty="0"/>
            <a:t>Subsidized Loan</a:t>
          </a:r>
          <a:endParaRPr lang="en-US" dirty="0"/>
        </a:p>
      </dgm:t>
    </dgm:pt>
    <dgm:pt modelId="{82AF665E-2A1A-47DC-8C36-5870FB12E669}" type="parTrans" cxnId="{7028878A-6805-4479-80D0-F8CA4C290E35}">
      <dgm:prSet/>
      <dgm:spPr/>
      <dgm:t>
        <a:bodyPr/>
        <a:lstStyle/>
        <a:p>
          <a:endParaRPr lang="en-US"/>
        </a:p>
      </dgm:t>
    </dgm:pt>
    <dgm:pt modelId="{8246B8BE-BDCB-46C0-95BA-E81F44893E40}" type="sibTrans" cxnId="{7028878A-6805-4479-80D0-F8CA4C290E35}">
      <dgm:prSet/>
      <dgm:spPr/>
      <dgm:t>
        <a:bodyPr/>
        <a:lstStyle/>
        <a:p>
          <a:endParaRPr lang="en-US"/>
        </a:p>
      </dgm:t>
    </dgm:pt>
    <dgm:pt modelId="{A0F0395E-3417-49F9-8950-92E942B4E25C}">
      <dgm:prSet/>
      <dgm:spPr/>
      <dgm:t>
        <a:bodyPr/>
        <a:lstStyle/>
        <a:p>
          <a:r>
            <a:rPr lang="en-US" dirty="0">
              <a:solidFill>
                <a:schemeClr val="tx1"/>
              </a:solidFill>
            </a:rPr>
            <a:t>Need based</a:t>
          </a:r>
        </a:p>
      </dgm:t>
    </dgm:pt>
    <dgm:pt modelId="{C8CC4F72-5FEF-4B19-8729-308B98A90DB4}" type="parTrans" cxnId="{D021669F-477F-46DA-B585-E18F2E36383E}">
      <dgm:prSet/>
      <dgm:spPr/>
      <dgm:t>
        <a:bodyPr/>
        <a:lstStyle/>
        <a:p>
          <a:endParaRPr lang="en-US"/>
        </a:p>
      </dgm:t>
    </dgm:pt>
    <dgm:pt modelId="{E7D91DD7-307C-41D8-9C3C-8772875F3DCF}" type="sibTrans" cxnId="{D021669F-477F-46DA-B585-E18F2E36383E}">
      <dgm:prSet/>
      <dgm:spPr/>
      <dgm:t>
        <a:bodyPr/>
        <a:lstStyle/>
        <a:p>
          <a:endParaRPr lang="en-US"/>
        </a:p>
      </dgm:t>
    </dgm:pt>
    <dgm:pt modelId="{6281D6BB-6523-4433-815D-7751744318F1}">
      <dgm:prSet/>
      <dgm:spPr/>
      <dgm:t>
        <a:bodyPr/>
        <a:lstStyle/>
        <a:p>
          <a:r>
            <a:rPr lang="en-US" dirty="0">
              <a:solidFill>
                <a:schemeClr val="tx1"/>
              </a:solidFill>
            </a:rPr>
            <a:t>Interest </a:t>
          </a:r>
          <a:r>
            <a:rPr lang="en-US" i="1" dirty="0">
              <a:solidFill>
                <a:schemeClr val="tx1"/>
              </a:solidFill>
            </a:rPr>
            <a:t>paid by government </a:t>
          </a:r>
          <a:r>
            <a:rPr lang="en-US" dirty="0">
              <a:solidFill>
                <a:schemeClr val="tx1"/>
              </a:solidFill>
            </a:rPr>
            <a:t>while student attending school ½ time or more</a:t>
          </a:r>
        </a:p>
      </dgm:t>
    </dgm:pt>
    <dgm:pt modelId="{56906703-B732-4146-AE34-44C0A90E18E9}" type="parTrans" cxnId="{5F443C59-EB22-40AB-95FC-9068B0A62237}">
      <dgm:prSet/>
      <dgm:spPr/>
      <dgm:t>
        <a:bodyPr/>
        <a:lstStyle/>
        <a:p>
          <a:endParaRPr lang="en-US"/>
        </a:p>
      </dgm:t>
    </dgm:pt>
    <dgm:pt modelId="{25C65CB0-C3EE-45C7-840B-9D1D7640D128}" type="sibTrans" cxnId="{5F443C59-EB22-40AB-95FC-9068B0A62237}">
      <dgm:prSet/>
      <dgm:spPr/>
      <dgm:t>
        <a:bodyPr/>
        <a:lstStyle/>
        <a:p>
          <a:endParaRPr lang="en-US"/>
        </a:p>
      </dgm:t>
    </dgm:pt>
    <dgm:pt modelId="{7991475A-74DE-4B98-B940-1936CA268730}">
      <dgm:prSet/>
      <dgm:spPr>
        <a:solidFill>
          <a:srgbClr val="33006F"/>
        </a:solidFill>
      </dgm:spPr>
      <dgm:t>
        <a:bodyPr/>
        <a:lstStyle/>
        <a:p>
          <a:r>
            <a:rPr lang="en-US" b="1" dirty="0"/>
            <a:t>Unsubsidized Loan</a:t>
          </a:r>
          <a:endParaRPr lang="en-US" dirty="0"/>
        </a:p>
      </dgm:t>
    </dgm:pt>
    <dgm:pt modelId="{45F533C1-B653-4245-8C60-70349DD9FCEE}" type="parTrans" cxnId="{9D35FE02-DA5D-451C-93BB-6D565C32C9EB}">
      <dgm:prSet/>
      <dgm:spPr/>
      <dgm:t>
        <a:bodyPr/>
        <a:lstStyle/>
        <a:p>
          <a:endParaRPr lang="en-US"/>
        </a:p>
      </dgm:t>
    </dgm:pt>
    <dgm:pt modelId="{DBEBEFD5-5D64-44E4-A5EB-BB9735974A7C}" type="sibTrans" cxnId="{9D35FE02-DA5D-451C-93BB-6D565C32C9EB}">
      <dgm:prSet/>
      <dgm:spPr/>
      <dgm:t>
        <a:bodyPr/>
        <a:lstStyle/>
        <a:p>
          <a:endParaRPr lang="en-US"/>
        </a:p>
      </dgm:t>
    </dgm:pt>
    <dgm:pt modelId="{13104828-FEA3-4EF9-88B7-2F9C5888635D}">
      <dgm:prSet/>
      <dgm:spPr/>
      <dgm:t>
        <a:bodyPr/>
        <a:lstStyle/>
        <a:p>
          <a:r>
            <a:rPr lang="en-US" dirty="0">
              <a:solidFill>
                <a:schemeClr val="tx1"/>
              </a:solidFill>
            </a:rPr>
            <a:t>Non-need based</a:t>
          </a:r>
        </a:p>
      </dgm:t>
    </dgm:pt>
    <dgm:pt modelId="{8B0C758A-BC56-4D33-AB12-3120FB75178A}" type="parTrans" cxnId="{3DE18F19-E8BE-464B-8D88-AD7D23382706}">
      <dgm:prSet/>
      <dgm:spPr/>
      <dgm:t>
        <a:bodyPr/>
        <a:lstStyle/>
        <a:p>
          <a:endParaRPr lang="en-US"/>
        </a:p>
      </dgm:t>
    </dgm:pt>
    <dgm:pt modelId="{A8030A56-D478-4291-BA03-534846A50464}" type="sibTrans" cxnId="{3DE18F19-E8BE-464B-8D88-AD7D23382706}">
      <dgm:prSet/>
      <dgm:spPr/>
      <dgm:t>
        <a:bodyPr/>
        <a:lstStyle/>
        <a:p>
          <a:endParaRPr lang="en-US"/>
        </a:p>
      </dgm:t>
    </dgm:pt>
    <dgm:pt modelId="{5F4DF3BD-3DD4-4CAA-9A3B-001B493C6120}">
      <dgm:prSet/>
      <dgm:spPr/>
      <dgm:t>
        <a:bodyPr/>
        <a:lstStyle/>
        <a:p>
          <a:r>
            <a:rPr lang="en-US" dirty="0">
              <a:solidFill>
                <a:schemeClr val="tx1"/>
              </a:solidFill>
            </a:rPr>
            <a:t>Government </a:t>
          </a:r>
          <a:r>
            <a:rPr lang="en-US" i="1" dirty="0">
              <a:solidFill>
                <a:schemeClr val="tx1"/>
              </a:solidFill>
            </a:rPr>
            <a:t>does not </a:t>
          </a:r>
          <a:r>
            <a:rPr lang="en-US" dirty="0">
              <a:solidFill>
                <a:schemeClr val="tx1"/>
              </a:solidFill>
            </a:rPr>
            <a:t>pay interest</a:t>
          </a:r>
        </a:p>
      </dgm:t>
    </dgm:pt>
    <dgm:pt modelId="{E1F86B7E-C5BC-428D-88B9-58183F8529DD}" type="parTrans" cxnId="{BD9AD4D9-B385-442A-91D2-4585931AAB55}">
      <dgm:prSet/>
      <dgm:spPr/>
      <dgm:t>
        <a:bodyPr/>
        <a:lstStyle/>
        <a:p>
          <a:endParaRPr lang="en-US"/>
        </a:p>
      </dgm:t>
    </dgm:pt>
    <dgm:pt modelId="{B6D6F51B-5397-4637-AEF4-98661F168306}" type="sibTrans" cxnId="{BD9AD4D9-B385-442A-91D2-4585931AAB55}">
      <dgm:prSet/>
      <dgm:spPr/>
      <dgm:t>
        <a:bodyPr/>
        <a:lstStyle/>
        <a:p>
          <a:endParaRPr lang="en-US"/>
        </a:p>
      </dgm:t>
    </dgm:pt>
    <dgm:pt modelId="{CDEEA1A3-63FF-4293-8DA0-00629EC76D18}">
      <dgm:prSet/>
      <dgm:spPr/>
      <dgm:t>
        <a:bodyPr/>
        <a:lstStyle/>
        <a:p>
          <a:r>
            <a:rPr lang="en-US" dirty="0">
              <a:solidFill>
                <a:schemeClr val="tx1"/>
              </a:solidFill>
            </a:rPr>
            <a:t>Students have option of paying interest while attending  school or have it added to the principal</a:t>
          </a:r>
        </a:p>
      </dgm:t>
    </dgm:pt>
    <dgm:pt modelId="{C2C36AB8-4211-4FBC-8652-5C3A5C31515F}" type="parTrans" cxnId="{EBD95B50-971B-4F9A-A644-E24B3D8FC865}">
      <dgm:prSet/>
      <dgm:spPr/>
      <dgm:t>
        <a:bodyPr/>
        <a:lstStyle/>
        <a:p>
          <a:endParaRPr lang="en-US"/>
        </a:p>
      </dgm:t>
    </dgm:pt>
    <dgm:pt modelId="{C1F23979-D668-495C-AF1D-243738AB975C}" type="sibTrans" cxnId="{EBD95B50-971B-4F9A-A644-E24B3D8FC865}">
      <dgm:prSet/>
      <dgm:spPr/>
      <dgm:t>
        <a:bodyPr/>
        <a:lstStyle/>
        <a:p>
          <a:endParaRPr lang="en-US"/>
        </a:p>
      </dgm:t>
    </dgm:pt>
    <dgm:pt modelId="{25E4467A-F63D-4843-9E44-7B44E94919AA}" type="pres">
      <dgm:prSet presAssocID="{6A1B94A1-341B-461F-AEC6-D2B6E3E2A955}" presName="linear" presStyleCnt="0">
        <dgm:presLayoutVars>
          <dgm:animLvl val="lvl"/>
          <dgm:resizeHandles val="exact"/>
        </dgm:presLayoutVars>
      </dgm:prSet>
      <dgm:spPr/>
    </dgm:pt>
    <dgm:pt modelId="{95E8B444-BBD0-46BC-A1CD-1AF71EA9CF6F}" type="pres">
      <dgm:prSet presAssocID="{1B8393F1-4B20-4A31-AFEE-E10938EA7544}" presName="parentText" presStyleLbl="node1" presStyleIdx="0" presStyleCnt="2">
        <dgm:presLayoutVars>
          <dgm:chMax val="0"/>
          <dgm:bulletEnabled val="1"/>
        </dgm:presLayoutVars>
      </dgm:prSet>
      <dgm:spPr/>
    </dgm:pt>
    <dgm:pt modelId="{42296103-5AD4-41CE-937D-936DB5981002}" type="pres">
      <dgm:prSet presAssocID="{1B8393F1-4B20-4A31-AFEE-E10938EA7544}" presName="childText" presStyleLbl="revTx" presStyleIdx="0" presStyleCnt="2">
        <dgm:presLayoutVars>
          <dgm:bulletEnabled val="1"/>
        </dgm:presLayoutVars>
      </dgm:prSet>
      <dgm:spPr/>
    </dgm:pt>
    <dgm:pt modelId="{499BA37D-10DD-4A8C-8B85-C7F5F9547038}" type="pres">
      <dgm:prSet presAssocID="{7991475A-74DE-4B98-B940-1936CA268730}" presName="parentText" presStyleLbl="node1" presStyleIdx="1" presStyleCnt="2">
        <dgm:presLayoutVars>
          <dgm:chMax val="0"/>
          <dgm:bulletEnabled val="1"/>
        </dgm:presLayoutVars>
      </dgm:prSet>
      <dgm:spPr/>
    </dgm:pt>
    <dgm:pt modelId="{29E595D0-C45D-4EB9-9FA2-DA6C90D48B81}" type="pres">
      <dgm:prSet presAssocID="{7991475A-74DE-4B98-B940-1936CA268730}" presName="childText" presStyleLbl="revTx" presStyleIdx="1" presStyleCnt="2">
        <dgm:presLayoutVars>
          <dgm:bulletEnabled val="1"/>
        </dgm:presLayoutVars>
      </dgm:prSet>
      <dgm:spPr/>
    </dgm:pt>
  </dgm:ptLst>
  <dgm:cxnLst>
    <dgm:cxn modelId="{9D35FE02-DA5D-451C-93BB-6D565C32C9EB}" srcId="{6A1B94A1-341B-461F-AEC6-D2B6E3E2A955}" destId="{7991475A-74DE-4B98-B940-1936CA268730}" srcOrd="1" destOrd="0" parTransId="{45F533C1-B653-4245-8C60-70349DD9FCEE}" sibTransId="{DBEBEFD5-5D64-44E4-A5EB-BB9735974A7C}"/>
    <dgm:cxn modelId="{3DE18F19-E8BE-464B-8D88-AD7D23382706}" srcId="{7991475A-74DE-4B98-B940-1936CA268730}" destId="{13104828-FEA3-4EF9-88B7-2F9C5888635D}" srcOrd="0" destOrd="0" parTransId="{8B0C758A-BC56-4D33-AB12-3120FB75178A}" sibTransId="{A8030A56-D478-4291-BA03-534846A50464}"/>
    <dgm:cxn modelId="{E280FF2E-50D9-457B-BFC5-AF23B7A2B636}" type="presOf" srcId="{A0F0395E-3417-49F9-8950-92E942B4E25C}" destId="{42296103-5AD4-41CE-937D-936DB5981002}" srcOrd="0" destOrd="0" presId="urn:microsoft.com/office/officeart/2005/8/layout/vList2"/>
    <dgm:cxn modelId="{4F3FDD37-FD28-41DF-A246-A7981D843D54}" type="presOf" srcId="{1B8393F1-4B20-4A31-AFEE-E10938EA7544}" destId="{95E8B444-BBD0-46BC-A1CD-1AF71EA9CF6F}" srcOrd="0" destOrd="0" presId="urn:microsoft.com/office/officeart/2005/8/layout/vList2"/>
    <dgm:cxn modelId="{1756436D-AB6E-4653-9973-91BD8A9CE5B0}" type="presOf" srcId="{6A1B94A1-341B-461F-AEC6-D2B6E3E2A955}" destId="{25E4467A-F63D-4843-9E44-7B44E94919AA}" srcOrd="0" destOrd="0" presId="urn:microsoft.com/office/officeart/2005/8/layout/vList2"/>
    <dgm:cxn modelId="{EBD95B50-971B-4F9A-A644-E24B3D8FC865}" srcId="{7991475A-74DE-4B98-B940-1936CA268730}" destId="{CDEEA1A3-63FF-4293-8DA0-00629EC76D18}" srcOrd="2" destOrd="0" parTransId="{C2C36AB8-4211-4FBC-8652-5C3A5C31515F}" sibTransId="{C1F23979-D668-495C-AF1D-243738AB975C}"/>
    <dgm:cxn modelId="{5F443C59-EB22-40AB-95FC-9068B0A62237}" srcId="{1B8393F1-4B20-4A31-AFEE-E10938EA7544}" destId="{6281D6BB-6523-4433-815D-7751744318F1}" srcOrd="1" destOrd="0" parTransId="{56906703-B732-4146-AE34-44C0A90E18E9}" sibTransId="{25C65CB0-C3EE-45C7-840B-9D1D7640D128}"/>
    <dgm:cxn modelId="{32B46F80-40CB-4C8C-819F-EDF1BAD48FAB}" type="presOf" srcId="{6281D6BB-6523-4433-815D-7751744318F1}" destId="{42296103-5AD4-41CE-937D-936DB5981002}" srcOrd="0" destOrd="1" presId="urn:microsoft.com/office/officeart/2005/8/layout/vList2"/>
    <dgm:cxn modelId="{83797680-0C5C-4102-B1CF-53FEDC1593F6}" type="presOf" srcId="{13104828-FEA3-4EF9-88B7-2F9C5888635D}" destId="{29E595D0-C45D-4EB9-9FA2-DA6C90D48B81}" srcOrd="0" destOrd="0" presId="urn:microsoft.com/office/officeart/2005/8/layout/vList2"/>
    <dgm:cxn modelId="{7028878A-6805-4479-80D0-F8CA4C290E35}" srcId="{6A1B94A1-341B-461F-AEC6-D2B6E3E2A955}" destId="{1B8393F1-4B20-4A31-AFEE-E10938EA7544}" srcOrd="0" destOrd="0" parTransId="{82AF665E-2A1A-47DC-8C36-5870FB12E669}" sibTransId="{8246B8BE-BDCB-46C0-95BA-E81F44893E40}"/>
    <dgm:cxn modelId="{D021669F-477F-46DA-B585-E18F2E36383E}" srcId="{1B8393F1-4B20-4A31-AFEE-E10938EA7544}" destId="{A0F0395E-3417-49F9-8950-92E942B4E25C}" srcOrd="0" destOrd="0" parTransId="{C8CC4F72-5FEF-4B19-8729-308B98A90DB4}" sibTransId="{E7D91DD7-307C-41D8-9C3C-8772875F3DCF}"/>
    <dgm:cxn modelId="{5002B3A6-BE1A-4918-B85F-5B365F7FFCE6}" type="presOf" srcId="{5F4DF3BD-3DD4-4CAA-9A3B-001B493C6120}" destId="{29E595D0-C45D-4EB9-9FA2-DA6C90D48B81}" srcOrd="0" destOrd="1" presId="urn:microsoft.com/office/officeart/2005/8/layout/vList2"/>
    <dgm:cxn modelId="{2035AACF-3495-442E-A57E-E8996087B364}" type="presOf" srcId="{CDEEA1A3-63FF-4293-8DA0-00629EC76D18}" destId="{29E595D0-C45D-4EB9-9FA2-DA6C90D48B81}" srcOrd="0" destOrd="2" presId="urn:microsoft.com/office/officeart/2005/8/layout/vList2"/>
    <dgm:cxn modelId="{BD9AD4D9-B385-442A-91D2-4585931AAB55}" srcId="{7991475A-74DE-4B98-B940-1936CA268730}" destId="{5F4DF3BD-3DD4-4CAA-9A3B-001B493C6120}" srcOrd="1" destOrd="0" parTransId="{E1F86B7E-C5BC-428D-88B9-58183F8529DD}" sibTransId="{B6D6F51B-5397-4637-AEF4-98661F168306}"/>
    <dgm:cxn modelId="{A6437FE0-79BB-4C76-85B7-ACF815A64D5F}" type="presOf" srcId="{7991475A-74DE-4B98-B940-1936CA268730}" destId="{499BA37D-10DD-4A8C-8B85-C7F5F9547038}" srcOrd="0" destOrd="0" presId="urn:microsoft.com/office/officeart/2005/8/layout/vList2"/>
    <dgm:cxn modelId="{DE56C4BD-6983-4C07-8413-D33FA03586AD}" type="presParOf" srcId="{25E4467A-F63D-4843-9E44-7B44E94919AA}" destId="{95E8B444-BBD0-46BC-A1CD-1AF71EA9CF6F}" srcOrd="0" destOrd="0" presId="urn:microsoft.com/office/officeart/2005/8/layout/vList2"/>
    <dgm:cxn modelId="{02407F52-86B0-42A4-B2F8-BE7BB96AA968}" type="presParOf" srcId="{25E4467A-F63D-4843-9E44-7B44E94919AA}" destId="{42296103-5AD4-41CE-937D-936DB5981002}" srcOrd="1" destOrd="0" presId="urn:microsoft.com/office/officeart/2005/8/layout/vList2"/>
    <dgm:cxn modelId="{8EC7ED89-9612-45D9-95F6-F3E7378D2A22}" type="presParOf" srcId="{25E4467A-F63D-4843-9E44-7B44E94919AA}" destId="{499BA37D-10DD-4A8C-8B85-C7F5F9547038}" srcOrd="2" destOrd="0" presId="urn:microsoft.com/office/officeart/2005/8/layout/vList2"/>
    <dgm:cxn modelId="{BF85BE71-2235-4A70-A6D3-970E2F3C0EDA}" type="presParOf" srcId="{25E4467A-F63D-4843-9E44-7B44E94919AA}" destId="{29E595D0-C45D-4EB9-9FA2-DA6C90D48B8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674DA7-DCF8-4179-AFCE-7CA58ADB7AFE}" type="doc">
      <dgm:prSet loTypeId="urn:microsoft.com/office/officeart/2005/8/layout/hChevron3" loCatId="process" qsTypeId="urn:microsoft.com/office/officeart/2005/8/quickstyle/simple1" qsCatId="simple" csTypeId="urn:microsoft.com/office/officeart/2005/8/colors/colorful1" csCatId="colorful" phldr="1"/>
      <dgm:spPr/>
      <dgm:t>
        <a:bodyPr/>
        <a:lstStyle/>
        <a:p>
          <a:endParaRPr lang="en-US"/>
        </a:p>
      </dgm:t>
    </dgm:pt>
    <dgm:pt modelId="{5E7C0E2A-EA50-487A-842E-6ED89BD2E7D5}">
      <dgm:prSet custT="1"/>
      <dgm:spPr>
        <a:solidFill>
          <a:srgbClr val="300E5E"/>
        </a:solidFill>
      </dgm:spPr>
      <dgm:t>
        <a:bodyPr/>
        <a:lstStyle/>
        <a:p>
          <a:pPr algn="l"/>
          <a:r>
            <a:rPr lang="en-US" sz="2400" b="1" i="0" baseline="0" dirty="0"/>
            <a:t>Federal Student Loans are part of financial aid. </a:t>
          </a:r>
        </a:p>
        <a:p>
          <a:pPr algn="l"/>
          <a:r>
            <a:rPr lang="en-US" sz="2400" b="1" i="0" baseline="0" dirty="0"/>
            <a:t>FAFSA must be completed to be able to borrow money.</a:t>
          </a:r>
          <a:endParaRPr lang="en-US" sz="2400" dirty="0"/>
        </a:p>
      </dgm:t>
    </dgm:pt>
    <dgm:pt modelId="{D90AA034-617A-494A-A2B9-559E5E70C8FD}" type="parTrans" cxnId="{723D0D67-4D65-47BF-AED8-08CEB3466125}">
      <dgm:prSet/>
      <dgm:spPr/>
      <dgm:t>
        <a:bodyPr/>
        <a:lstStyle/>
        <a:p>
          <a:endParaRPr lang="en-US"/>
        </a:p>
      </dgm:t>
    </dgm:pt>
    <dgm:pt modelId="{5A939721-356F-4BB4-9274-5574133D4168}" type="sibTrans" cxnId="{723D0D67-4D65-47BF-AED8-08CEB3466125}">
      <dgm:prSet/>
      <dgm:spPr/>
      <dgm:t>
        <a:bodyPr/>
        <a:lstStyle/>
        <a:p>
          <a:endParaRPr lang="en-US"/>
        </a:p>
      </dgm:t>
    </dgm:pt>
    <dgm:pt modelId="{A5BC8B3D-831D-4E3B-ADAC-07351EFE3233}">
      <dgm:prSet custT="1"/>
      <dgm:spPr>
        <a:solidFill>
          <a:srgbClr val="917B4C"/>
        </a:solidFill>
      </dgm:spPr>
      <dgm:t>
        <a:bodyPr/>
        <a:lstStyle/>
        <a:p>
          <a:pPr algn="l"/>
          <a:r>
            <a:rPr lang="en-US" sz="1800" b="1" i="0" baseline="0" dirty="0"/>
            <a:t>Once a Financial Aid offer is made: you can accept your loans, complete Loan Entrance counseling, and sign the Master Promissory Note</a:t>
          </a:r>
          <a:endParaRPr lang="en-US" sz="1800" dirty="0"/>
        </a:p>
      </dgm:t>
    </dgm:pt>
    <dgm:pt modelId="{0BE1185D-6909-4B67-A33C-291AE551BC22}" type="parTrans" cxnId="{6D91B7D7-5C0D-4352-94E0-70C41CD0A711}">
      <dgm:prSet/>
      <dgm:spPr/>
      <dgm:t>
        <a:bodyPr/>
        <a:lstStyle/>
        <a:p>
          <a:endParaRPr lang="en-US"/>
        </a:p>
      </dgm:t>
    </dgm:pt>
    <dgm:pt modelId="{1701D1D0-31F9-4EB4-8291-95270ED90E0D}" type="sibTrans" cxnId="{6D91B7D7-5C0D-4352-94E0-70C41CD0A711}">
      <dgm:prSet/>
      <dgm:spPr/>
      <dgm:t>
        <a:bodyPr/>
        <a:lstStyle/>
        <a:p>
          <a:endParaRPr lang="en-US"/>
        </a:p>
      </dgm:t>
    </dgm:pt>
    <dgm:pt modelId="{C6D951E6-C219-4A72-A2A6-F574E269519D}">
      <dgm:prSet custT="1"/>
      <dgm:spPr>
        <a:solidFill>
          <a:srgbClr val="300E5E"/>
        </a:solidFill>
      </dgm:spPr>
      <dgm:t>
        <a:bodyPr/>
        <a:lstStyle/>
        <a:p>
          <a:pPr algn="l"/>
          <a:r>
            <a:rPr lang="en-US" sz="2000" b="1" i="0" baseline="0" dirty="0"/>
            <a:t>Parents complete PLUS loan request online at studentaid.gov and sign the Master Promissory Note (MPN)</a:t>
          </a:r>
          <a:endParaRPr lang="en-US" sz="2000" dirty="0"/>
        </a:p>
      </dgm:t>
    </dgm:pt>
    <dgm:pt modelId="{08A21862-BF6C-4001-925D-310E18F62D51}" type="parTrans" cxnId="{ED392EA9-FF68-45FD-AF02-5C135CC0239D}">
      <dgm:prSet/>
      <dgm:spPr/>
      <dgm:t>
        <a:bodyPr/>
        <a:lstStyle/>
        <a:p>
          <a:endParaRPr lang="en-US"/>
        </a:p>
      </dgm:t>
    </dgm:pt>
    <dgm:pt modelId="{D19AB2A5-28AB-4A7A-BDBA-C225F8A9794E}" type="sibTrans" cxnId="{ED392EA9-FF68-45FD-AF02-5C135CC0239D}">
      <dgm:prSet/>
      <dgm:spPr/>
      <dgm:t>
        <a:bodyPr/>
        <a:lstStyle/>
        <a:p>
          <a:endParaRPr lang="en-US"/>
        </a:p>
      </dgm:t>
    </dgm:pt>
    <dgm:pt modelId="{FCC9AF3E-4EF1-4511-BEBC-289C2746265E}">
      <dgm:prSet custT="1"/>
      <dgm:spPr>
        <a:solidFill>
          <a:srgbClr val="917B4C"/>
        </a:solidFill>
      </dgm:spPr>
      <dgm:t>
        <a:bodyPr anchor="ctr"/>
        <a:lstStyle/>
        <a:p>
          <a:pPr algn="l"/>
          <a:r>
            <a:rPr lang="en-US" sz="1500" b="1" i="0" baseline="0" dirty="0">
              <a:solidFill>
                <a:schemeClr val="bg1"/>
              </a:solidFill>
            </a:rPr>
            <a:t>Interest rates are posted on Financial Aid web page under loan chart: </a:t>
          </a:r>
          <a:r>
            <a:rPr lang="en-US" sz="1500" b="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https://www.washington.edu/financialaid/types-of-aid/loans/student-loans-program-chart/</a:t>
          </a:r>
          <a:r>
            <a:rPr lang="en-US" sz="1500" b="1" u="none" dirty="0">
              <a:solidFill>
                <a:schemeClr val="bg1"/>
              </a:solidFill>
            </a:rPr>
            <a:t> </a:t>
          </a:r>
          <a:endParaRPr lang="en-US" sz="1500" b="1" dirty="0">
            <a:solidFill>
              <a:schemeClr val="bg1"/>
            </a:solidFill>
          </a:endParaRPr>
        </a:p>
      </dgm:t>
    </dgm:pt>
    <dgm:pt modelId="{58F2A6B5-9314-488A-9F82-D4D839D0A19C}" type="parTrans" cxnId="{67F2CEC3-C89F-443E-93B2-C40D4AE2CA96}">
      <dgm:prSet/>
      <dgm:spPr/>
      <dgm:t>
        <a:bodyPr/>
        <a:lstStyle/>
        <a:p>
          <a:endParaRPr lang="en-US"/>
        </a:p>
      </dgm:t>
    </dgm:pt>
    <dgm:pt modelId="{968ECA36-1444-4C7E-AFAB-D775B56605A6}" type="sibTrans" cxnId="{67F2CEC3-C89F-443E-93B2-C40D4AE2CA96}">
      <dgm:prSet/>
      <dgm:spPr/>
      <dgm:t>
        <a:bodyPr/>
        <a:lstStyle/>
        <a:p>
          <a:endParaRPr lang="en-US"/>
        </a:p>
      </dgm:t>
    </dgm:pt>
    <dgm:pt modelId="{7D72A9B3-64CE-4F97-AC6D-D39A48441966}">
      <dgm:prSet custT="1"/>
      <dgm:spPr>
        <a:solidFill>
          <a:srgbClr val="917B4C"/>
        </a:solidFill>
      </dgm:spPr>
      <dgm:t>
        <a:bodyPr anchor="ctr"/>
        <a:lstStyle/>
        <a:p>
          <a:pPr algn="l"/>
          <a:r>
            <a:rPr lang="en-US" sz="1500" b="0" i="0" baseline="0" dirty="0">
              <a:solidFill>
                <a:schemeClr val="bg1"/>
              </a:solidFill>
            </a:rPr>
            <a:t>Rates can change every year</a:t>
          </a:r>
          <a:endParaRPr lang="en-US" sz="1500" b="0" dirty="0">
            <a:solidFill>
              <a:schemeClr val="bg1"/>
            </a:solidFill>
          </a:endParaRPr>
        </a:p>
      </dgm:t>
    </dgm:pt>
    <dgm:pt modelId="{BEEFD0B6-977B-43E6-BD4C-5E450D2C5948}" type="sibTrans" cxnId="{5800B6AE-36FC-4809-8374-48C752A56B6C}">
      <dgm:prSet/>
      <dgm:spPr/>
      <dgm:t>
        <a:bodyPr/>
        <a:lstStyle/>
        <a:p>
          <a:endParaRPr lang="en-US"/>
        </a:p>
      </dgm:t>
    </dgm:pt>
    <dgm:pt modelId="{F727B6C2-1928-4D94-B6FD-A4A3E5F2031D}" type="parTrans" cxnId="{5800B6AE-36FC-4809-8374-48C752A56B6C}">
      <dgm:prSet/>
      <dgm:spPr/>
      <dgm:t>
        <a:bodyPr/>
        <a:lstStyle/>
        <a:p>
          <a:endParaRPr lang="en-US"/>
        </a:p>
      </dgm:t>
    </dgm:pt>
    <dgm:pt modelId="{A8BA1D63-CD3A-443D-8649-A7BC410A2D27}" type="pres">
      <dgm:prSet presAssocID="{FD674DA7-DCF8-4179-AFCE-7CA58ADB7AFE}" presName="Name0" presStyleCnt="0">
        <dgm:presLayoutVars>
          <dgm:dir/>
          <dgm:resizeHandles val="exact"/>
        </dgm:presLayoutVars>
      </dgm:prSet>
      <dgm:spPr/>
    </dgm:pt>
    <dgm:pt modelId="{813FC791-90E3-452D-B571-6CAADF15A57D}" type="pres">
      <dgm:prSet presAssocID="{5E7C0E2A-EA50-487A-842E-6ED89BD2E7D5}" presName="parAndChTx" presStyleLbl="node1" presStyleIdx="0" presStyleCnt="4" custScaleY="122841">
        <dgm:presLayoutVars>
          <dgm:bulletEnabled val="1"/>
        </dgm:presLayoutVars>
      </dgm:prSet>
      <dgm:spPr/>
    </dgm:pt>
    <dgm:pt modelId="{A58D1D80-F3FD-4548-AEE6-AF6358027072}" type="pres">
      <dgm:prSet presAssocID="{5A939721-356F-4BB4-9274-5574133D4168}" presName="parAndChSpace" presStyleCnt="0"/>
      <dgm:spPr/>
    </dgm:pt>
    <dgm:pt modelId="{E7257B05-86D8-43D4-9413-45AE4F0928C5}" type="pres">
      <dgm:prSet presAssocID="{A5BC8B3D-831D-4E3B-ADAC-07351EFE3233}" presName="parAndChTx" presStyleLbl="node1" presStyleIdx="1" presStyleCnt="4" custScaleY="122841">
        <dgm:presLayoutVars>
          <dgm:bulletEnabled val="1"/>
        </dgm:presLayoutVars>
      </dgm:prSet>
      <dgm:spPr/>
    </dgm:pt>
    <dgm:pt modelId="{1990CDA3-F8EC-48D2-97AE-36FD063E5570}" type="pres">
      <dgm:prSet presAssocID="{1701D1D0-31F9-4EB4-8291-95270ED90E0D}" presName="parAndChSpace" presStyleCnt="0"/>
      <dgm:spPr/>
    </dgm:pt>
    <dgm:pt modelId="{0A5FB97C-F178-4710-B554-BB87AC078A4A}" type="pres">
      <dgm:prSet presAssocID="{C6D951E6-C219-4A72-A2A6-F574E269519D}" presName="parAndChTx" presStyleLbl="node1" presStyleIdx="2" presStyleCnt="4" custScaleX="103395" custScaleY="122841">
        <dgm:presLayoutVars>
          <dgm:bulletEnabled val="1"/>
        </dgm:presLayoutVars>
      </dgm:prSet>
      <dgm:spPr/>
    </dgm:pt>
    <dgm:pt modelId="{5BBB82B5-5309-4D0A-84AB-ECB4072C8459}" type="pres">
      <dgm:prSet presAssocID="{D19AB2A5-28AB-4A7A-BDBA-C225F8A9794E}" presName="parAndChSpace" presStyleCnt="0"/>
      <dgm:spPr/>
    </dgm:pt>
    <dgm:pt modelId="{63F9275E-A131-4FFF-A228-982C1EC90F27}" type="pres">
      <dgm:prSet presAssocID="{FCC9AF3E-4EF1-4511-BEBC-289C2746265E}" presName="parAndChTx" presStyleLbl="node1" presStyleIdx="3" presStyleCnt="4" custScaleY="122841" custLinFactNeighborX="499" custLinFactNeighborY="-619">
        <dgm:presLayoutVars>
          <dgm:bulletEnabled val="1"/>
        </dgm:presLayoutVars>
      </dgm:prSet>
      <dgm:spPr/>
    </dgm:pt>
  </dgm:ptLst>
  <dgm:cxnLst>
    <dgm:cxn modelId="{19977135-0BB7-4625-8461-2562721A3156}" type="presOf" srcId="{C6D951E6-C219-4A72-A2A6-F574E269519D}" destId="{0A5FB97C-F178-4710-B554-BB87AC078A4A}" srcOrd="0" destOrd="0" presId="urn:microsoft.com/office/officeart/2005/8/layout/hChevron3"/>
    <dgm:cxn modelId="{68B90145-FBE8-4B1F-9F50-1AE43E6579D0}" type="presOf" srcId="{5E7C0E2A-EA50-487A-842E-6ED89BD2E7D5}" destId="{813FC791-90E3-452D-B571-6CAADF15A57D}" srcOrd="0" destOrd="0" presId="urn:microsoft.com/office/officeart/2005/8/layout/hChevron3"/>
    <dgm:cxn modelId="{723D0D67-4D65-47BF-AED8-08CEB3466125}" srcId="{FD674DA7-DCF8-4179-AFCE-7CA58ADB7AFE}" destId="{5E7C0E2A-EA50-487A-842E-6ED89BD2E7D5}" srcOrd="0" destOrd="0" parTransId="{D90AA034-617A-494A-A2B9-559E5E70C8FD}" sibTransId="{5A939721-356F-4BB4-9274-5574133D4168}"/>
    <dgm:cxn modelId="{88FA9D7E-F6D3-4189-BE0F-2115EAC4970E}" type="presOf" srcId="{7D72A9B3-64CE-4F97-AC6D-D39A48441966}" destId="{63F9275E-A131-4FFF-A228-982C1EC90F27}" srcOrd="0" destOrd="1" presId="urn:microsoft.com/office/officeart/2005/8/layout/hChevron3"/>
    <dgm:cxn modelId="{01FD137F-7694-4078-985D-78518BB5DDF6}" type="presOf" srcId="{FCC9AF3E-4EF1-4511-BEBC-289C2746265E}" destId="{63F9275E-A131-4FFF-A228-982C1EC90F27}" srcOrd="0" destOrd="0" presId="urn:microsoft.com/office/officeart/2005/8/layout/hChevron3"/>
    <dgm:cxn modelId="{ED392EA9-FF68-45FD-AF02-5C135CC0239D}" srcId="{FD674DA7-DCF8-4179-AFCE-7CA58ADB7AFE}" destId="{C6D951E6-C219-4A72-A2A6-F574E269519D}" srcOrd="2" destOrd="0" parTransId="{08A21862-BF6C-4001-925D-310E18F62D51}" sibTransId="{D19AB2A5-28AB-4A7A-BDBA-C225F8A9794E}"/>
    <dgm:cxn modelId="{5800B6AE-36FC-4809-8374-48C752A56B6C}" srcId="{FCC9AF3E-4EF1-4511-BEBC-289C2746265E}" destId="{7D72A9B3-64CE-4F97-AC6D-D39A48441966}" srcOrd="0" destOrd="0" parTransId="{F727B6C2-1928-4D94-B6FD-A4A3E5F2031D}" sibTransId="{BEEFD0B6-977B-43E6-BD4C-5E450D2C5948}"/>
    <dgm:cxn modelId="{67F2CEC3-C89F-443E-93B2-C40D4AE2CA96}" srcId="{FD674DA7-DCF8-4179-AFCE-7CA58ADB7AFE}" destId="{FCC9AF3E-4EF1-4511-BEBC-289C2746265E}" srcOrd="3" destOrd="0" parTransId="{58F2A6B5-9314-488A-9F82-D4D839D0A19C}" sibTransId="{968ECA36-1444-4C7E-AFAB-D775B56605A6}"/>
    <dgm:cxn modelId="{204E34C5-C1CE-4751-93AE-D6AA48076389}" type="presOf" srcId="{A5BC8B3D-831D-4E3B-ADAC-07351EFE3233}" destId="{E7257B05-86D8-43D4-9413-45AE4F0928C5}" srcOrd="0" destOrd="0" presId="urn:microsoft.com/office/officeart/2005/8/layout/hChevron3"/>
    <dgm:cxn modelId="{6D91B7D7-5C0D-4352-94E0-70C41CD0A711}" srcId="{FD674DA7-DCF8-4179-AFCE-7CA58ADB7AFE}" destId="{A5BC8B3D-831D-4E3B-ADAC-07351EFE3233}" srcOrd="1" destOrd="0" parTransId="{0BE1185D-6909-4B67-A33C-291AE551BC22}" sibTransId="{1701D1D0-31F9-4EB4-8291-95270ED90E0D}"/>
    <dgm:cxn modelId="{8B2194E6-5B1E-4C62-A424-2594350E5B4F}" type="presOf" srcId="{FD674DA7-DCF8-4179-AFCE-7CA58ADB7AFE}" destId="{A8BA1D63-CD3A-443D-8649-A7BC410A2D27}" srcOrd="0" destOrd="0" presId="urn:microsoft.com/office/officeart/2005/8/layout/hChevron3"/>
    <dgm:cxn modelId="{5DD8CB8B-EA09-496D-A04A-6B39280E2CFB}" type="presParOf" srcId="{A8BA1D63-CD3A-443D-8649-A7BC410A2D27}" destId="{813FC791-90E3-452D-B571-6CAADF15A57D}" srcOrd="0" destOrd="0" presId="urn:microsoft.com/office/officeart/2005/8/layout/hChevron3"/>
    <dgm:cxn modelId="{771380F9-0860-4184-9789-83981A803F02}" type="presParOf" srcId="{A8BA1D63-CD3A-443D-8649-A7BC410A2D27}" destId="{A58D1D80-F3FD-4548-AEE6-AF6358027072}" srcOrd="1" destOrd="0" presId="urn:microsoft.com/office/officeart/2005/8/layout/hChevron3"/>
    <dgm:cxn modelId="{92A23B77-6D7A-4D20-A9B8-DF75E5D8A8D0}" type="presParOf" srcId="{A8BA1D63-CD3A-443D-8649-A7BC410A2D27}" destId="{E7257B05-86D8-43D4-9413-45AE4F0928C5}" srcOrd="2" destOrd="0" presId="urn:microsoft.com/office/officeart/2005/8/layout/hChevron3"/>
    <dgm:cxn modelId="{CCA77E49-9475-477C-AF15-4A6B11E74BE7}" type="presParOf" srcId="{A8BA1D63-CD3A-443D-8649-A7BC410A2D27}" destId="{1990CDA3-F8EC-48D2-97AE-36FD063E5570}" srcOrd="3" destOrd="0" presId="urn:microsoft.com/office/officeart/2005/8/layout/hChevron3"/>
    <dgm:cxn modelId="{0AE42EA4-6B91-464B-9BF9-7DE42F271866}" type="presParOf" srcId="{A8BA1D63-CD3A-443D-8649-A7BC410A2D27}" destId="{0A5FB97C-F178-4710-B554-BB87AC078A4A}" srcOrd="4" destOrd="0" presId="urn:microsoft.com/office/officeart/2005/8/layout/hChevron3"/>
    <dgm:cxn modelId="{9AB23736-F920-4CF1-9A8E-6AB830F7810B}" type="presParOf" srcId="{A8BA1D63-CD3A-443D-8649-A7BC410A2D27}" destId="{5BBB82B5-5309-4D0A-84AB-ECB4072C8459}" srcOrd="5" destOrd="0" presId="urn:microsoft.com/office/officeart/2005/8/layout/hChevron3"/>
    <dgm:cxn modelId="{48D44F21-56EB-483E-B8BC-E61E0A413A45}" type="presParOf" srcId="{A8BA1D63-CD3A-443D-8649-A7BC410A2D27}" destId="{63F9275E-A131-4FFF-A228-982C1EC90F27}"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508475-4F9E-429E-BE6A-F2F4F61B31E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4C592C0-30EA-4926-8D5E-3C6903CDF440}">
      <dgm:prSet/>
      <dgm:spPr/>
      <dgm:t>
        <a:bodyPr/>
        <a:lstStyle/>
        <a:p>
          <a:r>
            <a:rPr lang="en-US" b="1" i="0" baseline="0"/>
            <a:t>All aid is divided equally between all quarters of attendance</a:t>
          </a:r>
          <a:endParaRPr lang="en-US"/>
        </a:p>
      </dgm:t>
    </dgm:pt>
    <dgm:pt modelId="{8A4459F6-EE06-4894-93AF-A61D9BE6A887}" type="parTrans" cxnId="{5AE6F721-91E6-4419-828C-F57EC4C86DD6}">
      <dgm:prSet/>
      <dgm:spPr/>
      <dgm:t>
        <a:bodyPr/>
        <a:lstStyle/>
        <a:p>
          <a:endParaRPr lang="en-US"/>
        </a:p>
      </dgm:t>
    </dgm:pt>
    <dgm:pt modelId="{07BEE5CB-0493-4C4B-99C3-BFB9B021DE3C}" type="sibTrans" cxnId="{5AE6F721-91E6-4419-828C-F57EC4C86DD6}">
      <dgm:prSet/>
      <dgm:spPr/>
      <dgm:t>
        <a:bodyPr/>
        <a:lstStyle/>
        <a:p>
          <a:endParaRPr lang="en-US"/>
        </a:p>
      </dgm:t>
    </dgm:pt>
    <dgm:pt modelId="{E9047DB6-4412-497D-91F6-C5A6CC8D762D}">
      <dgm:prSet/>
      <dgm:spPr/>
      <dgm:t>
        <a:bodyPr/>
        <a:lstStyle/>
        <a:p>
          <a:r>
            <a:rPr lang="en-US" b="1" i="0" baseline="0"/>
            <a:t>Aid automatically pays for tuition each quarter. Extra unused funds go to the student</a:t>
          </a:r>
          <a:endParaRPr lang="en-US"/>
        </a:p>
      </dgm:t>
    </dgm:pt>
    <dgm:pt modelId="{86464DFD-16A6-4317-8719-60A357EC7951}" type="parTrans" cxnId="{8F437348-83C1-4CF7-86B1-C1431D9F67FE}">
      <dgm:prSet/>
      <dgm:spPr/>
      <dgm:t>
        <a:bodyPr/>
        <a:lstStyle/>
        <a:p>
          <a:endParaRPr lang="en-US"/>
        </a:p>
      </dgm:t>
    </dgm:pt>
    <dgm:pt modelId="{5D2B16FF-8C2C-446A-BDA6-9BE46A10170A}" type="sibTrans" cxnId="{8F437348-83C1-4CF7-86B1-C1431D9F67FE}">
      <dgm:prSet/>
      <dgm:spPr/>
      <dgm:t>
        <a:bodyPr/>
        <a:lstStyle/>
        <a:p>
          <a:endParaRPr lang="en-US"/>
        </a:p>
      </dgm:t>
    </dgm:pt>
    <dgm:pt modelId="{2478D3FB-5825-4E42-9456-C211366E6114}">
      <dgm:prSet/>
      <dgm:spPr/>
      <dgm:t>
        <a:bodyPr/>
        <a:lstStyle/>
        <a:p>
          <a:r>
            <a:rPr lang="en-US" b="1" i="0" baseline="0"/>
            <a:t>Set up direct deposit to receive funds faster</a:t>
          </a:r>
          <a:endParaRPr lang="en-US"/>
        </a:p>
      </dgm:t>
    </dgm:pt>
    <dgm:pt modelId="{76576884-206D-455B-936E-8D4C3FEF2A46}" type="parTrans" cxnId="{646781AB-BA84-4DCA-8728-F9E1716CF5EE}">
      <dgm:prSet/>
      <dgm:spPr/>
      <dgm:t>
        <a:bodyPr/>
        <a:lstStyle/>
        <a:p>
          <a:endParaRPr lang="en-US"/>
        </a:p>
      </dgm:t>
    </dgm:pt>
    <dgm:pt modelId="{A24E5A53-E7C3-44A8-8E3B-40F4D0C40B68}" type="sibTrans" cxnId="{646781AB-BA84-4DCA-8728-F9E1716CF5EE}">
      <dgm:prSet/>
      <dgm:spPr/>
      <dgm:t>
        <a:bodyPr/>
        <a:lstStyle/>
        <a:p>
          <a:endParaRPr lang="en-US"/>
        </a:p>
      </dgm:t>
    </dgm:pt>
    <dgm:pt modelId="{4C03FF03-9C98-4105-A027-4034026D4874}" type="pres">
      <dgm:prSet presAssocID="{48508475-4F9E-429E-BE6A-F2F4F61B31EA}" presName="root" presStyleCnt="0">
        <dgm:presLayoutVars>
          <dgm:dir/>
          <dgm:resizeHandles val="exact"/>
        </dgm:presLayoutVars>
      </dgm:prSet>
      <dgm:spPr/>
    </dgm:pt>
    <dgm:pt modelId="{5D2F62CC-53C7-48A0-9D77-719B4DB5924E}" type="pres">
      <dgm:prSet presAssocID="{44C592C0-30EA-4926-8D5E-3C6903CDF440}" presName="compNode" presStyleCnt="0"/>
      <dgm:spPr/>
    </dgm:pt>
    <dgm:pt modelId="{9EF92914-7929-48B6-A835-83B7BA71C804}" type="pres">
      <dgm:prSet presAssocID="{44C592C0-30EA-4926-8D5E-3C6903CDF440}" presName="bgRect" presStyleLbl="bgShp" presStyleIdx="0" presStyleCnt="3" custLinFactNeighborX="1344"/>
      <dgm:spPr>
        <a:solidFill>
          <a:srgbClr val="917B4C"/>
        </a:solidFill>
      </dgm:spPr>
    </dgm:pt>
    <dgm:pt modelId="{70E3575A-7223-4FD1-B9A7-67E01D0D3AB9}" type="pres">
      <dgm:prSet presAssocID="{44C592C0-30EA-4926-8D5E-3C6903CDF44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ney"/>
        </a:ext>
      </dgm:extLst>
    </dgm:pt>
    <dgm:pt modelId="{244C178E-FD9D-4760-99C6-7018C33D8711}" type="pres">
      <dgm:prSet presAssocID="{44C592C0-30EA-4926-8D5E-3C6903CDF440}" presName="spaceRect" presStyleCnt="0"/>
      <dgm:spPr/>
    </dgm:pt>
    <dgm:pt modelId="{2B15E8CF-691C-470C-8743-AE9A27A435B4}" type="pres">
      <dgm:prSet presAssocID="{44C592C0-30EA-4926-8D5E-3C6903CDF440}" presName="parTx" presStyleLbl="revTx" presStyleIdx="0" presStyleCnt="3">
        <dgm:presLayoutVars>
          <dgm:chMax val="0"/>
          <dgm:chPref val="0"/>
        </dgm:presLayoutVars>
      </dgm:prSet>
      <dgm:spPr/>
    </dgm:pt>
    <dgm:pt modelId="{0E6EBD4C-C8FE-48EE-97DE-8950EEE7CAA3}" type="pres">
      <dgm:prSet presAssocID="{07BEE5CB-0493-4C4B-99C3-BFB9B021DE3C}" presName="sibTrans" presStyleCnt="0"/>
      <dgm:spPr/>
    </dgm:pt>
    <dgm:pt modelId="{06142A0F-426B-4D46-A703-31D4B3EFA028}" type="pres">
      <dgm:prSet presAssocID="{E9047DB6-4412-497D-91F6-C5A6CC8D762D}" presName="compNode" presStyleCnt="0"/>
      <dgm:spPr/>
    </dgm:pt>
    <dgm:pt modelId="{0C80BEB0-1AF0-41BC-B9D9-5766ECB01C25}" type="pres">
      <dgm:prSet presAssocID="{E9047DB6-4412-497D-91F6-C5A6CC8D762D}" presName="bgRect" presStyleLbl="bgShp" presStyleIdx="1" presStyleCnt="3"/>
      <dgm:spPr>
        <a:solidFill>
          <a:srgbClr val="33006F"/>
        </a:solidFill>
      </dgm:spPr>
    </dgm:pt>
    <dgm:pt modelId="{36ABD9D7-91B3-47B3-9746-034C702318AE}" type="pres">
      <dgm:prSet presAssocID="{E9047DB6-4412-497D-91F6-C5A6CC8D762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iggy Bank"/>
        </a:ext>
      </dgm:extLst>
    </dgm:pt>
    <dgm:pt modelId="{FB7867DB-7B52-44F6-89E4-3980F925F850}" type="pres">
      <dgm:prSet presAssocID="{E9047DB6-4412-497D-91F6-C5A6CC8D762D}" presName="spaceRect" presStyleCnt="0"/>
      <dgm:spPr/>
    </dgm:pt>
    <dgm:pt modelId="{1307C896-BCD9-49EF-BE5E-65EECBB73F5F}" type="pres">
      <dgm:prSet presAssocID="{E9047DB6-4412-497D-91F6-C5A6CC8D762D}" presName="parTx" presStyleLbl="revTx" presStyleIdx="1" presStyleCnt="3">
        <dgm:presLayoutVars>
          <dgm:chMax val="0"/>
          <dgm:chPref val="0"/>
        </dgm:presLayoutVars>
      </dgm:prSet>
      <dgm:spPr/>
    </dgm:pt>
    <dgm:pt modelId="{DCC84B5B-B9FC-411B-9FB3-226309B46CC9}" type="pres">
      <dgm:prSet presAssocID="{5D2B16FF-8C2C-446A-BDA6-9BE46A10170A}" presName="sibTrans" presStyleCnt="0"/>
      <dgm:spPr/>
    </dgm:pt>
    <dgm:pt modelId="{EF0AAD10-966D-442E-943C-883D6B8C46B6}" type="pres">
      <dgm:prSet presAssocID="{2478D3FB-5825-4E42-9456-C211366E6114}" presName="compNode" presStyleCnt="0"/>
      <dgm:spPr/>
    </dgm:pt>
    <dgm:pt modelId="{8A992DD1-4140-4E07-878A-770BB90CF26B}" type="pres">
      <dgm:prSet presAssocID="{2478D3FB-5825-4E42-9456-C211366E6114}" presName="bgRect" presStyleLbl="bgShp" presStyleIdx="2" presStyleCnt="3"/>
      <dgm:spPr>
        <a:solidFill>
          <a:srgbClr val="917B4C"/>
        </a:solidFill>
      </dgm:spPr>
    </dgm:pt>
    <dgm:pt modelId="{1CF12C1D-20FC-469F-90EA-3DA00C50A337}" type="pres">
      <dgm:prSet presAssocID="{2478D3FB-5825-4E42-9456-C211366E6114}"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oins"/>
        </a:ext>
      </dgm:extLst>
    </dgm:pt>
    <dgm:pt modelId="{F005CE9A-2DA3-496C-8ABF-1D27619A0037}" type="pres">
      <dgm:prSet presAssocID="{2478D3FB-5825-4E42-9456-C211366E6114}" presName="spaceRect" presStyleCnt="0"/>
      <dgm:spPr/>
    </dgm:pt>
    <dgm:pt modelId="{7FEC7264-1DF4-40C4-9FF9-1AA496C33EDB}" type="pres">
      <dgm:prSet presAssocID="{2478D3FB-5825-4E42-9456-C211366E6114}" presName="parTx" presStyleLbl="revTx" presStyleIdx="2" presStyleCnt="3">
        <dgm:presLayoutVars>
          <dgm:chMax val="0"/>
          <dgm:chPref val="0"/>
        </dgm:presLayoutVars>
      </dgm:prSet>
      <dgm:spPr/>
    </dgm:pt>
  </dgm:ptLst>
  <dgm:cxnLst>
    <dgm:cxn modelId="{5AE6F721-91E6-4419-828C-F57EC4C86DD6}" srcId="{48508475-4F9E-429E-BE6A-F2F4F61B31EA}" destId="{44C592C0-30EA-4926-8D5E-3C6903CDF440}" srcOrd="0" destOrd="0" parTransId="{8A4459F6-EE06-4894-93AF-A61D9BE6A887}" sibTransId="{07BEE5CB-0493-4C4B-99C3-BFB9B021DE3C}"/>
    <dgm:cxn modelId="{8F437348-83C1-4CF7-86B1-C1431D9F67FE}" srcId="{48508475-4F9E-429E-BE6A-F2F4F61B31EA}" destId="{E9047DB6-4412-497D-91F6-C5A6CC8D762D}" srcOrd="1" destOrd="0" parTransId="{86464DFD-16A6-4317-8719-60A357EC7951}" sibTransId="{5D2B16FF-8C2C-446A-BDA6-9BE46A10170A}"/>
    <dgm:cxn modelId="{6595957A-C405-46B9-8F77-A2282DC19AD2}" type="presOf" srcId="{44C592C0-30EA-4926-8D5E-3C6903CDF440}" destId="{2B15E8CF-691C-470C-8743-AE9A27A435B4}" srcOrd="0" destOrd="0" presId="urn:microsoft.com/office/officeart/2018/2/layout/IconVerticalSolidList"/>
    <dgm:cxn modelId="{646781AB-BA84-4DCA-8728-F9E1716CF5EE}" srcId="{48508475-4F9E-429E-BE6A-F2F4F61B31EA}" destId="{2478D3FB-5825-4E42-9456-C211366E6114}" srcOrd="2" destOrd="0" parTransId="{76576884-206D-455B-936E-8D4C3FEF2A46}" sibTransId="{A24E5A53-E7C3-44A8-8E3B-40F4D0C40B68}"/>
    <dgm:cxn modelId="{B3BB93AE-9568-404D-8C43-FA8D84C44263}" type="presOf" srcId="{E9047DB6-4412-497D-91F6-C5A6CC8D762D}" destId="{1307C896-BCD9-49EF-BE5E-65EECBB73F5F}" srcOrd="0" destOrd="0" presId="urn:microsoft.com/office/officeart/2018/2/layout/IconVerticalSolidList"/>
    <dgm:cxn modelId="{87F08ADB-892F-48E1-92E7-637B26838EB1}" type="presOf" srcId="{2478D3FB-5825-4E42-9456-C211366E6114}" destId="{7FEC7264-1DF4-40C4-9FF9-1AA496C33EDB}" srcOrd="0" destOrd="0" presId="urn:microsoft.com/office/officeart/2018/2/layout/IconVerticalSolidList"/>
    <dgm:cxn modelId="{D95C51F3-6AF6-433A-8EE9-F9083CE1DA1A}" type="presOf" srcId="{48508475-4F9E-429E-BE6A-F2F4F61B31EA}" destId="{4C03FF03-9C98-4105-A027-4034026D4874}" srcOrd="0" destOrd="0" presId="urn:microsoft.com/office/officeart/2018/2/layout/IconVerticalSolidList"/>
    <dgm:cxn modelId="{73D3FBBB-6007-4488-A372-8D5113F9A839}" type="presParOf" srcId="{4C03FF03-9C98-4105-A027-4034026D4874}" destId="{5D2F62CC-53C7-48A0-9D77-719B4DB5924E}" srcOrd="0" destOrd="0" presId="urn:microsoft.com/office/officeart/2018/2/layout/IconVerticalSolidList"/>
    <dgm:cxn modelId="{416E519A-FC44-4E68-ADA2-D84A5603AFA1}" type="presParOf" srcId="{5D2F62CC-53C7-48A0-9D77-719B4DB5924E}" destId="{9EF92914-7929-48B6-A835-83B7BA71C804}" srcOrd="0" destOrd="0" presId="urn:microsoft.com/office/officeart/2018/2/layout/IconVerticalSolidList"/>
    <dgm:cxn modelId="{1B72D7A3-286D-4D2F-90E0-D1797A534739}" type="presParOf" srcId="{5D2F62CC-53C7-48A0-9D77-719B4DB5924E}" destId="{70E3575A-7223-4FD1-B9A7-67E01D0D3AB9}" srcOrd="1" destOrd="0" presId="urn:microsoft.com/office/officeart/2018/2/layout/IconVerticalSolidList"/>
    <dgm:cxn modelId="{9A3A83AB-B470-4997-A094-8DC50C021714}" type="presParOf" srcId="{5D2F62CC-53C7-48A0-9D77-719B4DB5924E}" destId="{244C178E-FD9D-4760-99C6-7018C33D8711}" srcOrd="2" destOrd="0" presId="urn:microsoft.com/office/officeart/2018/2/layout/IconVerticalSolidList"/>
    <dgm:cxn modelId="{4E232541-3FAC-4101-A66E-44B52A9B7042}" type="presParOf" srcId="{5D2F62CC-53C7-48A0-9D77-719B4DB5924E}" destId="{2B15E8CF-691C-470C-8743-AE9A27A435B4}" srcOrd="3" destOrd="0" presId="urn:microsoft.com/office/officeart/2018/2/layout/IconVerticalSolidList"/>
    <dgm:cxn modelId="{D50F7BDB-9C63-4AB5-8B04-E8C42078F4E8}" type="presParOf" srcId="{4C03FF03-9C98-4105-A027-4034026D4874}" destId="{0E6EBD4C-C8FE-48EE-97DE-8950EEE7CAA3}" srcOrd="1" destOrd="0" presId="urn:microsoft.com/office/officeart/2018/2/layout/IconVerticalSolidList"/>
    <dgm:cxn modelId="{60B593BB-6239-468C-83B3-86F4D8C3D1A0}" type="presParOf" srcId="{4C03FF03-9C98-4105-A027-4034026D4874}" destId="{06142A0F-426B-4D46-A703-31D4B3EFA028}" srcOrd="2" destOrd="0" presId="urn:microsoft.com/office/officeart/2018/2/layout/IconVerticalSolidList"/>
    <dgm:cxn modelId="{35D43AB0-19A3-4ADD-8A0D-00968AA2DB39}" type="presParOf" srcId="{06142A0F-426B-4D46-A703-31D4B3EFA028}" destId="{0C80BEB0-1AF0-41BC-B9D9-5766ECB01C25}" srcOrd="0" destOrd="0" presId="urn:microsoft.com/office/officeart/2018/2/layout/IconVerticalSolidList"/>
    <dgm:cxn modelId="{BC11EC65-3126-4500-81CC-62AC0FBFECA4}" type="presParOf" srcId="{06142A0F-426B-4D46-A703-31D4B3EFA028}" destId="{36ABD9D7-91B3-47B3-9746-034C702318AE}" srcOrd="1" destOrd="0" presId="urn:microsoft.com/office/officeart/2018/2/layout/IconVerticalSolidList"/>
    <dgm:cxn modelId="{F7B4E44D-CF27-496B-A080-2C197B238102}" type="presParOf" srcId="{06142A0F-426B-4D46-A703-31D4B3EFA028}" destId="{FB7867DB-7B52-44F6-89E4-3980F925F850}" srcOrd="2" destOrd="0" presId="urn:microsoft.com/office/officeart/2018/2/layout/IconVerticalSolidList"/>
    <dgm:cxn modelId="{A49B36D6-A068-4821-897F-DB06B920D138}" type="presParOf" srcId="{06142A0F-426B-4D46-A703-31D4B3EFA028}" destId="{1307C896-BCD9-49EF-BE5E-65EECBB73F5F}" srcOrd="3" destOrd="0" presId="urn:microsoft.com/office/officeart/2018/2/layout/IconVerticalSolidList"/>
    <dgm:cxn modelId="{78CD1C23-8270-4F45-9944-7555EABCC33C}" type="presParOf" srcId="{4C03FF03-9C98-4105-A027-4034026D4874}" destId="{DCC84B5B-B9FC-411B-9FB3-226309B46CC9}" srcOrd="3" destOrd="0" presId="urn:microsoft.com/office/officeart/2018/2/layout/IconVerticalSolidList"/>
    <dgm:cxn modelId="{02FF0D85-16DA-451B-8FF9-3684E8CCA86C}" type="presParOf" srcId="{4C03FF03-9C98-4105-A027-4034026D4874}" destId="{EF0AAD10-966D-442E-943C-883D6B8C46B6}" srcOrd="4" destOrd="0" presId="urn:microsoft.com/office/officeart/2018/2/layout/IconVerticalSolidList"/>
    <dgm:cxn modelId="{9D213AC1-D52B-4F2F-AC66-E5865C2B47CF}" type="presParOf" srcId="{EF0AAD10-966D-442E-943C-883D6B8C46B6}" destId="{8A992DD1-4140-4E07-878A-770BB90CF26B}" srcOrd="0" destOrd="0" presId="urn:microsoft.com/office/officeart/2018/2/layout/IconVerticalSolidList"/>
    <dgm:cxn modelId="{5F2FC0D4-1F7F-4F4B-BFEF-FD84FAA5DB0E}" type="presParOf" srcId="{EF0AAD10-966D-442E-943C-883D6B8C46B6}" destId="{1CF12C1D-20FC-469F-90EA-3DA00C50A337}" srcOrd="1" destOrd="0" presId="urn:microsoft.com/office/officeart/2018/2/layout/IconVerticalSolidList"/>
    <dgm:cxn modelId="{9B20D3B0-3CE6-4174-9A27-376C603909C7}" type="presParOf" srcId="{EF0AAD10-966D-442E-943C-883D6B8C46B6}" destId="{F005CE9A-2DA3-496C-8ABF-1D27619A0037}" srcOrd="2" destOrd="0" presId="urn:microsoft.com/office/officeart/2018/2/layout/IconVerticalSolidList"/>
    <dgm:cxn modelId="{13176E7F-03C0-4ADF-A846-48C9C3195CD5}" type="presParOf" srcId="{EF0AAD10-966D-442E-943C-883D6B8C46B6}" destId="{7FEC7264-1DF4-40C4-9FF9-1AA496C33ED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1B94A1-341B-461F-AEC6-D2B6E3E2A95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B8393F1-4B20-4A31-AFEE-E10938EA7544}">
      <dgm:prSet/>
      <dgm:spPr>
        <a:solidFill>
          <a:srgbClr val="33006F"/>
        </a:solidFill>
      </dgm:spPr>
      <dgm:t>
        <a:bodyPr/>
        <a:lstStyle/>
        <a:p>
          <a:r>
            <a:rPr lang="en-US" b="1" dirty="0"/>
            <a:t>1: TUITION PAYMENT</a:t>
          </a:r>
        </a:p>
      </dgm:t>
    </dgm:pt>
    <dgm:pt modelId="{82AF665E-2A1A-47DC-8C36-5870FB12E669}" type="parTrans" cxnId="{7028878A-6805-4479-80D0-F8CA4C290E35}">
      <dgm:prSet/>
      <dgm:spPr/>
      <dgm:t>
        <a:bodyPr/>
        <a:lstStyle/>
        <a:p>
          <a:endParaRPr lang="en-US"/>
        </a:p>
      </dgm:t>
    </dgm:pt>
    <dgm:pt modelId="{8246B8BE-BDCB-46C0-95BA-E81F44893E40}" type="sibTrans" cxnId="{7028878A-6805-4479-80D0-F8CA4C290E35}">
      <dgm:prSet/>
      <dgm:spPr/>
      <dgm:t>
        <a:bodyPr/>
        <a:lstStyle/>
        <a:p>
          <a:endParaRPr lang="en-US"/>
        </a:p>
      </dgm:t>
    </dgm:pt>
    <dgm:pt modelId="{A0F0395E-3417-49F9-8950-92E942B4E25C}">
      <dgm:prSet/>
      <dgm:spPr/>
      <dgm:t>
        <a:bodyPr/>
        <a:lstStyle/>
        <a:p>
          <a:r>
            <a:rPr lang="en-US" dirty="0"/>
            <a:t>$10,422 – $4,600</a:t>
          </a:r>
        </a:p>
      </dgm:t>
    </dgm:pt>
    <dgm:pt modelId="{C8CC4F72-5FEF-4B19-8729-308B98A90DB4}" type="parTrans" cxnId="{D021669F-477F-46DA-B585-E18F2E36383E}">
      <dgm:prSet/>
      <dgm:spPr/>
      <dgm:t>
        <a:bodyPr/>
        <a:lstStyle/>
        <a:p>
          <a:endParaRPr lang="en-US"/>
        </a:p>
      </dgm:t>
    </dgm:pt>
    <dgm:pt modelId="{E7D91DD7-307C-41D8-9C3C-8772875F3DCF}" type="sibTrans" cxnId="{D021669F-477F-46DA-B585-E18F2E36383E}">
      <dgm:prSet/>
      <dgm:spPr/>
      <dgm:t>
        <a:bodyPr/>
        <a:lstStyle/>
        <a:p>
          <a:endParaRPr lang="en-US"/>
        </a:p>
      </dgm:t>
    </dgm:pt>
    <dgm:pt modelId="{7991475A-74DE-4B98-B940-1936CA268730}">
      <dgm:prSet/>
      <dgm:spPr>
        <a:solidFill>
          <a:srgbClr val="33006F"/>
        </a:solidFill>
      </dgm:spPr>
      <dgm:t>
        <a:bodyPr/>
        <a:lstStyle/>
        <a:p>
          <a:r>
            <a:rPr lang="en-US" b="1" dirty="0"/>
            <a:t>2: HOUSING AND MEAL PLAN PAYMENT</a:t>
          </a:r>
          <a:endParaRPr lang="en-US" dirty="0"/>
        </a:p>
      </dgm:t>
    </dgm:pt>
    <dgm:pt modelId="{45F533C1-B653-4245-8C60-70349DD9FCEE}" type="parTrans" cxnId="{9D35FE02-DA5D-451C-93BB-6D565C32C9EB}">
      <dgm:prSet/>
      <dgm:spPr/>
      <dgm:t>
        <a:bodyPr/>
        <a:lstStyle/>
        <a:p>
          <a:endParaRPr lang="en-US"/>
        </a:p>
      </dgm:t>
    </dgm:pt>
    <dgm:pt modelId="{DBEBEFD5-5D64-44E4-A5EB-BB9735974A7C}" type="sibTrans" cxnId="{9D35FE02-DA5D-451C-93BB-6D565C32C9EB}">
      <dgm:prSet/>
      <dgm:spPr/>
      <dgm:t>
        <a:bodyPr/>
        <a:lstStyle/>
        <a:p>
          <a:endParaRPr lang="en-US"/>
        </a:p>
      </dgm:t>
    </dgm:pt>
    <dgm:pt modelId="{13104828-FEA3-4EF9-88B7-2F9C5888635D}">
      <dgm:prSet/>
      <dgm:spPr/>
      <dgm:t>
        <a:bodyPr/>
        <a:lstStyle/>
        <a:p>
          <a:r>
            <a:rPr lang="en-US" dirty="0"/>
            <a:t>QUARTERLY HOUSING &amp; MEAL PLAN – AID REMAINING:</a:t>
          </a:r>
        </a:p>
      </dgm:t>
    </dgm:pt>
    <dgm:pt modelId="{8B0C758A-BC56-4D33-AB12-3120FB75178A}" type="parTrans" cxnId="{3DE18F19-E8BE-464B-8D88-AD7D23382706}">
      <dgm:prSet/>
      <dgm:spPr/>
      <dgm:t>
        <a:bodyPr/>
        <a:lstStyle/>
        <a:p>
          <a:endParaRPr lang="en-US"/>
        </a:p>
      </dgm:t>
    </dgm:pt>
    <dgm:pt modelId="{A8030A56-D478-4291-BA03-534846A50464}" type="sibTrans" cxnId="{3DE18F19-E8BE-464B-8D88-AD7D23382706}">
      <dgm:prSet/>
      <dgm:spPr/>
      <dgm:t>
        <a:bodyPr/>
        <a:lstStyle/>
        <a:p>
          <a:endParaRPr lang="en-US"/>
        </a:p>
      </dgm:t>
    </dgm:pt>
    <dgm:pt modelId="{5F4DF3BD-3DD4-4CAA-9A3B-001B493C6120}">
      <dgm:prSet/>
      <dgm:spPr/>
      <dgm:t>
        <a:bodyPr/>
        <a:lstStyle/>
        <a:p>
          <a:r>
            <a:rPr lang="en-US" dirty="0"/>
            <a:t>$6,374 – $5,822</a:t>
          </a:r>
        </a:p>
      </dgm:t>
    </dgm:pt>
    <dgm:pt modelId="{E1F86B7E-C5BC-428D-88B9-58183F8529DD}" type="parTrans" cxnId="{BD9AD4D9-B385-442A-91D2-4585931AAB55}">
      <dgm:prSet/>
      <dgm:spPr/>
      <dgm:t>
        <a:bodyPr/>
        <a:lstStyle/>
        <a:p>
          <a:endParaRPr lang="en-US"/>
        </a:p>
      </dgm:t>
    </dgm:pt>
    <dgm:pt modelId="{B6D6F51B-5397-4637-AEF4-98661F168306}" type="sibTrans" cxnId="{BD9AD4D9-B385-442A-91D2-4585931AAB55}">
      <dgm:prSet/>
      <dgm:spPr/>
      <dgm:t>
        <a:bodyPr/>
        <a:lstStyle/>
        <a:p>
          <a:endParaRPr lang="en-US"/>
        </a:p>
      </dgm:t>
    </dgm:pt>
    <dgm:pt modelId="{CDEEA1A3-63FF-4293-8DA0-00629EC76D18}">
      <dgm:prSet/>
      <dgm:spPr>
        <a:solidFill>
          <a:srgbClr val="33006F"/>
        </a:solidFill>
      </dgm:spPr>
      <dgm:t>
        <a:bodyPr/>
        <a:lstStyle/>
        <a:p>
          <a:r>
            <a:rPr lang="en-US" b="1" dirty="0"/>
            <a:t>3: REMAINING BALANCE</a:t>
          </a:r>
        </a:p>
      </dgm:t>
    </dgm:pt>
    <dgm:pt modelId="{C2C36AB8-4211-4FBC-8652-5C3A5C31515F}" type="parTrans" cxnId="{EBD95B50-971B-4F9A-A644-E24B3D8FC865}">
      <dgm:prSet/>
      <dgm:spPr/>
      <dgm:t>
        <a:bodyPr/>
        <a:lstStyle/>
        <a:p>
          <a:endParaRPr lang="en-US"/>
        </a:p>
      </dgm:t>
    </dgm:pt>
    <dgm:pt modelId="{C1F23979-D668-495C-AF1D-243738AB975C}" type="sibTrans" cxnId="{EBD95B50-971B-4F9A-A644-E24B3D8FC865}">
      <dgm:prSet/>
      <dgm:spPr/>
      <dgm:t>
        <a:bodyPr/>
        <a:lstStyle/>
        <a:p>
          <a:endParaRPr lang="en-US"/>
        </a:p>
      </dgm:t>
    </dgm:pt>
    <dgm:pt modelId="{5B6C441D-0381-4A5D-ADD8-5D4C6E57FD48}">
      <dgm:prSet/>
      <dgm:spPr/>
      <dgm:t>
        <a:bodyPr/>
        <a:lstStyle/>
        <a:p>
          <a:r>
            <a:rPr lang="en-US" dirty="0"/>
            <a:t>= $5,822 AID REMAINING</a:t>
          </a:r>
        </a:p>
      </dgm:t>
    </dgm:pt>
    <dgm:pt modelId="{9D3E3D5E-F8A9-49DA-8F1F-B3EAA5EB6B16}" type="parTrans" cxnId="{72ECB261-6E5A-43DA-9FFE-37F4BEFCE523}">
      <dgm:prSet/>
      <dgm:spPr/>
      <dgm:t>
        <a:bodyPr/>
        <a:lstStyle/>
        <a:p>
          <a:endParaRPr lang="en-US"/>
        </a:p>
      </dgm:t>
    </dgm:pt>
    <dgm:pt modelId="{A1661B6B-02FB-4931-BE18-7B6FC468F727}" type="sibTrans" cxnId="{72ECB261-6E5A-43DA-9FFE-37F4BEFCE523}">
      <dgm:prSet/>
      <dgm:spPr/>
      <dgm:t>
        <a:bodyPr/>
        <a:lstStyle/>
        <a:p>
          <a:endParaRPr lang="en-US"/>
        </a:p>
      </dgm:t>
    </dgm:pt>
    <dgm:pt modelId="{2C37B627-2558-4C86-AE88-96140482083E}">
      <dgm:prSet/>
      <dgm:spPr/>
      <dgm:t>
        <a:bodyPr/>
        <a:lstStyle/>
        <a:p>
          <a:r>
            <a:rPr lang="en-US"/>
            <a:t>$522 </a:t>
          </a:r>
          <a:r>
            <a:rPr lang="en-US" dirty="0"/>
            <a:t>NOT COVERED BY FINANCIAL AID, STUDENT RESPONSIBLE FOR PAYING</a:t>
          </a:r>
        </a:p>
      </dgm:t>
    </dgm:pt>
    <dgm:pt modelId="{06E4C6A9-370C-498C-BA26-06EFE139C99B}" type="parTrans" cxnId="{24478C82-1630-407C-98AC-F5E576FDBED2}">
      <dgm:prSet/>
      <dgm:spPr/>
      <dgm:t>
        <a:bodyPr/>
        <a:lstStyle/>
        <a:p>
          <a:endParaRPr lang="en-US"/>
        </a:p>
      </dgm:t>
    </dgm:pt>
    <dgm:pt modelId="{8E15D236-D2DF-4F67-A68A-E0CCBAEE95B5}" type="sibTrans" cxnId="{24478C82-1630-407C-98AC-F5E576FDBED2}">
      <dgm:prSet/>
      <dgm:spPr/>
      <dgm:t>
        <a:bodyPr/>
        <a:lstStyle/>
        <a:p>
          <a:endParaRPr lang="en-US"/>
        </a:p>
      </dgm:t>
    </dgm:pt>
    <dgm:pt modelId="{449306F3-38AB-4E6C-8FF1-51CA6583EB54}">
      <dgm:prSet/>
      <dgm:spPr/>
      <dgm:t>
        <a:bodyPr/>
        <a:lstStyle/>
        <a:p>
          <a:r>
            <a:rPr lang="en-US" dirty="0"/>
            <a:t>QUARTERLY AID – QUARTERLY TUITION:</a:t>
          </a:r>
        </a:p>
      </dgm:t>
    </dgm:pt>
    <dgm:pt modelId="{AD0630BE-6CD1-4903-9733-26DF672944D1}" type="parTrans" cxnId="{18C4691E-2390-4233-9355-A6C00E3CFCB5}">
      <dgm:prSet/>
      <dgm:spPr/>
      <dgm:t>
        <a:bodyPr/>
        <a:lstStyle/>
        <a:p>
          <a:endParaRPr lang="en-US"/>
        </a:p>
      </dgm:t>
    </dgm:pt>
    <dgm:pt modelId="{75F820CC-CDE0-45F1-9300-C2245CBE4EA8}" type="sibTrans" cxnId="{18C4691E-2390-4233-9355-A6C00E3CFCB5}">
      <dgm:prSet/>
      <dgm:spPr/>
      <dgm:t>
        <a:bodyPr/>
        <a:lstStyle/>
        <a:p>
          <a:endParaRPr lang="en-US"/>
        </a:p>
      </dgm:t>
    </dgm:pt>
    <dgm:pt modelId="{6B9BD98A-C3BB-4951-A5D6-B554BD0B3A64}">
      <dgm:prSet/>
      <dgm:spPr/>
      <dgm:t>
        <a:bodyPr/>
        <a:lstStyle/>
        <a:p>
          <a:r>
            <a:rPr lang="en-US" dirty="0"/>
            <a:t>= $522 REMAINING BALANCE</a:t>
          </a:r>
        </a:p>
      </dgm:t>
    </dgm:pt>
    <dgm:pt modelId="{32D7B110-3336-44C0-9900-0528238D5FD3}" type="parTrans" cxnId="{6173F7E3-25A8-439B-85E8-FAE7E26CDA01}">
      <dgm:prSet/>
      <dgm:spPr/>
      <dgm:t>
        <a:bodyPr/>
        <a:lstStyle/>
        <a:p>
          <a:endParaRPr lang="en-US"/>
        </a:p>
      </dgm:t>
    </dgm:pt>
    <dgm:pt modelId="{C8E15312-08F5-457A-8591-E3169680AD4D}" type="sibTrans" cxnId="{6173F7E3-25A8-439B-85E8-FAE7E26CDA01}">
      <dgm:prSet/>
      <dgm:spPr/>
      <dgm:t>
        <a:bodyPr/>
        <a:lstStyle/>
        <a:p>
          <a:endParaRPr lang="en-US"/>
        </a:p>
      </dgm:t>
    </dgm:pt>
    <dgm:pt modelId="{7EE9CDC5-B965-4665-95B0-C53C62BE5E4D}">
      <dgm:prSet/>
      <dgm:spPr/>
      <dgm:t>
        <a:bodyPr/>
        <a:lstStyle/>
        <a:p>
          <a:r>
            <a:rPr lang="en-US" dirty="0"/>
            <a:t>MAY BE PAID BY SCHOLARSHIP, FAMILY CONTRIBUTION, ADDITIONAL LOAN, ETC.</a:t>
          </a:r>
        </a:p>
      </dgm:t>
    </dgm:pt>
    <dgm:pt modelId="{38282C3F-845C-4117-8579-AD5E2AEE9DFA}" type="parTrans" cxnId="{520235FA-9AB6-49F7-8E78-B663FF947201}">
      <dgm:prSet/>
      <dgm:spPr/>
      <dgm:t>
        <a:bodyPr/>
        <a:lstStyle/>
        <a:p>
          <a:endParaRPr lang="en-US"/>
        </a:p>
      </dgm:t>
    </dgm:pt>
    <dgm:pt modelId="{F13238EC-EC8E-4AD5-9632-702D6CB7116B}" type="sibTrans" cxnId="{520235FA-9AB6-49F7-8E78-B663FF947201}">
      <dgm:prSet/>
      <dgm:spPr/>
      <dgm:t>
        <a:bodyPr/>
        <a:lstStyle/>
        <a:p>
          <a:endParaRPr lang="en-US"/>
        </a:p>
      </dgm:t>
    </dgm:pt>
    <dgm:pt modelId="{8A26EBFC-F05C-426D-9FBD-82D9AE674BBC}" type="pres">
      <dgm:prSet presAssocID="{6A1B94A1-341B-461F-AEC6-D2B6E3E2A955}" presName="linear" presStyleCnt="0">
        <dgm:presLayoutVars>
          <dgm:animLvl val="lvl"/>
          <dgm:resizeHandles val="exact"/>
        </dgm:presLayoutVars>
      </dgm:prSet>
      <dgm:spPr/>
    </dgm:pt>
    <dgm:pt modelId="{514AB37B-FA50-46C0-967A-FA832B6F6A38}" type="pres">
      <dgm:prSet presAssocID="{1B8393F1-4B20-4A31-AFEE-E10938EA7544}" presName="parentText" presStyleLbl="node1" presStyleIdx="0" presStyleCnt="3">
        <dgm:presLayoutVars>
          <dgm:chMax val="0"/>
          <dgm:bulletEnabled val="1"/>
        </dgm:presLayoutVars>
      </dgm:prSet>
      <dgm:spPr/>
    </dgm:pt>
    <dgm:pt modelId="{D225F239-BA5D-4C99-8B70-F5BFDF68A0AD}" type="pres">
      <dgm:prSet presAssocID="{1B8393F1-4B20-4A31-AFEE-E10938EA7544}" presName="childText" presStyleLbl="revTx" presStyleIdx="0" presStyleCnt="3">
        <dgm:presLayoutVars>
          <dgm:bulletEnabled val="1"/>
        </dgm:presLayoutVars>
      </dgm:prSet>
      <dgm:spPr/>
    </dgm:pt>
    <dgm:pt modelId="{137FCD82-D028-423A-9CA2-126FCF57443F}" type="pres">
      <dgm:prSet presAssocID="{7991475A-74DE-4B98-B940-1936CA268730}" presName="parentText" presStyleLbl="node1" presStyleIdx="1" presStyleCnt="3">
        <dgm:presLayoutVars>
          <dgm:chMax val="0"/>
          <dgm:bulletEnabled val="1"/>
        </dgm:presLayoutVars>
      </dgm:prSet>
      <dgm:spPr/>
    </dgm:pt>
    <dgm:pt modelId="{33E440A9-E143-48C7-8F41-15CF55A54BB4}" type="pres">
      <dgm:prSet presAssocID="{7991475A-74DE-4B98-B940-1936CA268730}" presName="childText" presStyleLbl="revTx" presStyleIdx="1" presStyleCnt="3">
        <dgm:presLayoutVars>
          <dgm:bulletEnabled val="1"/>
        </dgm:presLayoutVars>
      </dgm:prSet>
      <dgm:spPr/>
    </dgm:pt>
    <dgm:pt modelId="{B12DE54A-95F3-44C1-85D7-F879D152E9E9}" type="pres">
      <dgm:prSet presAssocID="{CDEEA1A3-63FF-4293-8DA0-00629EC76D18}" presName="parentText" presStyleLbl="node1" presStyleIdx="2" presStyleCnt="3" custLinFactNeighborY="3500">
        <dgm:presLayoutVars>
          <dgm:chMax val="0"/>
          <dgm:bulletEnabled val="1"/>
        </dgm:presLayoutVars>
      </dgm:prSet>
      <dgm:spPr/>
    </dgm:pt>
    <dgm:pt modelId="{82EFC341-7001-44A0-9790-177EE1B74F6B}" type="pres">
      <dgm:prSet presAssocID="{CDEEA1A3-63FF-4293-8DA0-00629EC76D18}" presName="childText" presStyleLbl="revTx" presStyleIdx="2" presStyleCnt="3">
        <dgm:presLayoutVars>
          <dgm:bulletEnabled val="1"/>
        </dgm:presLayoutVars>
      </dgm:prSet>
      <dgm:spPr/>
    </dgm:pt>
  </dgm:ptLst>
  <dgm:cxnLst>
    <dgm:cxn modelId="{9D35FE02-DA5D-451C-93BB-6D565C32C9EB}" srcId="{6A1B94A1-341B-461F-AEC6-D2B6E3E2A955}" destId="{7991475A-74DE-4B98-B940-1936CA268730}" srcOrd="1" destOrd="0" parTransId="{45F533C1-B653-4245-8C60-70349DD9FCEE}" sibTransId="{DBEBEFD5-5D64-44E4-A5EB-BB9735974A7C}"/>
    <dgm:cxn modelId="{3DE18F19-E8BE-464B-8D88-AD7D23382706}" srcId="{7991475A-74DE-4B98-B940-1936CA268730}" destId="{13104828-FEA3-4EF9-88B7-2F9C5888635D}" srcOrd="0" destOrd="0" parTransId="{8B0C758A-BC56-4D33-AB12-3120FB75178A}" sibTransId="{A8030A56-D478-4291-BA03-534846A50464}"/>
    <dgm:cxn modelId="{18C4691E-2390-4233-9355-A6C00E3CFCB5}" srcId="{1B8393F1-4B20-4A31-AFEE-E10938EA7544}" destId="{449306F3-38AB-4E6C-8FF1-51CA6583EB54}" srcOrd="0" destOrd="0" parTransId="{AD0630BE-6CD1-4903-9733-26DF672944D1}" sibTransId="{75F820CC-CDE0-45F1-9300-C2245CBE4EA8}"/>
    <dgm:cxn modelId="{BD6C7C36-F74A-4AB9-A8C1-67F706CC3360}" type="presOf" srcId="{13104828-FEA3-4EF9-88B7-2F9C5888635D}" destId="{33E440A9-E143-48C7-8F41-15CF55A54BB4}" srcOrd="0" destOrd="0" presId="urn:microsoft.com/office/officeart/2005/8/layout/vList2"/>
    <dgm:cxn modelId="{72ECB261-6E5A-43DA-9FFE-37F4BEFCE523}" srcId="{1B8393F1-4B20-4A31-AFEE-E10938EA7544}" destId="{5B6C441D-0381-4A5D-ADD8-5D4C6E57FD48}" srcOrd="2" destOrd="0" parTransId="{9D3E3D5E-F8A9-49DA-8F1F-B3EAA5EB6B16}" sibTransId="{A1661B6B-02FB-4931-BE18-7B6FC468F727}"/>
    <dgm:cxn modelId="{51256562-CBB1-4F69-93A4-7D6D0807D660}" type="presOf" srcId="{1B8393F1-4B20-4A31-AFEE-E10938EA7544}" destId="{514AB37B-FA50-46C0-967A-FA832B6F6A38}" srcOrd="0" destOrd="0" presId="urn:microsoft.com/office/officeart/2005/8/layout/vList2"/>
    <dgm:cxn modelId="{64A5B247-2E47-46D3-868F-96E390BDFB84}" type="presOf" srcId="{CDEEA1A3-63FF-4293-8DA0-00629EC76D18}" destId="{B12DE54A-95F3-44C1-85D7-F879D152E9E9}" srcOrd="0" destOrd="0" presId="urn:microsoft.com/office/officeart/2005/8/layout/vList2"/>
    <dgm:cxn modelId="{EBD95B50-971B-4F9A-A644-E24B3D8FC865}" srcId="{6A1B94A1-341B-461F-AEC6-D2B6E3E2A955}" destId="{CDEEA1A3-63FF-4293-8DA0-00629EC76D18}" srcOrd="2" destOrd="0" parTransId="{C2C36AB8-4211-4FBC-8652-5C3A5C31515F}" sibTransId="{C1F23979-D668-495C-AF1D-243738AB975C}"/>
    <dgm:cxn modelId="{377E9D74-7FD3-4A7D-AFAD-E13689A7CC75}" type="presOf" srcId="{6A1B94A1-341B-461F-AEC6-D2B6E3E2A955}" destId="{8A26EBFC-F05C-426D-9FBD-82D9AE674BBC}" srcOrd="0" destOrd="0" presId="urn:microsoft.com/office/officeart/2005/8/layout/vList2"/>
    <dgm:cxn modelId="{DFC1AE76-BF63-40BD-8739-157DC6FE7D0A}" type="presOf" srcId="{5B6C441D-0381-4A5D-ADD8-5D4C6E57FD48}" destId="{D225F239-BA5D-4C99-8B70-F5BFDF68A0AD}" srcOrd="0" destOrd="2" presId="urn:microsoft.com/office/officeart/2005/8/layout/vList2"/>
    <dgm:cxn modelId="{24478C82-1630-407C-98AC-F5E576FDBED2}" srcId="{CDEEA1A3-63FF-4293-8DA0-00629EC76D18}" destId="{2C37B627-2558-4C86-AE88-96140482083E}" srcOrd="0" destOrd="0" parTransId="{06E4C6A9-370C-498C-BA26-06EFE139C99B}" sibTransId="{8E15D236-D2DF-4F67-A68A-E0CCBAEE95B5}"/>
    <dgm:cxn modelId="{7028878A-6805-4479-80D0-F8CA4C290E35}" srcId="{6A1B94A1-341B-461F-AEC6-D2B6E3E2A955}" destId="{1B8393F1-4B20-4A31-AFEE-E10938EA7544}" srcOrd="0" destOrd="0" parTransId="{82AF665E-2A1A-47DC-8C36-5870FB12E669}" sibTransId="{8246B8BE-BDCB-46C0-95BA-E81F44893E40}"/>
    <dgm:cxn modelId="{286BFA8D-1C39-47D9-BBC4-15E9B82C1C72}" type="presOf" srcId="{449306F3-38AB-4E6C-8FF1-51CA6583EB54}" destId="{D225F239-BA5D-4C99-8B70-F5BFDF68A0AD}" srcOrd="0" destOrd="0" presId="urn:microsoft.com/office/officeart/2005/8/layout/vList2"/>
    <dgm:cxn modelId="{ACDD8896-E7BF-44B7-A45B-3FA0E06A3767}" type="presOf" srcId="{6B9BD98A-C3BB-4951-A5D6-B554BD0B3A64}" destId="{33E440A9-E143-48C7-8F41-15CF55A54BB4}" srcOrd="0" destOrd="2" presId="urn:microsoft.com/office/officeart/2005/8/layout/vList2"/>
    <dgm:cxn modelId="{D021669F-477F-46DA-B585-E18F2E36383E}" srcId="{1B8393F1-4B20-4A31-AFEE-E10938EA7544}" destId="{A0F0395E-3417-49F9-8950-92E942B4E25C}" srcOrd="1" destOrd="0" parTransId="{C8CC4F72-5FEF-4B19-8729-308B98A90DB4}" sibTransId="{E7D91DD7-307C-41D8-9C3C-8772875F3DCF}"/>
    <dgm:cxn modelId="{0FDA48AE-B0C5-4C88-9C48-7F3B5DEB630B}" type="presOf" srcId="{7991475A-74DE-4B98-B940-1936CA268730}" destId="{137FCD82-D028-423A-9CA2-126FCF57443F}" srcOrd="0" destOrd="0" presId="urn:microsoft.com/office/officeart/2005/8/layout/vList2"/>
    <dgm:cxn modelId="{376CBDC3-F852-4B63-AF7E-1EEC1974728F}" type="presOf" srcId="{2C37B627-2558-4C86-AE88-96140482083E}" destId="{82EFC341-7001-44A0-9790-177EE1B74F6B}" srcOrd="0" destOrd="0" presId="urn:microsoft.com/office/officeart/2005/8/layout/vList2"/>
    <dgm:cxn modelId="{FD7A60CF-A2A4-4114-A8D1-2E880BD0F3B6}" type="presOf" srcId="{A0F0395E-3417-49F9-8950-92E942B4E25C}" destId="{D225F239-BA5D-4C99-8B70-F5BFDF68A0AD}" srcOrd="0" destOrd="1" presId="urn:microsoft.com/office/officeart/2005/8/layout/vList2"/>
    <dgm:cxn modelId="{BD9AD4D9-B385-442A-91D2-4585931AAB55}" srcId="{7991475A-74DE-4B98-B940-1936CA268730}" destId="{5F4DF3BD-3DD4-4CAA-9A3B-001B493C6120}" srcOrd="1" destOrd="0" parTransId="{E1F86B7E-C5BC-428D-88B9-58183F8529DD}" sibTransId="{B6D6F51B-5397-4637-AEF4-98661F168306}"/>
    <dgm:cxn modelId="{6173F7E3-25A8-439B-85E8-FAE7E26CDA01}" srcId="{7991475A-74DE-4B98-B940-1936CA268730}" destId="{6B9BD98A-C3BB-4951-A5D6-B554BD0B3A64}" srcOrd="2" destOrd="0" parTransId="{32D7B110-3336-44C0-9900-0528238D5FD3}" sibTransId="{C8E15312-08F5-457A-8591-E3169680AD4D}"/>
    <dgm:cxn modelId="{D99318E6-89D2-442D-83E1-720360547278}" type="presOf" srcId="{5F4DF3BD-3DD4-4CAA-9A3B-001B493C6120}" destId="{33E440A9-E143-48C7-8F41-15CF55A54BB4}" srcOrd="0" destOrd="1" presId="urn:microsoft.com/office/officeart/2005/8/layout/vList2"/>
    <dgm:cxn modelId="{310E62EA-2EBD-47CE-98EC-2FAC777FE6D3}" type="presOf" srcId="{7EE9CDC5-B965-4665-95B0-C53C62BE5E4D}" destId="{82EFC341-7001-44A0-9790-177EE1B74F6B}" srcOrd="0" destOrd="1" presId="urn:microsoft.com/office/officeart/2005/8/layout/vList2"/>
    <dgm:cxn modelId="{520235FA-9AB6-49F7-8E78-B663FF947201}" srcId="{CDEEA1A3-63FF-4293-8DA0-00629EC76D18}" destId="{7EE9CDC5-B965-4665-95B0-C53C62BE5E4D}" srcOrd="1" destOrd="0" parTransId="{38282C3F-845C-4117-8579-AD5E2AEE9DFA}" sibTransId="{F13238EC-EC8E-4AD5-9632-702D6CB7116B}"/>
    <dgm:cxn modelId="{8CD5ACD7-FA1F-4E58-A46C-8A2879A0AE2D}" type="presParOf" srcId="{8A26EBFC-F05C-426D-9FBD-82D9AE674BBC}" destId="{514AB37B-FA50-46C0-967A-FA832B6F6A38}" srcOrd="0" destOrd="0" presId="urn:microsoft.com/office/officeart/2005/8/layout/vList2"/>
    <dgm:cxn modelId="{753D0168-004A-49A1-88C0-8A22FBF70BEE}" type="presParOf" srcId="{8A26EBFC-F05C-426D-9FBD-82D9AE674BBC}" destId="{D225F239-BA5D-4C99-8B70-F5BFDF68A0AD}" srcOrd="1" destOrd="0" presId="urn:microsoft.com/office/officeart/2005/8/layout/vList2"/>
    <dgm:cxn modelId="{5E876EAA-3E03-4623-AFEF-BFBF6B53A87B}" type="presParOf" srcId="{8A26EBFC-F05C-426D-9FBD-82D9AE674BBC}" destId="{137FCD82-D028-423A-9CA2-126FCF57443F}" srcOrd="2" destOrd="0" presId="urn:microsoft.com/office/officeart/2005/8/layout/vList2"/>
    <dgm:cxn modelId="{5503F2B6-348C-4D80-97D5-AB6DB55F4EB9}" type="presParOf" srcId="{8A26EBFC-F05C-426D-9FBD-82D9AE674BBC}" destId="{33E440A9-E143-48C7-8F41-15CF55A54BB4}" srcOrd="3" destOrd="0" presId="urn:microsoft.com/office/officeart/2005/8/layout/vList2"/>
    <dgm:cxn modelId="{9E771A96-C8D5-425C-BB91-C59217D6ED38}" type="presParOf" srcId="{8A26EBFC-F05C-426D-9FBD-82D9AE674BBC}" destId="{B12DE54A-95F3-44C1-85D7-F879D152E9E9}" srcOrd="4" destOrd="0" presId="urn:microsoft.com/office/officeart/2005/8/layout/vList2"/>
    <dgm:cxn modelId="{E56E46A1-030B-475F-849E-FCAD6E10DBCF}" type="presParOf" srcId="{8A26EBFC-F05C-426D-9FBD-82D9AE674BBC}" destId="{82EFC341-7001-44A0-9790-177EE1B74F6B}"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8EF4F5-BDB6-4F6B-9C83-47DD49A50C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961B685-6CDE-4FD3-9E87-7433EEC9B7A9}">
      <dgm:prSet/>
      <dgm:spPr>
        <a:solidFill>
          <a:srgbClr val="917B4C"/>
        </a:solidFill>
      </dgm:spPr>
      <dgm:t>
        <a:bodyPr/>
        <a:lstStyle/>
        <a:p>
          <a:r>
            <a:rPr lang="en-US"/>
            <a:t>UW BOTHELL SCHOLARSHIP:</a:t>
          </a:r>
        </a:p>
      </dgm:t>
    </dgm:pt>
    <dgm:pt modelId="{04010E67-6487-49BB-B8F2-9B458AF8D72E}" type="parTrans" cxnId="{3337DCB2-0F7E-4F24-8DBB-CCC32D97B563}">
      <dgm:prSet/>
      <dgm:spPr/>
      <dgm:t>
        <a:bodyPr/>
        <a:lstStyle/>
        <a:p>
          <a:endParaRPr lang="en-US"/>
        </a:p>
      </dgm:t>
    </dgm:pt>
    <dgm:pt modelId="{6B87BA10-CF37-4357-84AA-3DCE907C89A7}" type="sibTrans" cxnId="{3337DCB2-0F7E-4F24-8DBB-CCC32D97B563}">
      <dgm:prSet/>
      <dgm:spPr/>
      <dgm:t>
        <a:bodyPr/>
        <a:lstStyle/>
        <a:p>
          <a:endParaRPr lang="en-US"/>
        </a:p>
      </dgm:t>
    </dgm:pt>
    <dgm:pt modelId="{8E01F6A8-2D84-4F01-BD82-AC1AFEF08784}">
      <dgm:prSet/>
      <dgm:spPr/>
      <dgm:t>
        <a:bodyPr/>
        <a:lstStyle/>
        <a:p>
          <a:r>
            <a:rPr lang="en-US" dirty="0"/>
            <a:t>Managed by Financial Aid office</a:t>
          </a:r>
        </a:p>
      </dgm:t>
    </dgm:pt>
    <dgm:pt modelId="{BC915801-82FB-4DA2-BA35-5F3C6621F1F3}" type="parTrans" cxnId="{EB0D8DBB-4A33-400F-A9DB-F83FA548E69D}">
      <dgm:prSet/>
      <dgm:spPr/>
      <dgm:t>
        <a:bodyPr/>
        <a:lstStyle/>
        <a:p>
          <a:endParaRPr lang="en-US"/>
        </a:p>
      </dgm:t>
    </dgm:pt>
    <dgm:pt modelId="{A760C7B1-E24C-48C3-BAAB-6EB8B34E99C1}" type="sibTrans" cxnId="{EB0D8DBB-4A33-400F-A9DB-F83FA548E69D}">
      <dgm:prSet/>
      <dgm:spPr/>
      <dgm:t>
        <a:bodyPr/>
        <a:lstStyle/>
        <a:p>
          <a:endParaRPr lang="en-US"/>
        </a:p>
      </dgm:t>
    </dgm:pt>
    <dgm:pt modelId="{F93B41D1-A9D8-4AC2-8BAA-611B98D041BE}">
      <dgm:prSet/>
      <dgm:spPr>
        <a:solidFill>
          <a:srgbClr val="917B4C"/>
        </a:solidFill>
      </dgm:spPr>
      <dgm:t>
        <a:bodyPr/>
        <a:lstStyle/>
        <a:p>
          <a:r>
            <a:rPr lang="en-US"/>
            <a:t>EXTERNAL SCHOLARSHIPS:</a:t>
          </a:r>
        </a:p>
      </dgm:t>
    </dgm:pt>
    <dgm:pt modelId="{F62040E5-9659-44A1-8E3C-DDEF581B5FA9}" type="parTrans" cxnId="{5A658237-98AF-4B73-89AF-F0421B869B77}">
      <dgm:prSet/>
      <dgm:spPr/>
      <dgm:t>
        <a:bodyPr/>
        <a:lstStyle/>
        <a:p>
          <a:endParaRPr lang="en-US"/>
        </a:p>
      </dgm:t>
    </dgm:pt>
    <dgm:pt modelId="{0A52F183-9438-4744-9ECE-D67288F2F866}" type="sibTrans" cxnId="{5A658237-98AF-4B73-89AF-F0421B869B77}">
      <dgm:prSet/>
      <dgm:spPr/>
      <dgm:t>
        <a:bodyPr/>
        <a:lstStyle/>
        <a:p>
          <a:endParaRPr lang="en-US"/>
        </a:p>
      </dgm:t>
    </dgm:pt>
    <dgm:pt modelId="{5A73DEC9-1E39-423B-BE39-C86CEB838D69}">
      <dgm:prSet/>
      <dgm:spPr/>
      <dgm:t>
        <a:bodyPr/>
        <a:lstStyle/>
        <a:p>
          <a:r>
            <a:rPr lang="en-US" dirty="0"/>
            <a:t>Parent’s place of work, Local civic organizations/ businesses in which student may participate, local library resources, free online searches </a:t>
          </a:r>
        </a:p>
      </dgm:t>
    </dgm:pt>
    <dgm:pt modelId="{ADB6E01B-9209-47AD-9600-5BB236806B11}" type="parTrans" cxnId="{0A1A948B-7C45-43D5-8ECC-A23217666ADC}">
      <dgm:prSet/>
      <dgm:spPr/>
      <dgm:t>
        <a:bodyPr/>
        <a:lstStyle/>
        <a:p>
          <a:endParaRPr lang="en-US"/>
        </a:p>
      </dgm:t>
    </dgm:pt>
    <dgm:pt modelId="{F4741686-B7DE-4925-95DD-BE093DFE19AA}" type="sibTrans" cxnId="{0A1A948B-7C45-43D5-8ECC-A23217666ADC}">
      <dgm:prSet/>
      <dgm:spPr/>
      <dgm:t>
        <a:bodyPr/>
        <a:lstStyle/>
        <a:p>
          <a:endParaRPr lang="en-US"/>
        </a:p>
      </dgm:t>
    </dgm:pt>
    <dgm:pt modelId="{E4E684E2-6D87-4BE7-945C-0AFA11AAC631}">
      <dgm:prSet/>
      <dgm:spPr/>
      <dgm:t>
        <a:bodyPr/>
        <a:lstStyle/>
        <a:p>
          <a:r>
            <a:rPr lang="en-US"/>
            <a:t>You should never pay money to get money. If so, it’s probably a scam</a:t>
          </a:r>
        </a:p>
      </dgm:t>
    </dgm:pt>
    <dgm:pt modelId="{E9562EE4-0526-411F-B139-718CB144512F}" type="parTrans" cxnId="{906DA76A-397B-4ADC-A5BA-FCF49FB8E915}">
      <dgm:prSet/>
      <dgm:spPr/>
      <dgm:t>
        <a:bodyPr/>
        <a:lstStyle/>
        <a:p>
          <a:endParaRPr lang="en-US"/>
        </a:p>
      </dgm:t>
    </dgm:pt>
    <dgm:pt modelId="{7F6DABFA-918B-47B1-8748-8AB57009301B}" type="sibTrans" cxnId="{906DA76A-397B-4ADC-A5BA-FCF49FB8E915}">
      <dgm:prSet/>
      <dgm:spPr/>
      <dgm:t>
        <a:bodyPr/>
        <a:lstStyle/>
        <a:p>
          <a:endParaRPr lang="en-US"/>
        </a:p>
      </dgm:t>
    </dgm:pt>
    <dgm:pt modelId="{422A3E3F-00C2-414E-92D6-EE6D78CF1D74}">
      <dgm:prSet/>
      <dgm:spPr/>
      <dgm:t>
        <a:bodyPr/>
        <a:lstStyle/>
        <a:p>
          <a:r>
            <a:rPr lang="en-US" dirty="0"/>
            <a:t>Application available annually in Spring quarter for continuing students</a:t>
          </a:r>
        </a:p>
      </dgm:t>
    </dgm:pt>
    <dgm:pt modelId="{E2710732-F09E-4C14-B2EC-6A96C49A6D83}" type="parTrans" cxnId="{14360025-5BCD-44C7-970F-E79815D5C74A}">
      <dgm:prSet/>
      <dgm:spPr/>
      <dgm:t>
        <a:bodyPr/>
        <a:lstStyle/>
        <a:p>
          <a:endParaRPr lang="en-US"/>
        </a:p>
      </dgm:t>
    </dgm:pt>
    <dgm:pt modelId="{0BCB6D9C-9D25-4821-8F7D-40C725D63FF5}" type="sibTrans" cxnId="{14360025-5BCD-44C7-970F-E79815D5C74A}">
      <dgm:prSet/>
      <dgm:spPr/>
      <dgm:t>
        <a:bodyPr/>
        <a:lstStyle/>
        <a:p>
          <a:endParaRPr lang="en-US"/>
        </a:p>
      </dgm:t>
    </dgm:pt>
    <dgm:pt modelId="{CF64BC8E-2642-4D69-B8E1-7C3371EA7316}">
      <dgm:prSet/>
      <dgm:spPr/>
      <dgm:t>
        <a:bodyPr/>
        <a:lstStyle/>
        <a:p>
          <a:endParaRPr lang="en-US" dirty="0"/>
        </a:p>
      </dgm:t>
    </dgm:pt>
    <dgm:pt modelId="{25B743B8-0008-4902-A75B-5519CE15180F}" type="parTrans" cxnId="{94DA7B26-D131-4BC4-8DB4-BE197A252941}">
      <dgm:prSet/>
      <dgm:spPr/>
      <dgm:t>
        <a:bodyPr/>
        <a:lstStyle/>
        <a:p>
          <a:endParaRPr lang="en-US"/>
        </a:p>
      </dgm:t>
    </dgm:pt>
    <dgm:pt modelId="{4F7751E9-0039-4209-A876-1652C59025FE}" type="sibTrans" cxnId="{94DA7B26-D131-4BC4-8DB4-BE197A252941}">
      <dgm:prSet/>
      <dgm:spPr/>
      <dgm:t>
        <a:bodyPr/>
        <a:lstStyle/>
        <a:p>
          <a:endParaRPr lang="en-US"/>
        </a:p>
      </dgm:t>
    </dgm:pt>
    <dgm:pt modelId="{A956C9A1-FB8C-4F53-B7F1-573ED16260BE}" type="pres">
      <dgm:prSet presAssocID="{B48EF4F5-BDB6-4F6B-9C83-47DD49A50CC9}" presName="linear" presStyleCnt="0">
        <dgm:presLayoutVars>
          <dgm:animLvl val="lvl"/>
          <dgm:resizeHandles val="exact"/>
        </dgm:presLayoutVars>
      </dgm:prSet>
      <dgm:spPr/>
    </dgm:pt>
    <dgm:pt modelId="{FCF7016D-CF53-44C1-A2F6-99FE3506A53E}" type="pres">
      <dgm:prSet presAssocID="{9961B685-6CDE-4FD3-9E87-7433EEC9B7A9}" presName="parentText" presStyleLbl="node1" presStyleIdx="0" presStyleCnt="2">
        <dgm:presLayoutVars>
          <dgm:chMax val="0"/>
          <dgm:bulletEnabled val="1"/>
        </dgm:presLayoutVars>
      </dgm:prSet>
      <dgm:spPr/>
    </dgm:pt>
    <dgm:pt modelId="{88946973-9F52-492A-B367-19E778B76F27}" type="pres">
      <dgm:prSet presAssocID="{9961B685-6CDE-4FD3-9E87-7433EEC9B7A9}" presName="childText" presStyleLbl="revTx" presStyleIdx="0" presStyleCnt="2">
        <dgm:presLayoutVars>
          <dgm:bulletEnabled val="1"/>
        </dgm:presLayoutVars>
      </dgm:prSet>
      <dgm:spPr/>
    </dgm:pt>
    <dgm:pt modelId="{58EE6CEB-F7F2-46E8-8DAB-1C31230B7C73}" type="pres">
      <dgm:prSet presAssocID="{F93B41D1-A9D8-4AC2-8BAA-611B98D041BE}" presName="parentText" presStyleLbl="node1" presStyleIdx="1" presStyleCnt="2">
        <dgm:presLayoutVars>
          <dgm:chMax val="0"/>
          <dgm:bulletEnabled val="1"/>
        </dgm:presLayoutVars>
      </dgm:prSet>
      <dgm:spPr/>
    </dgm:pt>
    <dgm:pt modelId="{EEA5EA38-CEB9-4BF7-9BF0-19467953743F}" type="pres">
      <dgm:prSet presAssocID="{F93B41D1-A9D8-4AC2-8BAA-611B98D041BE}" presName="childText" presStyleLbl="revTx" presStyleIdx="1" presStyleCnt="2">
        <dgm:presLayoutVars>
          <dgm:bulletEnabled val="1"/>
        </dgm:presLayoutVars>
      </dgm:prSet>
      <dgm:spPr/>
    </dgm:pt>
  </dgm:ptLst>
  <dgm:cxnLst>
    <dgm:cxn modelId="{14360025-5BCD-44C7-970F-E79815D5C74A}" srcId="{9961B685-6CDE-4FD3-9E87-7433EEC9B7A9}" destId="{422A3E3F-00C2-414E-92D6-EE6D78CF1D74}" srcOrd="1" destOrd="0" parTransId="{E2710732-F09E-4C14-B2EC-6A96C49A6D83}" sibTransId="{0BCB6D9C-9D25-4821-8F7D-40C725D63FF5}"/>
    <dgm:cxn modelId="{94DA7B26-D131-4BC4-8DB4-BE197A252941}" srcId="{9961B685-6CDE-4FD3-9E87-7433EEC9B7A9}" destId="{CF64BC8E-2642-4D69-B8E1-7C3371EA7316}" srcOrd="2" destOrd="0" parTransId="{25B743B8-0008-4902-A75B-5519CE15180F}" sibTransId="{4F7751E9-0039-4209-A876-1652C59025FE}"/>
    <dgm:cxn modelId="{5A658237-98AF-4B73-89AF-F0421B869B77}" srcId="{B48EF4F5-BDB6-4F6B-9C83-47DD49A50CC9}" destId="{F93B41D1-A9D8-4AC2-8BAA-611B98D041BE}" srcOrd="1" destOrd="0" parTransId="{F62040E5-9659-44A1-8E3C-DDEF581B5FA9}" sibTransId="{0A52F183-9438-4744-9ECE-D67288F2F866}"/>
    <dgm:cxn modelId="{C12F093B-4990-4651-9B81-AADBE7CDF81A}" type="presOf" srcId="{CF64BC8E-2642-4D69-B8E1-7C3371EA7316}" destId="{88946973-9F52-492A-B367-19E778B76F27}" srcOrd="0" destOrd="2" presId="urn:microsoft.com/office/officeart/2005/8/layout/vList2"/>
    <dgm:cxn modelId="{EADC3D48-28ED-4997-A2FF-0B6FC71D4926}" type="presOf" srcId="{B48EF4F5-BDB6-4F6B-9C83-47DD49A50CC9}" destId="{A956C9A1-FB8C-4F53-B7F1-573ED16260BE}" srcOrd="0" destOrd="0" presId="urn:microsoft.com/office/officeart/2005/8/layout/vList2"/>
    <dgm:cxn modelId="{906DA76A-397B-4ADC-A5BA-FCF49FB8E915}" srcId="{F93B41D1-A9D8-4AC2-8BAA-611B98D041BE}" destId="{E4E684E2-6D87-4BE7-945C-0AFA11AAC631}" srcOrd="1" destOrd="0" parTransId="{E9562EE4-0526-411F-B139-718CB144512F}" sibTransId="{7F6DABFA-918B-47B1-8748-8AB57009301B}"/>
    <dgm:cxn modelId="{0FADBD59-A6E4-4B3D-85C2-B9960D1A98C8}" type="presOf" srcId="{5A73DEC9-1E39-423B-BE39-C86CEB838D69}" destId="{EEA5EA38-CEB9-4BF7-9BF0-19467953743F}" srcOrd="0" destOrd="0" presId="urn:microsoft.com/office/officeart/2005/8/layout/vList2"/>
    <dgm:cxn modelId="{0A1A948B-7C45-43D5-8ECC-A23217666ADC}" srcId="{F93B41D1-A9D8-4AC2-8BAA-611B98D041BE}" destId="{5A73DEC9-1E39-423B-BE39-C86CEB838D69}" srcOrd="0" destOrd="0" parTransId="{ADB6E01B-9209-47AD-9600-5BB236806B11}" sibTransId="{F4741686-B7DE-4925-95DD-BE093DFE19AA}"/>
    <dgm:cxn modelId="{C6F2B398-D2D6-4D5C-A70D-2E99C7E7084D}" type="presOf" srcId="{422A3E3F-00C2-414E-92D6-EE6D78CF1D74}" destId="{88946973-9F52-492A-B367-19E778B76F27}" srcOrd="0" destOrd="1" presId="urn:microsoft.com/office/officeart/2005/8/layout/vList2"/>
    <dgm:cxn modelId="{95152CAC-4A89-441D-821C-727A33B6643F}" type="presOf" srcId="{9961B685-6CDE-4FD3-9E87-7433EEC9B7A9}" destId="{FCF7016D-CF53-44C1-A2F6-99FE3506A53E}" srcOrd="0" destOrd="0" presId="urn:microsoft.com/office/officeart/2005/8/layout/vList2"/>
    <dgm:cxn modelId="{3337DCB2-0F7E-4F24-8DBB-CCC32D97B563}" srcId="{B48EF4F5-BDB6-4F6B-9C83-47DD49A50CC9}" destId="{9961B685-6CDE-4FD3-9E87-7433EEC9B7A9}" srcOrd="0" destOrd="0" parTransId="{04010E67-6487-49BB-B8F2-9B458AF8D72E}" sibTransId="{6B87BA10-CF37-4357-84AA-3DCE907C89A7}"/>
    <dgm:cxn modelId="{EB0D8DBB-4A33-400F-A9DB-F83FA548E69D}" srcId="{9961B685-6CDE-4FD3-9E87-7433EEC9B7A9}" destId="{8E01F6A8-2D84-4F01-BD82-AC1AFEF08784}" srcOrd="0" destOrd="0" parTransId="{BC915801-82FB-4DA2-BA35-5F3C6621F1F3}" sibTransId="{A760C7B1-E24C-48C3-BAAB-6EB8B34E99C1}"/>
    <dgm:cxn modelId="{AC5B89D9-A6BC-4F5F-A145-BB7F82B7D8FA}" type="presOf" srcId="{E4E684E2-6D87-4BE7-945C-0AFA11AAC631}" destId="{EEA5EA38-CEB9-4BF7-9BF0-19467953743F}" srcOrd="0" destOrd="1" presId="urn:microsoft.com/office/officeart/2005/8/layout/vList2"/>
    <dgm:cxn modelId="{2F01D8F0-2DB1-41AB-AA05-7611B4C7994E}" type="presOf" srcId="{F93B41D1-A9D8-4AC2-8BAA-611B98D041BE}" destId="{58EE6CEB-F7F2-46E8-8DAB-1C31230B7C73}" srcOrd="0" destOrd="0" presId="urn:microsoft.com/office/officeart/2005/8/layout/vList2"/>
    <dgm:cxn modelId="{8184B6FC-4071-411C-9A7F-F1E23AA859C4}" type="presOf" srcId="{8E01F6A8-2D84-4F01-BD82-AC1AFEF08784}" destId="{88946973-9F52-492A-B367-19E778B76F27}" srcOrd="0" destOrd="0" presId="urn:microsoft.com/office/officeart/2005/8/layout/vList2"/>
    <dgm:cxn modelId="{7E5014CE-FF98-4C0A-9AE3-32253AFD9D4A}" type="presParOf" srcId="{A956C9A1-FB8C-4F53-B7F1-573ED16260BE}" destId="{FCF7016D-CF53-44C1-A2F6-99FE3506A53E}" srcOrd="0" destOrd="0" presId="urn:microsoft.com/office/officeart/2005/8/layout/vList2"/>
    <dgm:cxn modelId="{998595C2-72EE-4462-8847-AFB4CEE26260}" type="presParOf" srcId="{A956C9A1-FB8C-4F53-B7F1-573ED16260BE}" destId="{88946973-9F52-492A-B367-19E778B76F27}" srcOrd="1" destOrd="0" presId="urn:microsoft.com/office/officeart/2005/8/layout/vList2"/>
    <dgm:cxn modelId="{73F9BEA0-454B-4434-9884-4E59BEBBB8BE}" type="presParOf" srcId="{A956C9A1-FB8C-4F53-B7F1-573ED16260BE}" destId="{58EE6CEB-F7F2-46E8-8DAB-1C31230B7C73}" srcOrd="2" destOrd="0" presId="urn:microsoft.com/office/officeart/2005/8/layout/vList2"/>
    <dgm:cxn modelId="{CC353CE0-5258-4DE3-8958-11972387D8CD}" type="presParOf" srcId="{A956C9A1-FB8C-4F53-B7F1-573ED16260BE}" destId="{EEA5EA38-CEB9-4BF7-9BF0-19467953743F}" srcOrd="3"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8B444-BBD0-46BC-A1CD-1AF71EA9CF6F}">
      <dsp:nvSpPr>
        <dsp:cNvPr id="0" name=""/>
        <dsp:cNvSpPr/>
      </dsp:nvSpPr>
      <dsp:spPr>
        <a:xfrm>
          <a:off x="0" y="228946"/>
          <a:ext cx="10515600" cy="743535"/>
        </a:xfrm>
        <a:prstGeom prst="roundRect">
          <a:avLst/>
        </a:prstGeom>
        <a:solidFill>
          <a:srgbClr val="33006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t>Subsidized Loan</a:t>
          </a:r>
          <a:endParaRPr lang="en-US" sz="3100" kern="1200" dirty="0"/>
        </a:p>
      </dsp:txBody>
      <dsp:txXfrm>
        <a:off x="36296" y="265242"/>
        <a:ext cx="10443008" cy="670943"/>
      </dsp:txXfrm>
    </dsp:sp>
    <dsp:sp modelId="{42296103-5AD4-41CE-937D-936DB5981002}">
      <dsp:nvSpPr>
        <dsp:cNvPr id="0" name=""/>
        <dsp:cNvSpPr/>
      </dsp:nvSpPr>
      <dsp:spPr>
        <a:xfrm>
          <a:off x="0" y="972481"/>
          <a:ext cx="10515600" cy="834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solidFill>
                <a:schemeClr val="tx1"/>
              </a:solidFill>
            </a:rPr>
            <a:t>Need based</a:t>
          </a:r>
        </a:p>
        <a:p>
          <a:pPr marL="228600" lvl="1" indent="-228600" algn="l" defTabSz="1066800">
            <a:lnSpc>
              <a:spcPct val="90000"/>
            </a:lnSpc>
            <a:spcBef>
              <a:spcPct val="0"/>
            </a:spcBef>
            <a:spcAft>
              <a:spcPct val="20000"/>
            </a:spcAft>
            <a:buChar char="•"/>
          </a:pPr>
          <a:r>
            <a:rPr lang="en-US" sz="2400" kern="1200" dirty="0">
              <a:solidFill>
                <a:schemeClr val="tx1"/>
              </a:solidFill>
            </a:rPr>
            <a:t>Interest </a:t>
          </a:r>
          <a:r>
            <a:rPr lang="en-US" sz="2400" i="1" kern="1200" dirty="0">
              <a:solidFill>
                <a:schemeClr val="tx1"/>
              </a:solidFill>
            </a:rPr>
            <a:t>paid by government </a:t>
          </a:r>
          <a:r>
            <a:rPr lang="en-US" sz="2400" kern="1200" dirty="0">
              <a:solidFill>
                <a:schemeClr val="tx1"/>
              </a:solidFill>
            </a:rPr>
            <a:t>while student attending school ½ time or more</a:t>
          </a:r>
        </a:p>
      </dsp:txBody>
      <dsp:txXfrm>
        <a:off x="0" y="972481"/>
        <a:ext cx="10515600" cy="834210"/>
      </dsp:txXfrm>
    </dsp:sp>
    <dsp:sp modelId="{499BA37D-10DD-4A8C-8B85-C7F5F9547038}">
      <dsp:nvSpPr>
        <dsp:cNvPr id="0" name=""/>
        <dsp:cNvSpPr/>
      </dsp:nvSpPr>
      <dsp:spPr>
        <a:xfrm>
          <a:off x="0" y="1806691"/>
          <a:ext cx="10515600" cy="743535"/>
        </a:xfrm>
        <a:prstGeom prst="roundRect">
          <a:avLst/>
        </a:prstGeom>
        <a:solidFill>
          <a:srgbClr val="33006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t>Unsubsidized Loan</a:t>
          </a:r>
          <a:endParaRPr lang="en-US" sz="3100" kern="1200" dirty="0"/>
        </a:p>
      </dsp:txBody>
      <dsp:txXfrm>
        <a:off x="36296" y="1842987"/>
        <a:ext cx="10443008" cy="670943"/>
      </dsp:txXfrm>
    </dsp:sp>
    <dsp:sp modelId="{29E595D0-C45D-4EB9-9FA2-DA6C90D48B81}">
      <dsp:nvSpPr>
        <dsp:cNvPr id="0" name=""/>
        <dsp:cNvSpPr/>
      </dsp:nvSpPr>
      <dsp:spPr>
        <a:xfrm>
          <a:off x="0" y="2550226"/>
          <a:ext cx="10515600" cy="1572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solidFill>
                <a:schemeClr val="tx1"/>
              </a:solidFill>
            </a:rPr>
            <a:t>Non-need based</a:t>
          </a:r>
        </a:p>
        <a:p>
          <a:pPr marL="228600" lvl="1" indent="-228600" algn="l" defTabSz="1066800">
            <a:lnSpc>
              <a:spcPct val="90000"/>
            </a:lnSpc>
            <a:spcBef>
              <a:spcPct val="0"/>
            </a:spcBef>
            <a:spcAft>
              <a:spcPct val="20000"/>
            </a:spcAft>
            <a:buChar char="•"/>
          </a:pPr>
          <a:r>
            <a:rPr lang="en-US" sz="2400" kern="1200" dirty="0">
              <a:solidFill>
                <a:schemeClr val="tx1"/>
              </a:solidFill>
            </a:rPr>
            <a:t>Government </a:t>
          </a:r>
          <a:r>
            <a:rPr lang="en-US" sz="2400" i="1" kern="1200" dirty="0">
              <a:solidFill>
                <a:schemeClr val="tx1"/>
              </a:solidFill>
            </a:rPr>
            <a:t>does not </a:t>
          </a:r>
          <a:r>
            <a:rPr lang="en-US" sz="2400" kern="1200" dirty="0">
              <a:solidFill>
                <a:schemeClr val="tx1"/>
              </a:solidFill>
            </a:rPr>
            <a:t>pay interest</a:t>
          </a:r>
        </a:p>
        <a:p>
          <a:pPr marL="228600" lvl="1" indent="-228600" algn="l" defTabSz="1066800">
            <a:lnSpc>
              <a:spcPct val="90000"/>
            </a:lnSpc>
            <a:spcBef>
              <a:spcPct val="0"/>
            </a:spcBef>
            <a:spcAft>
              <a:spcPct val="20000"/>
            </a:spcAft>
            <a:buChar char="•"/>
          </a:pPr>
          <a:r>
            <a:rPr lang="en-US" sz="2400" kern="1200" dirty="0">
              <a:solidFill>
                <a:schemeClr val="tx1"/>
              </a:solidFill>
            </a:rPr>
            <a:t>Students have option of paying interest while attending  school or have it added to the principal</a:t>
          </a:r>
        </a:p>
      </dsp:txBody>
      <dsp:txXfrm>
        <a:off x="0" y="2550226"/>
        <a:ext cx="10515600" cy="15721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3FC791-90E3-452D-B571-6CAADF15A57D}">
      <dsp:nvSpPr>
        <dsp:cNvPr id="0" name=""/>
        <dsp:cNvSpPr/>
      </dsp:nvSpPr>
      <dsp:spPr>
        <a:xfrm>
          <a:off x="3849" y="758897"/>
          <a:ext cx="3359658" cy="3301630"/>
        </a:xfrm>
        <a:prstGeom prst="homePlate">
          <a:avLst>
            <a:gd name="adj" fmla="val 25000"/>
          </a:avLst>
        </a:prstGeom>
        <a:solidFill>
          <a:srgbClr val="300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521" tIns="60960" rIns="474085" bIns="60960" numCol="1" spcCol="1270" anchor="ctr" anchorCtr="0">
          <a:noAutofit/>
        </a:bodyPr>
        <a:lstStyle/>
        <a:p>
          <a:pPr marL="0" lvl="0" indent="0" algn="l" defTabSz="1066800">
            <a:lnSpc>
              <a:spcPct val="90000"/>
            </a:lnSpc>
            <a:spcBef>
              <a:spcPct val="0"/>
            </a:spcBef>
            <a:spcAft>
              <a:spcPct val="35000"/>
            </a:spcAft>
            <a:buNone/>
          </a:pPr>
          <a:r>
            <a:rPr lang="en-US" sz="2400" b="1" i="0" kern="1200" baseline="0" dirty="0"/>
            <a:t>Federal Student Loans are part of financial aid. </a:t>
          </a:r>
        </a:p>
        <a:p>
          <a:pPr marL="0" lvl="0" indent="0" algn="l" defTabSz="1066800">
            <a:lnSpc>
              <a:spcPct val="90000"/>
            </a:lnSpc>
            <a:spcBef>
              <a:spcPct val="0"/>
            </a:spcBef>
            <a:spcAft>
              <a:spcPct val="35000"/>
            </a:spcAft>
            <a:buNone/>
          </a:pPr>
          <a:r>
            <a:rPr lang="en-US" sz="2400" b="1" i="0" kern="1200" baseline="0" dirty="0"/>
            <a:t>FAFSA must be completed to be able to borrow money.</a:t>
          </a:r>
          <a:endParaRPr lang="en-US" sz="2400" kern="1200" dirty="0"/>
        </a:p>
      </dsp:txBody>
      <dsp:txXfrm>
        <a:off x="3849" y="758897"/>
        <a:ext cx="2946954" cy="3301630"/>
      </dsp:txXfrm>
    </dsp:sp>
    <dsp:sp modelId="{E7257B05-86D8-43D4-9413-45AE4F0928C5}">
      <dsp:nvSpPr>
        <dsp:cNvPr id="0" name=""/>
        <dsp:cNvSpPr/>
      </dsp:nvSpPr>
      <dsp:spPr>
        <a:xfrm>
          <a:off x="2691576" y="758897"/>
          <a:ext cx="3359658" cy="3301630"/>
        </a:xfrm>
        <a:prstGeom prst="chevron">
          <a:avLst>
            <a:gd name="adj" fmla="val 25000"/>
          </a:avLst>
        </a:prstGeom>
        <a:solidFill>
          <a:srgbClr val="917B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521" tIns="45720" rIns="118521" bIns="45720" numCol="1" spcCol="1270" anchor="ctr" anchorCtr="0">
          <a:noAutofit/>
        </a:bodyPr>
        <a:lstStyle/>
        <a:p>
          <a:pPr marL="0" lvl="0" indent="0" algn="l" defTabSz="800100">
            <a:lnSpc>
              <a:spcPct val="90000"/>
            </a:lnSpc>
            <a:spcBef>
              <a:spcPct val="0"/>
            </a:spcBef>
            <a:spcAft>
              <a:spcPct val="35000"/>
            </a:spcAft>
            <a:buNone/>
          </a:pPr>
          <a:r>
            <a:rPr lang="en-US" sz="1800" b="1" i="0" kern="1200" baseline="0" dirty="0"/>
            <a:t>Once a Financial Aid offer is made: you can accept your loans, complete Loan Entrance counseling, and sign the Master Promissory Note</a:t>
          </a:r>
          <a:endParaRPr lang="en-US" sz="1800" kern="1200" dirty="0"/>
        </a:p>
      </dsp:txBody>
      <dsp:txXfrm>
        <a:off x="3516984" y="758897"/>
        <a:ext cx="1708843" cy="3301630"/>
      </dsp:txXfrm>
    </dsp:sp>
    <dsp:sp modelId="{0A5FB97C-F178-4710-B554-BB87AC078A4A}">
      <dsp:nvSpPr>
        <dsp:cNvPr id="0" name=""/>
        <dsp:cNvSpPr/>
      </dsp:nvSpPr>
      <dsp:spPr>
        <a:xfrm>
          <a:off x="5379302" y="758897"/>
          <a:ext cx="3473718" cy="3301630"/>
        </a:xfrm>
        <a:prstGeom prst="chevron">
          <a:avLst>
            <a:gd name="adj" fmla="val 25000"/>
          </a:avLst>
        </a:prstGeom>
        <a:solidFill>
          <a:srgbClr val="300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521" tIns="50800" rIns="118521" bIns="50800" numCol="1" spcCol="1270" anchor="ctr" anchorCtr="0">
          <a:noAutofit/>
        </a:bodyPr>
        <a:lstStyle/>
        <a:p>
          <a:pPr marL="0" lvl="0" indent="0" algn="l" defTabSz="889000">
            <a:lnSpc>
              <a:spcPct val="90000"/>
            </a:lnSpc>
            <a:spcBef>
              <a:spcPct val="0"/>
            </a:spcBef>
            <a:spcAft>
              <a:spcPct val="35000"/>
            </a:spcAft>
            <a:buNone/>
          </a:pPr>
          <a:r>
            <a:rPr lang="en-US" sz="2000" b="1" i="0" kern="1200" baseline="0" dirty="0"/>
            <a:t>Parents complete PLUS loan request online at studentaid.gov and sign the Master Promissory Note (MPN)</a:t>
          </a:r>
          <a:endParaRPr lang="en-US" sz="2000" kern="1200" dirty="0"/>
        </a:p>
      </dsp:txBody>
      <dsp:txXfrm>
        <a:off x="6204710" y="758897"/>
        <a:ext cx="1822903" cy="3301630"/>
      </dsp:txXfrm>
    </dsp:sp>
    <dsp:sp modelId="{63F9275E-A131-4FFF-A228-982C1EC90F27}">
      <dsp:nvSpPr>
        <dsp:cNvPr id="0" name=""/>
        <dsp:cNvSpPr/>
      </dsp:nvSpPr>
      <dsp:spPr>
        <a:xfrm>
          <a:off x="8184442" y="742260"/>
          <a:ext cx="3359658" cy="3301630"/>
        </a:xfrm>
        <a:prstGeom prst="chevron">
          <a:avLst>
            <a:gd name="adj" fmla="val 25000"/>
          </a:avLst>
        </a:prstGeom>
        <a:solidFill>
          <a:srgbClr val="917B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521" tIns="38100" rIns="118521" bIns="38100" numCol="1" spcCol="1270" anchor="ctr" anchorCtr="0">
          <a:noAutofit/>
        </a:bodyPr>
        <a:lstStyle/>
        <a:p>
          <a:pPr marL="0" lvl="0" indent="0" algn="l" defTabSz="666750">
            <a:lnSpc>
              <a:spcPct val="90000"/>
            </a:lnSpc>
            <a:spcBef>
              <a:spcPct val="0"/>
            </a:spcBef>
            <a:spcAft>
              <a:spcPct val="35000"/>
            </a:spcAft>
            <a:buNone/>
          </a:pPr>
          <a:r>
            <a:rPr lang="en-US" sz="1500" b="1" i="0" kern="1200" baseline="0" dirty="0">
              <a:solidFill>
                <a:schemeClr val="bg1"/>
              </a:solidFill>
            </a:rPr>
            <a:t>Interest rates are posted on Financial Aid web page under loan chart: </a:t>
          </a:r>
          <a:r>
            <a:rPr lang="en-US" sz="1500" b="1"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https://www.washington.edu/financialaid/types-of-aid/loans/student-loans-program-chart/</a:t>
          </a:r>
          <a:r>
            <a:rPr lang="en-US" sz="1500" b="1" u="none" kern="1200" dirty="0">
              <a:solidFill>
                <a:schemeClr val="bg1"/>
              </a:solidFill>
            </a:rPr>
            <a:t> </a:t>
          </a:r>
          <a:endParaRPr lang="en-US" sz="1500" b="1" kern="1200" dirty="0">
            <a:solidFill>
              <a:schemeClr val="bg1"/>
            </a:solidFill>
          </a:endParaRPr>
        </a:p>
        <a:p>
          <a:pPr marL="114300" lvl="1" indent="-114300" algn="l" defTabSz="666750">
            <a:lnSpc>
              <a:spcPct val="90000"/>
            </a:lnSpc>
            <a:spcBef>
              <a:spcPct val="0"/>
            </a:spcBef>
            <a:spcAft>
              <a:spcPct val="15000"/>
            </a:spcAft>
            <a:buChar char="•"/>
          </a:pPr>
          <a:r>
            <a:rPr lang="en-US" sz="1500" b="0" i="0" kern="1200" baseline="0" dirty="0">
              <a:solidFill>
                <a:schemeClr val="bg1"/>
              </a:solidFill>
            </a:rPr>
            <a:t>Rates can change every year</a:t>
          </a:r>
          <a:endParaRPr lang="en-US" sz="1500" b="0" kern="1200" dirty="0">
            <a:solidFill>
              <a:schemeClr val="bg1"/>
            </a:solidFill>
          </a:endParaRPr>
        </a:p>
      </dsp:txBody>
      <dsp:txXfrm>
        <a:off x="9009850" y="742260"/>
        <a:ext cx="1708843" cy="33016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92914-7929-48B6-A835-83B7BA71C804}">
      <dsp:nvSpPr>
        <dsp:cNvPr id="0" name=""/>
        <dsp:cNvSpPr/>
      </dsp:nvSpPr>
      <dsp:spPr>
        <a:xfrm>
          <a:off x="0" y="682"/>
          <a:ext cx="6405697" cy="1596566"/>
        </a:xfrm>
        <a:prstGeom prst="roundRect">
          <a:avLst>
            <a:gd name="adj" fmla="val 10000"/>
          </a:avLst>
        </a:prstGeom>
        <a:solidFill>
          <a:srgbClr val="917B4C"/>
        </a:solidFill>
        <a:ln>
          <a:noFill/>
        </a:ln>
        <a:effectLst/>
      </dsp:spPr>
      <dsp:style>
        <a:lnRef idx="0">
          <a:scrgbClr r="0" g="0" b="0"/>
        </a:lnRef>
        <a:fillRef idx="1">
          <a:scrgbClr r="0" g="0" b="0"/>
        </a:fillRef>
        <a:effectRef idx="0">
          <a:scrgbClr r="0" g="0" b="0"/>
        </a:effectRef>
        <a:fontRef idx="minor"/>
      </dsp:style>
    </dsp:sp>
    <dsp:sp modelId="{70E3575A-7223-4FD1-B9A7-67E01D0D3AB9}">
      <dsp:nvSpPr>
        <dsp:cNvPr id="0" name=""/>
        <dsp:cNvSpPr/>
      </dsp:nvSpPr>
      <dsp:spPr>
        <a:xfrm>
          <a:off x="482961" y="359909"/>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15E8CF-691C-470C-8743-AE9A27A435B4}">
      <dsp:nvSpPr>
        <dsp:cNvPr id="0" name=""/>
        <dsp:cNvSpPr/>
      </dsp:nvSpPr>
      <dsp:spPr>
        <a:xfrm>
          <a:off x="1844034" y="682"/>
          <a:ext cx="4561662"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US" sz="2500" b="1" i="0" kern="1200" baseline="0"/>
            <a:t>All aid is divided equally between all quarters of attendance</a:t>
          </a:r>
          <a:endParaRPr lang="en-US" sz="2500" kern="1200"/>
        </a:p>
      </dsp:txBody>
      <dsp:txXfrm>
        <a:off x="1844034" y="682"/>
        <a:ext cx="4561662" cy="1596566"/>
      </dsp:txXfrm>
    </dsp:sp>
    <dsp:sp modelId="{0C80BEB0-1AF0-41BC-B9D9-5766ECB01C25}">
      <dsp:nvSpPr>
        <dsp:cNvPr id="0" name=""/>
        <dsp:cNvSpPr/>
      </dsp:nvSpPr>
      <dsp:spPr>
        <a:xfrm>
          <a:off x="0" y="1996390"/>
          <a:ext cx="6405697" cy="1596566"/>
        </a:xfrm>
        <a:prstGeom prst="roundRect">
          <a:avLst>
            <a:gd name="adj" fmla="val 10000"/>
          </a:avLst>
        </a:prstGeom>
        <a:solidFill>
          <a:srgbClr val="33006F"/>
        </a:solidFill>
        <a:ln>
          <a:noFill/>
        </a:ln>
        <a:effectLst/>
      </dsp:spPr>
      <dsp:style>
        <a:lnRef idx="0">
          <a:scrgbClr r="0" g="0" b="0"/>
        </a:lnRef>
        <a:fillRef idx="1">
          <a:scrgbClr r="0" g="0" b="0"/>
        </a:fillRef>
        <a:effectRef idx="0">
          <a:scrgbClr r="0" g="0" b="0"/>
        </a:effectRef>
        <a:fontRef idx="minor"/>
      </dsp:style>
    </dsp:sp>
    <dsp:sp modelId="{36ABD9D7-91B3-47B3-9746-034C702318AE}">
      <dsp:nvSpPr>
        <dsp:cNvPr id="0" name=""/>
        <dsp:cNvSpPr/>
      </dsp:nvSpPr>
      <dsp:spPr>
        <a:xfrm>
          <a:off x="482961" y="2355617"/>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07C896-BCD9-49EF-BE5E-65EECBB73F5F}">
      <dsp:nvSpPr>
        <dsp:cNvPr id="0" name=""/>
        <dsp:cNvSpPr/>
      </dsp:nvSpPr>
      <dsp:spPr>
        <a:xfrm>
          <a:off x="1844034" y="1996390"/>
          <a:ext cx="4561662"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US" sz="2500" b="1" i="0" kern="1200" baseline="0"/>
            <a:t>Aid automatically pays for tuition each quarter. Extra unused funds go to the student</a:t>
          </a:r>
          <a:endParaRPr lang="en-US" sz="2500" kern="1200"/>
        </a:p>
      </dsp:txBody>
      <dsp:txXfrm>
        <a:off x="1844034" y="1996390"/>
        <a:ext cx="4561662" cy="1596566"/>
      </dsp:txXfrm>
    </dsp:sp>
    <dsp:sp modelId="{8A992DD1-4140-4E07-878A-770BB90CF26B}">
      <dsp:nvSpPr>
        <dsp:cNvPr id="0" name=""/>
        <dsp:cNvSpPr/>
      </dsp:nvSpPr>
      <dsp:spPr>
        <a:xfrm>
          <a:off x="0" y="3992098"/>
          <a:ext cx="6405697" cy="1596566"/>
        </a:xfrm>
        <a:prstGeom prst="roundRect">
          <a:avLst>
            <a:gd name="adj" fmla="val 10000"/>
          </a:avLst>
        </a:prstGeom>
        <a:solidFill>
          <a:srgbClr val="917B4C"/>
        </a:solidFill>
        <a:ln>
          <a:noFill/>
        </a:ln>
        <a:effectLst/>
      </dsp:spPr>
      <dsp:style>
        <a:lnRef idx="0">
          <a:scrgbClr r="0" g="0" b="0"/>
        </a:lnRef>
        <a:fillRef idx="1">
          <a:scrgbClr r="0" g="0" b="0"/>
        </a:fillRef>
        <a:effectRef idx="0">
          <a:scrgbClr r="0" g="0" b="0"/>
        </a:effectRef>
        <a:fontRef idx="minor"/>
      </dsp:style>
    </dsp:sp>
    <dsp:sp modelId="{1CF12C1D-20FC-469F-90EA-3DA00C50A337}">
      <dsp:nvSpPr>
        <dsp:cNvPr id="0" name=""/>
        <dsp:cNvSpPr/>
      </dsp:nvSpPr>
      <dsp:spPr>
        <a:xfrm>
          <a:off x="482961" y="4351325"/>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EC7264-1DF4-40C4-9FF9-1AA496C33EDB}">
      <dsp:nvSpPr>
        <dsp:cNvPr id="0" name=""/>
        <dsp:cNvSpPr/>
      </dsp:nvSpPr>
      <dsp:spPr>
        <a:xfrm>
          <a:off x="1844034" y="3992098"/>
          <a:ext cx="4561662"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US" sz="2500" b="1" i="0" kern="1200" baseline="0"/>
            <a:t>Set up direct deposit to receive funds faster</a:t>
          </a:r>
          <a:endParaRPr lang="en-US" sz="2500" kern="1200"/>
        </a:p>
      </dsp:txBody>
      <dsp:txXfrm>
        <a:off x="1844034" y="3992098"/>
        <a:ext cx="4561662" cy="15965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4AB37B-FA50-46C0-967A-FA832B6F6A38}">
      <dsp:nvSpPr>
        <dsp:cNvPr id="0" name=""/>
        <dsp:cNvSpPr/>
      </dsp:nvSpPr>
      <dsp:spPr>
        <a:xfrm>
          <a:off x="0" y="251432"/>
          <a:ext cx="10289670" cy="663389"/>
        </a:xfrm>
        <a:prstGeom prst="roundRect">
          <a:avLst/>
        </a:prstGeom>
        <a:solidFill>
          <a:srgbClr val="33006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t>1: TUITION PAYMENT</a:t>
          </a:r>
        </a:p>
      </dsp:txBody>
      <dsp:txXfrm>
        <a:off x="32384" y="283816"/>
        <a:ext cx="10224902" cy="598621"/>
      </dsp:txXfrm>
    </dsp:sp>
    <dsp:sp modelId="{D225F239-BA5D-4C99-8B70-F5BFDF68A0AD}">
      <dsp:nvSpPr>
        <dsp:cNvPr id="0" name=""/>
        <dsp:cNvSpPr/>
      </dsp:nvSpPr>
      <dsp:spPr>
        <a:xfrm>
          <a:off x="0" y="914822"/>
          <a:ext cx="10289670" cy="1089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69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QUARTERLY AID – QUARTERLY TUITION:</a:t>
          </a:r>
        </a:p>
        <a:p>
          <a:pPr marL="228600" lvl="1" indent="-228600" algn="l" defTabSz="933450">
            <a:lnSpc>
              <a:spcPct val="90000"/>
            </a:lnSpc>
            <a:spcBef>
              <a:spcPct val="0"/>
            </a:spcBef>
            <a:spcAft>
              <a:spcPct val="20000"/>
            </a:spcAft>
            <a:buChar char="•"/>
          </a:pPr>
          <a:r>
            <a:rPr lang="en-US" sz="2100" kern="1200" dirty="0"/>
            <a:t>$10,422 – $4,600</a:t>
          </a:r>
        </a:p>
        <a:p>
          <a:pPr marL="228600" lvl="1" indent="-228600" algn="l" defTabSz="933450">
            <a:lnSpc>
              <a:spcPct val="90000"/>
            </a:lnSpc>
            <a:spcBef>
              <a:spcPct val="0"/>
            </a:spcBef>
            <a:spcAft>
              <a:spcPct val="20000"/>
            </a:spcAft>
            <a:buChar char="•"/>
          </a:pPr>
          <a:r>
            <a:rPr lang="en-US" sz="2100" kern="1200" dirty="0"/>
            <a:t>= $5,822 AID REMAINING</a:t>
          </a:r>
        </a:p>
      </dsp:txBody>
      <dsp:txXfrm>
        <a:off x="0" y="914822"/>
        <a:ext cx="10289670" cy="1089854"/>
      </dsp:txXfrm>
    </dsp:sp>
    <dsp:sp modelId="{137FCD82-D028-423A-9CA2-126FCF57443F}">
      <dsp:nvSpPr>
        <dsp:cNvPr id="0" name=""/>
        <dsp:cNvSpPr/>
      </dsp:nvSpPr>
      <dsp:spPr>
        <a:xfrm>
          <a:off x="0" y="2004677"/>
          <a:ext cx="10289670" cy="663389"/>
        </a:xfrm>
        <a:prstGeom prst="roundRect">
          <a:avLst/>
        </a:prstGeom>
        <a:solidFill>
          <a:srgbClr val="33006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t>2: HOUSING AND MEAL PLAN PAYMENT</a:t>
          </a:r>
          <a:endParaRPr lang="en-US" sz="2700" kern="1200" dirty="0"/>
        </a:p>
      </dsp:txBody>
      <dsp:txXfrm>
        <a:off x="32384" y="2037061"/>
        <a:ext cx="10224902" cy="598621"/>
      </dsp:txXfrm>
    </dsp:sp>
    <dsp:sp modelId="{33E440A9-E143-48C7-8F41-15CF55A54BB4}">
      <dsp:nvSpPr>
        <dsp:cNvPr id="0" name=""/>
        <dsp:cNvSpPr/>
      </dsp:nvSpPr>
      <dsp:spPr>
        <a:xfrm>
          <a:off x="0" y="2668067"/>
          <a:ext cx="10289670" cy="1089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69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QUARTERLY HOUSING &amp; MEAL PLAN – AID REMAINING:</a:t>
          </a:r>
        </a:p>
        <a:p>
          <a:pPr marL="228600" lvl="1" indent="-228600" algn="l" defTabSz="933450">
            <a:lnSpc>
              <a:spcPct val="90000"/>
            </a:lnSpc>
            <a:spcBef>
              <a:spcPct val="0"/>
            </a:spcBef>
            <a:spcAft>
              <a:spcPct val="20000"/>
            </a:spcAft>
            <a:buChar char="•"/>
          </a:pPr>
          <a:r>
            <a:rPr lang="en-US" sz="2100" kern="1200" dirty="0"/>
            <a:t>$6,374 – $5,822</a:t>
          </a:r>
        </a:p>
        <a:p>
          <a:pPr marL="228600" lvl="1" indent="-228600" algn="l" defTabSz="933450">
            <a:lnSpc>
              <a:spcPct val="90000"/>
            </a:lnSpc>
            <a:spcBef>
              <a:spcPct val="0"/>
            </a:spcBef>
            <a:spcAft>
              <a:spcPct val="20000"/>
            </a:spcAft>
            <a:buChar char="•"/>
          </a:pPr>
          <a:r>
            <a:rPr lang="en-US" sz="2100" kern="1200" dirty="0"/>
            <a:t>= $522 REMAINING BALANCE</a:t>
          </a:r>
        </a:p>
      </dsp:txBody>
      <dsp:txXfrm>
        <a:off x="0" y="2668067"/>
        <a:ext cx="10289670" cy="1089854"/>
      </dsp:txXfrm>
    </dsp:sp>
    <dsp:sp modelId="{B12DE54A-95F3-44C1-85D7-F879D152E9E9}">
      <dsp:nvSpPr>
        <dsp:cNvPr id="0" name=""/>
        <dsp:cNvSpPr/>
      </dsp:nvSpPr>
      <dsp:spPr>
        <a:xfrm>
          <a:off x="0" y="3783351"/>
          <a:ext cx="10289670" cy="663389"/>
        </a:xfrm>
        <a:prstGeom prst="roundRect">
          <a:avLst/>
        </a:prstGeom>
        <a:solidFill>
          <a:srgbClr val="33006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t>3: REMAINING BALANCE</a:t>
          </a:r>
        </a:p>
      </dsp:txBody>
      <dsp:txXfrm>
        <a:off x="32384" y="3815735"/>
        <a:ext cx="10224902" cy="598621"/>
      </dsp:txXfrm>
    </dsp:sp>
    <dsp:sp modelId="{82EFC341-7001-44A0-9790-177EE1B74F6B}">
      <dsp:nvSpPr>
        <dsp:cNvPr id="0" name=""/>
        <dsp:cNvSpPr/>
      </dsp:nvSpPr>
      <dsp:spPr>
        <a:xfrm>
          <a:off x="0" y="4421312"/>
          <a:ext cx="10289670"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69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$522 </a:t>
          </a:r>
          <a:r>
            <a:rPr lang="en-US" sz="2100" kern="1200" dirty="0"/>
            <a:t>NOT COVERED BY FINANCIAL AID, STUDENT RESPONSIBLE FOR PAYING</a:t>
          </a:r>
        </a:p>
        <a:p>
          <a:pPr marL="228600" lvl="1" indent="-228600" algn="l" defTabSz="933450">
            <a:lnSpc>
              <a:spcPct val="90000"/>
            </a:lnSpc>
            <a:spcBef>
              <a:spcPct val="0"/>
            </a:spcBef>
            <a:spcAft>
              <a:spcPct val="20000"/>
            </a:spcAft>
            <a:buChar char="•"/>
          </a:pPr>
          <a:r>
            <a:rPr lang="en-US" sz="2100" kern="1200" dirty="0"/>
            <a:t>MAY BE PAID BY SCHOLARSHIP, FAMILY CONTRIBUTION, ADDITIONAL LOAN, ETC.</a:t>
          </a:r>
        </a:p>
      </dsp:txBody>
      <dsp:txXfrm>
        <a:off x="0" y="4421312"/>
        <a:ext cx="10289670" cy="7265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7016D-CF53-44C1-A2F6-99FE3506A53E}">
      <dsp:nvSpPr>
        <dsp:cNvPr id="0" name=""/>
        <dsp:cNvSpPr/>
      </dsp:nvSpPr>
      <dsp:spPr>
        <a:xfrm>
          <a:off x="0" y="211505"/>
          <a:ext cx="4353510" cy="575639"/>
        </a:xfrm>
        <a:prstGeom prst="roundRect">
          <a:avLst/>
        </a:prstGeom>
        <a:solidFill>
          <a:srgbClr val="917B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UW BOTHELL SCHOLARSHIP:</a:t>
          </a:r>
        </a:p>
      </dsp:txBody>
      <dsp:txXfrm>
        <a:off x="28100" y="239605"/>
        <a:ext cx="4297310" cy="519439"/>
      </dsp:txXfrm>
    </dsp:sp>
    <dsp:sp modelId="{88946973-9F52-492A-B367-19E778B76F27}">
      <dsp:nvSpPr>
        <dsp:cNvPr id="0" name=""/>
        <dsp:cNvSpPr/>
      </dsp:nvSpPr>
      <dsp:spPr>
        <a:xfrm>
          <a:off x="0" y="787145"/>
          <a:ext cx="4353510" cy="12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224"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Managed by Financial Aid office</a:t>
          </a:r>
        </a:p>
        <a:p>
          <a:pPr marL="171450" lvl="1" indent="-171450" algn="l" defTabSz="844550">
            <a:lnSpc>
              <a:spcPct val="90000"/>
            </a:lnSpc>
            <a:spcBef>
              <a:spcPct val="0"/>
            </a:spcBef>
            <a:spcAft>
              <a:spcPct val="20000"/>
            </a:spcAft>
            <a:buChar char="•"/>
          </a:pPr>
          <a:r>
            <a:rPr lang="en-US" sz="1900" kern="1200" dirty="0"/>
            <a:t>Application available annually in Spring quarter for continuing students</a:t>
          </a:r>
        </a:p>
        <a:p>
          <a:pPr marL="171450" lvl="1" indent="-171450" algn="l" defTabSz="844550">
            <a:lnSpc>
              <a:spcPct val="90000"/>
            </a:lnSpc>
            <a:spcBef>
              <a:spcPct val="0"/>
            </a:spcBef>
            <a:spcAft>
              <a:spcPct val="20000"/>
            </a:spcAft>
            <a:buChar char="•"/>
          </a:pPr>
          <a:endParaRPr lang="en-US" sz="1900" kern="1200" dirty="0"/>
        </a:p>
      </dsp:txBody>
      <dsp:txXfrm>
        <a:off x="0" y="787145"/>
        <a:ext cx="4353510" cy="1242000"/>
      </dsp:txXfrm>
    </dsp:sp>
    <dsp:sp modelId="{58EE6CEB-F7F2-46E8-8DAB-1C31230B7C73}">
      <dsp:nvSpPr>
        <dsp:cNvPr id="0" name=""/>
        <dsp:cNvSpPr/>
      </dsp:nvSpPr>
      <dsp:spPr>
        <a:xfrm>
          <a:off x="0" y="2029146"/>
          <a:ext cx="4353510" cy="575639"/>
        </a:xfrm>
        <a:prstGeom prst="roundRect">
          <a:avLst/>
        </a:prstGeom>
        <a:solidFill>
          <a:srgbClr val="917B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EXTERNAL SCHOLARSHIPS:</a:t>
          </a:r>
        </a:p>
      </dsp:txBody>
      <dsp:txXfrm>
        <a:off x="28100" y="2057246"/>
        <a:ext cx="4297310" cy="519439"/>
      </dsp:txXfrm>
    </dsp:sp>
    <dsp:sp modelId="{EEA5EA38-CEB9-4BF7-9BF0-19467953743F}">
      <dsp:nvSpPr>
        <dsp:cNvPr id="0" name=""/>
        <dsp:cNvSpPr/>
      </dsp:nvSpPr>
      <dsp:spPr>
        <a:xfrm>
          <a:off x="0" y="2604786"/>
          <a:ext cx="4353510" cy="173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224"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Parent’s place of work, Local civic organizations/ businesses in which student may participate, local library resources, free online searches </a:t>
          </a:r>
        </a:p>
        <a:p>
          <a:pPr marL="171450" lvl="1" indent="-171450" algn="l" defTabSz="844550">
            <a:lnSpc>
              <a:spcPct val="90000"/>
            </a:lnSpc>
            <a:spcBef>
              <a:spcPct val="0"/>
            </a:spcBef>
            <a:spcAft>
              <a:spcPct val="20000"/>
            </a:spcAft>
            <a:buChar char="•"/>
          </a:pPr>
          <a:r>
            <a:rPr lang="en-US" sz="1900" kern="1200"/>
            <a:t>You should never pay money to get money. If so, it’s probably a scam</a:t>
          </a:r>
        </a:p>
      </dsp:txBody>
      <dsp:txXfrm>
        <a:off x="0" y="2604786"/>
        <a:ext cx="4353510" cy="17388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06A44B-C32C-4466-9359-0123A4A045A5}" type="datetimeFigureOut">
              <a:rPr lang="en-US" smtClean="0"/>
              <a:t>6/2/2026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3F290C-BCB1-4A90-A118-B37E6955811A}" type="slidenum">
              <a:rPr lang="en-US" smtClean="0"/>
              <a:t>‹#›</a:t>
            </a:fld>
            <a:endParaRPr lang="en-US"/>
          </a:p>
        </p:txBody>
      </p:sp>
    </p:spTree>
    <p:extLst>
      <p:ext uri="{BB962C8B-B14F-4D97-AF65-F5344CB8AC3E}">
        <p14:creationId xmlns:p14="http://schemas.microsoft.com/office/powerpoint/2010/main" val="357901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a:t>
            </a:r>
          </a:p>
          <a:p>
            <a:r>
              <a:rPr lang="en-US" dirty="0"/>
              <a:t>-Info session for the School of Business</a:t>
            </a:r>
          </a:p>
          <a:p>
            <a:r>
              <a:rPr lang="en-US" dirty="0"/>
              <a:t>-Overview</a:t>
            </a:r>
            <a:r>
              <a:rPr lang="en-US" baseline="0" dirty="0"/>
              <a:t> of the business program, admissions requirements</a:t>
            </a:r>
          </a:p>
          <a:p>
            <a:r>
              <a:rPr lang="en-US" baseline="0" dirty="0"/>
              <a:t>-What materials do you have? Business Info Sheet, Planning Worksheet</a:t>
            </a:r>
          </a:p>
          <a:p>
            <a:r>
              <a:rPr lang="en-US" baseline="0" dirty="0"/>
              <a:t>-Introductions: Name, Transferring? Which program? What questions do you have?</a:t>
            </a:r>
          </a:p>
        </p:txBody>
      </p:sp>
      <p:sp>
        <p:nvSpPr>
          <p:cNvPr id="4" name="Slide Number Placeholder 3"/>
          <p:cNvSpPr>
            <a:spLocks noGrp="1"/>
          </p:cNvSpPr>
          <p:nvPr>
            <p:ph type="sldNum" sz="quarter" idx="5"/>
          </p:nvPr>
        </p:nvSpPr>
        <p:spPr/>
        <p:txBody>
          <a:bodyPr/>
          <a:lstStyle/>
          <a:p>
            <a:fld id="{0CF4FEEB-078F-654E-99B0-4196AADA1EFE}" type="slidenum">
              <a:rPr lang="en-US" smtClean="0"/>
              <a:t>1</a:t>
            </a:fld>
            <a:endParaRPr lang="en-US"/>
          </a:p>
        </p:txBody>
      </p:sp>
    </p:spTree>
    <p:extLst>
      <p:ext uri="{BB962C8B-B14F-4D97-AF65-F5344CB8AC3E}">
        <p14:creationId xmlns:p14="http://schemas.microsoft.com/office/powerpoint/2010/main" val="633042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Margarita 5-8</a:t>
            </a:r>
          </a:p>
        </p:txBody>
      </p:sp>
      <p:sp>
        <p:nvSpPr>
          <p:cNvPr id="4" name="Slide Number Placeholder 3"/>
          <p:cNvSpPr>
            <a:spLocks noGrp="1"/>
          </p:cNvSpPr>
          <p:nvPr>
            <p:ph type="sldNum" sz="quarter" idx="5"/>
          </p:nvPr>
        </p:nvSpPr>
        <p:spPr/>
        <p:txBody>
          <a:bodyPr/>
          <a:lstStyle/>
          <a:p>
            <a:fld id="{293E5F55-A3FA-470D-9CB5-8A2C63E1D797}" type="slidenum">
              <a:rPr lang="en-US" smtClean="0"/>
              <a:t>3</a:t>
            </a:fld>
            <a:endParaRPr lang="en-US"/>
          </a:p>
        </p:txBody>
      </p:sp>
    </p:spTree>
    <p:extLst>
      <p:ext uri="{BB962C8B-B14F-4D97-AF65-F5344CB8AC3E}">
        <p14:creationId xmlns:p14="http://schemas.microsoft.com/office/powerpoint/2010/main" val="2771354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BC884A-7320-CF43-AF07-4CA13AE2E1D8}" type="slidenum">
              <a:rPr lang="en-US" smtClean="0"/>
              <a:t>6</a:t>
            </a:fld>
            <a:endParaRPr lang="en-US"/>
          </a:p>
        </p:txBody>
      </p:sp>
    </p:spTree>
    <p:extLst>
      <p:ext uri="{BB962C8B-B14F-4D97-AF65-F5344CB8AC3E}">
        <p14:creationId xmlns:p14="http://schemas.microsoft.com/office/powerpoint/2010/main" val="1432694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8846F3-5CE3-0141-9A73-E88E9103A348}" type="slidenum">
              <a:rPr lang="en-US" smtClean="0"/>
              <a:t>10</a:t>
            </a:fld>
            <a:endParaRPr lang="en-US"/>
          </a:p>
        </p:txBody>
      </p:sp>
    </p:spTree>
    <p:extLst>
      <p:ext uri="{BB962C8B-B14F-4D97-AF65-F5344CB8AC3E}">
        <p14:creationId xmlns:p14="http://schemas.microsoft.com/office/powerpoint/2010/main" val="3541780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3:notes"/>
          <p:cNvSpPr txBox="1">
            <a:spLocks noGrp="1"/>
          </p:cNvSpPr>
          <p:nvPr>
            <p:ph type="body" idx="1"/>
          </p:nvPr>
        </p:nvSpPr>
        <p:spPr>
          <a:xfrm>
            <a:off x="747776" y="4697587"/>
            <a:ext cx="5982208" cy="3843481"/>
          </a:xfrm>
          <a:prstGeom prst="rect">
            <a:avLst/>
          </a:prstGeom>
        </p:spPr>
        <p:txBody>
          <a:bodyPr spcFirstLastPara="1" wrap="square" lIns="98495" tIns="49234" rIns="98495" bIns="49234" anchor="t" anchorCtr="0">
            <a:noAutofit/>
          </a:bodyPr>
          <a:lstStyle/>
          <a:p>
            <a:endParaRPr/>
          </a:p>
        </p:txBody>
      </p:sp>
      <p:sp>
        <p:nvSpPr>
          <p:cNvPr id="251" name="Google Shape;251;p23:notes"/>
          <p:cNvSpPr>
            <a:spLocks noGrp="1" noRot="1" noChangeAspect="1"/>
          </p:cNvSpPr>
          <p:nvPr>
            <p:ph type="sldImg" idx="2"/>
          </p:nvPr>
        </p:nvSpPr>
        <p:spPr>
          <a:xfrm>
            <a:off x="811213" y="1220788"/>
            <a:ext cx="5854700" cy="3292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BC884A-7320-CF43-AF07-4CA13AE2E1D8}" type="slidenum">
              <a:rPr lang="en-US" smtClean="0"/>
              <a:t>13</a:t>
            </a:fld>
            <a:endParaRPr lang="en-US" dirty="0"/>
          </a:p>
        </p:txBody>
      </p:sp>
    </p:spTree>
    <p:extLst>
      <p:ext uri="{BB962C8B-B14F-4D97-AF65-F5344CB8AC3E}">
        <p14:creationId xmlns:p14="http://schemas.microsoft.com/office/powerpoint/2010/main" val="3532524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19997-D5DB-02E7-9958-4E555163A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BE80E-7C54-1844-A0E3-B58A2E1672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C7C9C-004D-E61C-C51F-06C872E231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3C1EF6-C252-C11F-8C4E-17EE0A36CC42}"/>
              </a:ext>
            </a:extLst>
          </p:cNvPr>
          <p:cNvSpPr>
            <a:spLocks noGrp="1"/>
          </p:cNvSpPr>
          <p:nvPr>
            <p:ph type="sldNum" sz="quarter" idx="5"/>
          </p:nvPr>
        </p:nvSpPr>
        <p:spPr/>
        <p:txBody>
          <a:bodyPr/>
          <a:lstStyle/>
          <a:p>
            <a:fld id="{29BC884A-7320-CF43-AF07-4CA13AE2E1D8}" type="slidenum">
              <a:rPr lang="en-US" smtClean="0"/>
              <a:t>15</a:t>
            </a:fld>
            <a:endParaRPr lang="en-US" dirty="0"/>
          </a:p>
        </p:txBody>
      </p:sp>
    </p:spTree>
    <p:extLst>
      <p:ext uri="{BB962C8B-B14F-4D97-AF65-F5344CB8AC3E}">
        <p14:creationId xmlns:p14="http://schemas.microsoft.com/office/powerpoint/2010/main" val="2887756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BC884A-7320-CF43-AF07-4CA13AE2E1D8}" type="slidenum">
              <a:rPr lang="en-US" smtClean="0"/>
              <a:t>16</a:t>
            </a:fld>
            <a:endParaRPr lang="en-US" dirty="0"/>
          </a:p>
        </p:txBody>
      </p:sp>
    </p:spTree>
    <p:extLst>
      <p:ext uri="{BB962C8B-B14F-4D97-AF65-F5344CB8AC3E}">
        <p14:creationId xmlns:p14="http://schemas.microsoft.com/office/powerpoint/2010/main" val="592429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7:notes"/>
          <p:cNvSpPr txBox="1">
            <a:spLocks noGrp="1"/>
          </p:cNvSpPr>
          <p:nvPr>
            <p:ph type="body" idx="1"/>
          </p:nvPr>
        </p:nvSpPr>
        <p:spPr>
          <a:xfrm>
            <a:off x="747776" y="4697587"/>
            <a:ext cx="5982208" cy="3843481"/>
          </a:xfrm>
          <a:prstGeom prst="rect">
            <a:avLst/>
          </a:prstGeom>
        </p:spPr>
        <p:txBody>
          <a:bodyPr spcFirstLastPara="1" wrap="square" lIns="98495" tIns="49234" rIns="98495" bIns="49234" anchor="t" anchorCtr="0">
            <a:noAutofit/>
          </a:bodyPr>
          <a:lstStyle/>
          <a:p>
            <a:endParaRPr/>
          </a:p>
        </p:txBody>
      </p:sp>
      <p:sp>
        <p:nvSpPr>
          <p:cNvPr id="275" name="Google Shape;275;p27:notes"/>
          <p:cNvSpPr>
            <a:spLocks noGrp="1" noRot="1" noChangeAspect="1"/>
          </p:cNvSpPr>
          <p:nvPr>
            <p:ph type="sldImg" idx="2"/>
          </p:nvPr>
        </p:nvSpPr>
        <p:spPr>
          <a:xfrm>
            <a:off x="811213" y="1220788"/>
            <a:ext cx="5854700" cy="3292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416F6-70BE-EE6A-B00A-EAD0DA5BA2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C0EF27-2D91-9F12-928A-BEF6461A75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086825-BC1A-4C4B-60A7-90969C77DCAF}"/>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5" name="Footer Placeholder 4">
            <a:extLst>
              <a:ext uri="{FF2B5EF4-FFF2-40B4-BE49-F238E27FC236}">
                <a16:creationId xmlns:a16="http://schemas.microsoft.com/office/drawing/2014/main" id="{0401CDD7-5BE6-E145-99F3-08729D547F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ADF33E-10AA-1125-244A-40B8960D010C}"/>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337702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5ADE-1E54-ADAB-FBB6-27B55EE2A8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328DCE-07C7-0554-EB7A-8651AFA42D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61692-A82A-22C0-95E9-25F0D4A360E1}"/>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5" name="Footer Placeholder 4">
            <a:extLst>
              <a:ext uri="{FF2B5EF4-FFF2-40B4-BE49-F238E27FC236}">
                <a16:creationId xmlns:a16="http://schemas.microsoft.com/office/drawing/2014/main" id="{EE9B496F-300D-946B-ECEA-46BF9DA55E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0B43F2-3891-0D5E-8C2A-DEF7B06067F9}"/>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4230502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47862F-DBF2-7D75-F38A-89A8E4BEA6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5EA727-E1D5-47F3-445E-EF3A76EA07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F56E71-723D-4929-7969-3EB12900A4F9}"/>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5" name="Footer Placeholder 4">
            <a:extLst>
              <a:ext uri="{FF2B5EF4-FFF2-40B4-BE49-F238E27FC236}">
                <a16:creationId xmlns:a16="http://schemas.microsoft.com/office/drawing/2014/main" id="{9C73B101-F259-132D-EB05-5E143BE4C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AC28A0-88B3-4160-087A-C0DC8A6DACCA}"/>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349077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78553" y="5626608"/>
            <a:ext cx="1828800" cy="123139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7441" y="6234041"/>
            <a:ext cx="3386667" cy="229748"/>
          </a:xfrm>
          <a:prstGeom prst="rect">
            <a:avLst/>
          </a:prstGeom>
        </p:spPr>
      </p:pic>
      <p:pic>
        <p:nvPicPr>
          <p:cNvPr id="9" name="Picture 8"/>
          <p:cNvPicPr>
            <a:picLocks noChangeAspect="1"/>
          </p:cNvPicPr>
          <p:nvPr userDrawn="1"/>
        </p:nvPicPr>
        <p:blipFill>
          <a:blip r:embed="rId4"/>
          <a:stretch>
            <a:fillRect/>
          </a:stretch>
        </p:blipFill>
        <p:spPr>
          <a:xfrm>
            <a:off x="757441" y="4568599"/>
            <a:ext cx="2133600" cy="186267"/>
          </a:xfrm>
          <a:prstGeom prst="rect">
            <a:avLst/>
          </a:prstGeom>
        </p:spPr>
      </p:pic>
      <p:sp>
        <p:nvSpPr>
          <p:cNvPr id="10" name="Text Placeholder 5"/>
          <p:cNvSpPr>
            <a:spLocks noGrp="1"/>
          </p:cNvSpPr>
          <p:nvPr>
            <p:ph type="body" sz="quarter" idx="11" hasCustomPrompt="1"/>
          </p:nvPr>
        </p:nvSpPr>
        <p:spPr>
          <a:xfrm>
            <a:off x="613833" y="859991"/>
            <a:ext cx="9296400" cy="3522341"/>
          </a:xfrm>
          <a:prstGeom prst="rect">
            <a:avLst/>
          </a:prstGeom>
          <a:ln>
            <a:noFill/>
          </a:ln>
        </p:spPr>
        <p:txBody>
          <a:bodyPr anchor="b">
            <a:normAutofit/>
          </a:bodyPr>
          <a:lstStyle>
            <a:lvl1pPr marL="0" indent="0">
              <a:lnSpc>
                <a:spcPct val="100000"/>
              </a:lnSpc>
              <a:buNone/>
              <a:defRPr sz="6667" b="0" i="0" baseline="0">
                <a:solidFill>
                  <a:schemeClr val="tx2"/>
                </a:solidFill>
                <a:latin typeface="Encode Sans Normal Black"/>
                <a:cs typeface="Encode Sans Normal Black"/>
              </a:defRPr>
            </a:lvl1pPr>
            <a:lvl2pPr marL="609585" indent="0">
              <a:buNone/>
              <a:defRPr b="0" i="0">
                <a:solidFill>
                  <a:srgbClr val="E8D3A2"/>
                </a:solidFill>
                <a:latin typeface="Encode Sans Normal Black"/>
                <a:cs typeface="Encode Sans Normal Black"/>
              </a:defRPr>
            </a:lvl2pPr>
            <a:lvl3pPr marL="1219170" indent="0">
              <a:buNone/>
              <a:defRPr b="0" i="0">
                <a:solidFill>
                  <a:srgbClr val="E8D3A2"/>
                </a:solidFill>
                <a:latin typeface="Encode Sans Normal Black"/>
                <a:cs typeface="Encode Sans Normal Black"/>
              </a:defRPr>
            </a:lvl3pPr>
            <a:lvl4pPr marL="1828754" indent="0">
              <a:buNone/>
              <a:defRPr b="0" i="0">
                <a:solidFill>
                  <a:srgbClr val="E8D3A2"/>
                </a:solidFill>
                <a:latin typeface="Encode Sans Normal Black"/>
                <a:cs typeface="Encode Sans Normal Black"/>
              </a:defRPr>
            </a:lvl4pPr>
            <a:lvl5pPr marL="2438339" indent="0">
              <a:buNone/>
              <a:defRPr b="0" i="0">
                <a:solidFill>
                  <a:srgbClr val="E8D3A2"/>
                </a:solidFill>
                <a:latin typeface="Encode Sans Normal Black"/>
                <a:cs typeface="Encode Sans Normal Black"/>
              </a:defRPr>
            </a:lvl5pPr>
          </a:lstStyle>
          <a:p>
            <a:pPr lvl="0"/>
            <a:r>
              <a:rPr lang="en-US" dirty="0"/>
              <a:t>TITLE HERE</a:t>
            </a:r>
          </a:p>
          <a:p>
            <a:pPr lvl="0"/>
            <a:r>
              <a:rPr lang="en-US" dirty="0"/>
              <a:t>ENCODE NORMAL</a:t>
            </a:r>
          </a:p>
          <a:p>
            <a:pPr lvl="0"/>
            <a:r>
              <a:rPr lang="en-US" dirty="0"/>
              <a:t>BLACK, 50 PT. </a:t>
            </a:r>
          </a:p>
        </p:txBody>
      </p:sp>
    </p:spTree>
    <p:extLst>
      <p:ext uri="{BB962C8B-B14F-4D97-AF65-F5344CB8AC3E}">
        <p14:creationId xmlns:p14="http://schemas.microsoft.com/office/powerpoint/2010/main" val="3623675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content, and image">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3A7F7468-D0CF-4B30-965A-D9066D6C288F}"/>
              </a:ext>
            </a:extLst>
          </p:cNvPr>
          <p:cNvSpPr>
            <a:spLocks noGrp="1"/>
          </p:cNvSpPr>
          <p:nvPr>
            <p:ph type="ctrTitle"/>
          </p:nvPr>
        </p:nvSpPr>
        <p:spPr>
          <a:xfrm>
            <a:off x="0" y="824686"/>
            <a:ext cx="7242048" cy="1632045"/>
          </a:xfrm>
          <a:custGeom>
            <a:avLst/>
            <a:gdLst>
              <a:gd name="connsiteX0" fmla="*/ 408011 w 7242048"/>
              <a:gd name="connsiteY0" fmla="*/ 0 h 1632045"/>
              <a:gd name="connsiteX1" fmla="*/ 7242048 w 7242048"/>
              <a:gd name="connsiteY1" fmla="*/ 0 h 1632045"/>
              <a:gd name="connsiteX2" fmla="*/ 6834037 w 7242048"/>
              <a:gd name="connsiteY2" fmla="*/ 1632044 h 1632045"/>
              <a:gd name="connsiteX3" fmla="*/ 826338 w 7242048"/>
              <a:gd name="connsiteY3" fmla="*/ 1632044 h 1632045"/>
              <a:gd name="connsiteX4" fmla="*/ 826338 w 7242048"/>
              <a:gd name="connsiteY4" fmla="*/ 1632045 h 1632045"/>
              <a:gd name="connsiteX5" fmla="*/ 0 w 7242048"/>
              <a:gd name="connsiteY5" fmla="*/ 1632045 h 1632045"/>
              <a:gd name="connsiteX6" fmla="*/ 0 w 7242048"/>
              <a:gd name="connsiteY6" fmla="*/ 1632044 h 1632045"/>
              <a:gd name="connsiteX7" fmla="*/ 0 w 7242048"/>
              <a:gd name="connsiteY7" fmla="*/ 1 h 1632045"/>
              <a:gd name="connsiteX8" fmla="*/ 408011 w 7242048"/>
              <a:gd name="connsiteY8" fmla="*/ 1 h 163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2048" h="1632045">
                <a:moveTo>
                  <a:pt x="408011" y="0"/>
                </a:moveTo>
                <a:lnTo>
                  <a:pt x="7242048" y="0"/>
                </a:lnTo>
                <a:lnTo>
                  <a:pt x="6834037" y="1632044"/>
                </a:lnTo>
                <a:lnTo>
                  <a:pt x="826338" y="1632044"/>
                </a:lnTo>
                <a:lnTo>
                  <a:pt x="826338" y="1632045"/>
                </a:lnTo>
                <a:lnTo>
                  <a:pt x="0" y="1632045"/>
                </a:lnTo>
                <a:lnTo>
                  <a:pt x="0" y="1632044"/>
                </a:lnTo>
                <a:lnTo>
                  <a:pt x="0" y="1"/>
                </a:lnTo>
                <a:lnTo>
                  <a:pt x="408011" y="1"/>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lIns="914400" anchor="ctr">
            <a:noAutofit/>
          </a:bodyPr>
          <a:lstStyle>
            <a:lvl1pPr algn="l">
              <a:lnSpc>
                <a:spcPct val="100000"/>
              </a:lnSpc>
              <a:defRPr sz="3200" cap="all" spc="300" baseline="0">
                <a:solidFill>
                  <a:schemeClr val="bg1"/>
                </a:solidFill>
                <a:latin typeface="+mj-lt"/>
              </a:defRPr>
            </a:lvl1pPr>
          </a:lstStyle>
          <a:p>
            <a:r>
              <a:rPr lang="en-US" dirty="0"/>
              <a:t>Click to edit Master title style</a:t>
            </a:r>
          </a:p>
        </p:txBody>
      </p:sp>
      <p:sp>
        <p:nvSpPr>
          <p:cNvPr id="29" name="Content Placeholder 27">
            <a:extLst>
              <a:ext uri="{FF2B5EF4-FFF2-40B4-BE49-F238E27FC236}">
                <a16:creationId xmlns:a16="http://schemas.microsoft.com/office/drawing/2014/main" id="{2050A67D-B2BA-336A-36B8-35D283DEAD58}"/>
              </a:ext>
            </a:extLst>
          </p:cNvPr>
          <p:cNvSpPr>
            <a:spLocks noGrp="1"/>
          </p:cNvSpPr>
          <p:nvPr>
            <p:ph sz="quarter" idx="15"/>
          </p:nvPr>
        </p:nvSpPr>
        <p:spPr>
          <a:xfrm>
            <a:off x="915988" y="2761488"/>
            <a:ext cx="5430837" cy="3300984"/>
          </a:xfrm>
        </p:spPr>
        <p:txBody>
          <a:bodyPr/>
          <a:lstStyle>
            <a:lvl1pPr marL="0" indent="0">
              <a:lnSpc>
                <a:spcPct val="100000"/>
              </a:lnSpc>
              <a:buNone/>
              <a:defRPr sz="1800" b="1"/>
            </a:lvl1pPr>
            <a:lvl2pPr marL="283464" indent="-283464">
              <a:lnSpc>
                <a:spcPct val="100000"/>
              </a:lnSpc>
              <a:spcBef>
                <a:spcPts val="1000"/>
              </a:spcBef>
              <a:defRPr sz="1800"/>
            </a:lvl2pPr>
            <a:lvl3pPr marL="548640" indent="-283464">
              <a:lnSpc>
                <a:spcPct val="100000"/>
              </a:lnSpc>
              <a:defRPr sz="1600"/>
            </a:lvl3pPr>
            <a:lvl4pPr marL="822960" indent="-283464">
              <a:lnSpc>
                <a:spcPct val="100000"/>
              </a:lnSpc>
              <a:defRPr sz="1600"/>
            </a:lvl4pPr>
            <a:lvl5pPr marL="1097280" indent="-283464">
              <a:lnSpc>
                <a:spcPct val="1000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Picture Placeholder 26">
            <a:extLst>
              <a:ext uri="{FF2B5EF4-FFF2-40B4-BE49-F238E27FC236}">
                <a16:creationId xmlns:a16="http://schemas.microsoft.com/office/drawing/2014/main" id="{0DA38E85-9448-450D-A4ED-FFA79C7100D6}"/>
              </a:ext>
            </a:extLst>
          </p:cNvPr>
          <p:cNvSpPr>
            <a:spLocks noGrp="1"/>
          </p:cNvSpPr>
          <p:nvPr>
            <p:ph type="pic" sz="quarter" idx="14"/>
          </p:nvPr>
        </p:nvSpPr>
        <p:spPr>
          <a:xfrm>
            <a:off x="6862918" y="0"/>
            <a:ext cx="5329082" cy="6858000"/>
          </a:xfrm>
          <a:custGeom>
            <a:avLst/>
            <a:gdLst>
              <a:gd name="connsiteX0" fmla="*/ 1688746 w 5730658"/>
              <a:gd name="connsiteY0" fmla="*/ 0 h 6858000"/>
              <a:gd name="connsiteX1" fmla="*/ 5730658 w 5730658"/>
              <a:gd name="connsiteY1" fmla="*/ 0 h 6858000"/>
              <a:gd name="connsiteX2" fmla="*/ 5730658 w 5730658"/>
              <a:gd name="connsiteY2" fmla="*/ 6858000 h 6858000"/>
              <a:gd name="connsiteX3" fmla="*/ 31751 w 5730658"/>
              <a:gd name="connsiteY3" fmla="*/ 6858000 h 6858000"/>
              <a:gd name="connsiteX4" fmla="*/ 31751 w 5730658"/>
              <a:gd name="connsiteY4" fmla="*/ 6857688 h 6858000"/>
              <a:gd name="connsiteX5" fmla="*/ 0 w 5730658"/>
              <a:gd name="connsiteY5" fmla="*/ 6857932 h 6858000"/>
              <a:gd name="connsiteX6" fmla="*/ 31751 w 5730658"/>
              <a:gd name="connsiteY6" fmla="*/ 6729501 h 6858000"/>
              <a:gd name="connsiteX7" fmla="*/ 31751 w 5730658"/>
              <a:gd name="connsiteY7" fmla="*/ 6681788 h 6858000"/>
              <a:gd name="connsiteX8" fmla="*/ 43547 w 5730658"/>
              <a:gd name="connsiteY8" fmla="*/ 6681788 h 6858000"/>
              <a:gd name="connsiteX9" fmla="*/ 1688746 w 5730658"/>
              <a:gd name="connsiteY9" fmla="*/ 2705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30658" h="6858000">
                <a:moveTo>
                  <a:pt x="1688746" y="0"/>
                </a:moveTo>
                <a:lnTo>
                  <a:pt x="5730658" y="0"/>
                </a:lnTo>
                <a:lnTo>
                  <a:pt x="5730658" y="6858000"/>
                </a:lnTo>
                <a:lnTo>
                  <a:pt x="31751" y="6858000"/>
                </a:lnTo>
                <a:lnTo>
                  <a:pt x="31751" y="6857688"/>
                </a:lnTo>
                <a:lnTo>
                  <a:pt x="0" y="6857932"/>
                </a:lnTo>
                <a:lnTo>
                  <a:pt x="31751" y="6729501"/>
                </a:lnTo>
                <a:lnTo>
                  <a:pt x="31751" y="6681788"/>
                </a:lnTo>
                <a:lnTo>
                  <a:pt x="43547" y="6681788"/>
                </a:lnTo>
                <a:lnTo>
                  <a:pt x="1688746" y="27053"/>
                </a:lnTo>
                <a:close/>
              </a:path>
            </a:pathLst>
          </a:custGeom>
        </p:spPr>
        <p:txBody>
          <a:bodyPr wrap="square" anchor="ctr">
            <a:noAutofit/>
          </a:bodyPr>
          <a:lstStyle>
            <a:lvl1pPr marL="0" indent="0" algn="ctr">
              <a:buNone/>
              <a:defRPr/>
            </a:lvl1pPr>
          </a:lstStyle>
          <a:p>
            <a:endParaRPr lang="en-US" dirty="0"/>
          </a:p>
        </p:txBody>
      </p:sp>
      <p:cxnSp>
        <p:nvCxnSpPr>
          <p:cNvPr id="3" name="Straight Connector 2">
            <a:extLst>
              <a:ext uri="{FF2B5EF4-FFF2-40B4-BE49-F238E27FC236}">
                <a16:creationId xmlns:a16="http://schemas.microsoft.com/office/drawing/2014/main" id="{7322EF1F-9171-ABED-A2E4-337828259D8E}"/>
              </a:ext>
            </a:extLst>
          </p:cNvPr>
          <p:cNvCxnSpPr>
            <a:cxnSpLocks/>
          </p:cNvCxnSpPr>
          <p:nvPr userDrawn="1"/>
        </p:nvCxnSpPr>
        <p:spPr>
          <a:xfrm flipV="1">
            <a:off x="6547104" y="0"/>
            <a:ext cx="1375201" cy="6091084"/>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0" name="Date Placeholder 29">
            <a:extLst>
              <a:ext uri="{FF2B5EF4-FFF2-40B4-BE49-F238E27FC236}">
                <a16:creationId xmlns:a16="http://schemas.microsoft.com/office/drawing/2014/main" id="{FC5A20C1-8893-A2F6-4C6B-F69046802503}"/>
              </a:ext>
            </a:extLst>
          </p:cNvPr>
          <p:cNvSpPr>
            <a:spLocks noGrp="1"/>
          </p:cNvSpPr>
          <p:nvPr>
            <p:ph type="dt" sz="half" idx="16"/>
          </p:nvPr>
        </p:nvSpPr>
        <p:spPr/>
        <p:txBody>
          <a:bodyPr/>
          <a:lstStyle/>
          <a:p>
            <a:r>
              <a:rPr lang="en-US"/>
              <a:t>20XX</a:t>
            </a:r>
            <a:endParaRPr lang="en-US" dirty="0"/>
          </a:p>
        </p:txBody>
      </p:sp>
      <p:sp>
        <p:nvSpPr>
          <p:cNvPr id="31" name="Footer Placeholder 30">
            <a:extLst>
              <a:ext uri="{FF2B5EF4-FFF2-40B4-BE49-F238E27FC236}">
                <a16:creationId xmlns:a16="http://schemas.microsoft.com/office/drawing/2014/main" id="{D32CEF04-5959-D52F-CB9C-8B1CE0EF9641}"/>
              </a:ext>
            </a:extLst>
          </p:cNvPr>
          <p:cNvSpPr>
            <a:spLocks noGrp="1"/>
          </p:cNvSpPr>
          <p:nvPr>
            <p:ph type="ftr" sz="quarter" idx="17"/>
          </p:nvPr>
        </p:nvSpPr>
        <p:spPr/>
        <p:txBody>
          <a:bodyPr/>
          <a:lstStyle/>
          <a:p>
            <a:r>
              <a:rPr lang="en-US" dirty="0"/>
              <a:t>PRESENTATION TITLE</a:t>
            </a:r>
          </a:p>
        </p:txBody>
      </p:sp>
      <p:sp>
        <p:nvSpPr>
          <p:cNvPr id="32" name="Slide Number Placeholder 31">
            <a:extLst>
              <a:ext uri="{FF2B5EF4-FFF2-40B4-BE49-F238E27FC236}">
                <a16:creationId xmlns:a16="http://schemas.microsoft.com/office/drawing/2014/main" id="{C7E0A1F8-599A-4E42-C71C-F5631D7CC72E}"/>
              </a:ext>
            </a:extLst>
          </p:cNvPr>
          <p:cNvSpPr>
            <a:spLocks noGrp="1"/>
          </p:cNvSpPr>
          <p:nvPr>
            <p:ph type="sldNum" sz="quarter" idx="18"/>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20978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Header + Content">
  <p:cSld name="Header + Content">
    <p:spTree>
      <p:nvGrpSpPr>
        <p:cNvPr id="1" name="Shape 20"/>
        <p:cNvGrpSpPr/>
        <p:nvPr/>
      </p:nvGrpSpPr>
      <p:grpSpPr>
        <a:xfrm>
          <a:off x="0" y="0"/>
          <a:ext cx="0" cy="0"/>
          <a:chOff x="0" y="0"/>
          <a:chExt cx="0" cy="0"/>
        </a:xfrm>
      </p:grpSpPr>
      <p:sp>
        <p:nvSpPr>
          <p:cNvPr id="21" name="Google Shape;21;p3"/>
          <p:cNvSpPr txBox="1">
            <a:spLocks noGrp="1"/>
          </p:cNvSpPr>
          <p:nvPr>
            <p:ph type="body" idx="1"/>
          </p:nvPr>
        </p:nvSpPr>
        <p:spPr>
          <a:xfrm>
            <a:off x="895676" y="371510"/>
            <a:ext cx="10912883" cy="99199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33006F"/>
              </a:buClr>
              <a:buSzPts val="3000"/>
              <a:buNone/>
              <a:defRPr sz="3000" b="0" i="0">
                <a:solidFill>
                  <a:srgbClr val="33006F"/>
                </a:solidFill>
                <a:latin typeface="Encode Sans Black"/>
                <a:ea typeface="Encode Sans Black"/>
                <a:cs typeface="Encode Sans Black"/>
                <a:sym typeface="Encode Sans Black"/>
              </a:defRPr>
            </a:lvl1pPr>
            <a:lvl2pPr marL="914400" lvl="1" indent="-228600" algn="l">
              <a:lnSpc>
                <a:spcPct val="90000"/>
              </a:lnSpc>
              <a:spcBef>
                <a:spcPts val="500"/>
              </a:spcBef>
              <a:spcAft>
                <a:spcPts val="0"/>
              </a:spcAft>
              <a:buClr>
                <a:srgbClr val="E8D3A2"/>
              </a:buClr>
              <a:buSzPts val="2400"/>
              <a:buNone/>
              <a:defRPr b="0" i="0">
                <a:solidFill>
                  <a:srgbClr val="E8D3A2"/>
                </a:solidFill>
                <a:latin typeface="Encode Sans Black"/>
                <a:ea typeface="Encode Sans Black"/>
                <a:cs typeface="Encode Sans Black"/>
                <a:sym typeface="Encode Sans Black"/>
              </a:defRPr>
            </a:lvl2pPr>
            <a:lvl3pPr marL="1371600" lvl="2" indent="-228600" algn="l">
              <a:lnSpc>
                <a:spcPct val="90000"/>
              </a:lnSpc>
              <a:spcBef>
                <a:spcPts val="500"/>
              </a:spcBef>
              <a:spcAft>
                <a:spcPts val="0"/>
              </a:spcAft>
              <a:buClr>
                <a:srgbClr val="E8D3A2"/>
              </a:buClr>
              <a:buSzPts val="2000"/>
              <a:buNone/>
              <a:defRPr b="0" i="0">
                <a:solidFill>
                  <a:srgbClr val="E8D3A2"/>
                </a:solidFill>
                <a:latin typeface="Encode Sans Black"/>
                <a:ea typeface="Encode Sans Black"/>
                <a:cs typeface="Encode Sans Black"/>
                <a:sym typeface="Encode Sans Black"/>
              </a:defRPr>
            </a:lvl3pPr>
            <a:lvl4pPr marL="1828800" lvl="3" indent="-228600" algn="l">
              <a:lnSpc>
                <a:spcPct val="90000"/>
              </a:lnSpc>
              <a:spcBef>
                <a:spcPts val="500"/>
              </a:spcBef>
              <a:spcAft>
                <a:spcPts val="0"/>
              </a:spcAft>
              <a:buClr>
                <a:srgbClr val="E8D3A2"/>
              </a:buClr>
              <a:buSzPts val="1800"/>
              <a:buNone/>
              <a:defRPr b="0" i="0">
                <a:solidFill>
                  <a:srgbClr val="E8D3A2"/>
                </a:solidFill>
                <a:latin typeface="Encode Sans Black"/>
                <a:ea typeface="Encode Sans Black"/>
                <a:cs typeface="Encode Sans Black"/>
                <a:sym typeface="Encode Sans Black"/>
              </a:defRPr>
            </a:lvl4pPr>
            <a:lvl5pPr marL="2286000" lvl="4" indent="-228600" algn="l">
              <a:lnSpc>
                <a:spcPct val="90000"/>
              </a:lnSpc>
              <a:spcBef>
                <a:spcPts val="500"/>
              </a:spcBef>
              <a:spcAft>
                <a:spcPts val="0"/>
              </a:spcAft>
              <a:buClr>
                <a:srgbClr val="E8D3A2"/>
              </a:buClr>
              <a:buSzPts val="1800"/>
              <a:buNone/>
              <a:defRPr b="0" i="0">
                <a:solidFill>
                  <a:srgbClr val="E8D3A2"/>
                </a:solidFill>
                <a:latin typeface="Encode Sans Black"/>
                <a:ea typeface="Encode Sans Black"/>
                <a:cs typeface="Encode Sans Black"/>
                <a:sym typeface="Encode Sans Black"/>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
          <p:cNvSpPr txBox="1">
            <a:spLocks noGrp="1"/>
          </p:cNvSpPr>
          <p:nvPr>
            <p:ph type="body" idx="2"/>
          </p:nvPr>
        </p:nvSpPr>
        <p:spPr>
          <a:xfrm>
            <a:off x="879073" y="1736726"/>
            <a:ext cx="10928280" cy="4015497"/>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000"/>
              </a:spcBef>
              <a:spcAft>
                <a:spcPts val="0"/>
              </a:spcAft>
              <a:buClr>
                <a:schemeClr val="accent5"/>
              </a:buClr>
              <a:buSzPts val="2400"/>
              <a:buFont typeface="Merriweather Sans"/>
              <a:buChar char="&gt;"/>
              <a:defRPr sz="2400" b="0" i="0">
                <a:solidFill>
                  <a:schemeClr val="accent5"/>
                </a:solidFill>
                <a:latin typeface="Open Sans Light"/>
                <a:ea typeface="Open Sans Light"/>
                <a:cs typeface="Open Sans Light"/>
                <a:sym typeface="Open Sans Light"/>
              </a:defRPr>
            </a:lvl1pPr>
            <a:lvl2pPr marL="914400" lvl="1" indent="-355600" algn="l">
              <a:lnSpc>
                <a:spcPct val="90000"/>
              </a:lnSpc>
              <a:spcBef>
                <a:spcPts val="500"/>
              </a:spcBef>
              <a:spcAft>
                <a:spcPts val="0"/>
              </a:spcAft>
              <a:buClr>
                <a:schemeClr val="accent5"/>
              </a:buClr>
              <a:buSzPts val="2000"/>
              <a:buChar char="•"/>
              <a:defRPr sz="2000" b="0" i="0">
                <a:solidFill>
                  <a:schemeClr val="accent5"/>
                </a:solidFill>
                <a:latin typeface="Open Sans Light"/>
                <a:ea typeface="Open Sans Light"/>
                <a:cs typeface="Open Sans Light"/>
                <a:sym typeface="Open Sans Light"/>
              </a:defRPr>
            </a:lvl2pPr>
            <a:lvl3pPr marL="1371600" lvl="2" indent="-342900" algn="l">
              <a:lnSpc>
                <a:spcPct val="90000"/>
              </a:lnSpc>
              <a:spcBef>
                <a:spcPts val="500"/>
              </a:spcBef>
              <a:spcAft>
                <a:spcPts val="0"/>
              </a:spcAft>
              <a:buClr>
                <a:schemeClr val="accent5"/>
              </a:buClr>
              <a:buSzPts val="1800"/>
              <a:buFont typeface="Merriweather Sans"/>
              <a:buChar char="&gt;"/>
              <a:defRPr sz="1800" b="0" i="0">
                <a:solidFill>
                  <a:schemeClr val="accent5"/>
                </a:solidFill>
                <a:latin typeface="Open Sans Light"/>
                <a:ea typeface="Open Sans Light"/>
                <a:cs typeface="Open Sans Light"/>
                <a:sym typeface="Open Sans Light"/>
              </a:defRPr>
            </a:lvl3pPr>
            <a:lvl4pPr marL="1828800" lvl="3" indent="-330200" algn="l">
              <a:lnSpc>
                <a:spcPct val="90000"/>
              </a:lnSpc>
              <a:spcBef>
                <a:spcPts val="500"/>
              </a:spcBef>
              <a:spcAft>
                <a:spcPts val="0"/>
              </a:spcAft>
              <a:buClr>
                <a:schemeClr val="accent5"/>
              </a:buClr>
              <a:buSzPts val="1600"/>
              <a:buChar char="•"/>
              <a:defRPr sz="1600" b="0" i="0">
                <a:solidFill>
                  <a:schemeClr val="accent5"/>
                </a:solidFill>
                <a:latin typeface="Open Sans Light"/>
                <a:ea typeface="Open Sans Light"/>
                <a:cs typeface="Open Sans Light"/>
                <a:sym typeface="Open Sans Light"/>
              </a:defRPr>
            </a:lvl4pPr>
            <a:lvl5pPr marL="2286000" lvl="4" indent="-317500" algn="l">
              <a:lnSpc>
                <a:spcPct val="90000"/>
              </a:lnSpc>
              <a:spcBef>
                <a:spcPts val="500"/>
              </a:spcBef>
              <a:spcAft>
                <a:spcPts val="0"/>
              </a:spcAft>
              <a:buClr>
                <a:schemeClr val="accent5"/>
              </a:buClr>
              <a:buSzPts val="1400"/>
              <a:buFont typeface="Merriweather Sans"/>
              <a:buChar char="&gt;"/>
              <a:defRPr sz="1400" b="0" i="0">
                <a:solidFill>
                  <a:schemeClr val="accent5"/>
                </a:solidFill>
                <a:latin typeface="Open Sans Light"/>
                <a:ea typeface="Open Sans Light"/>
                <a:cs typeface="Open Sans Light"/>
                <a:sym typeface="Open Sans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 name="Google Shape;23;p3"/>
          <p:cNvPicPr preferRelativeResize="0"/>
          <p:nvPr/>
        </p:nvPicPr>
        <p:blipFill rotWithShape="1">
          <a:blip r:embed="rId2">
            <a:alphaModFix/>
          </a:blip>
          <a:srcRect/>
          <a:stretch/>
        </p:blipFill>
        <p:spPr>
          <a:xfrm>
            <a:off x="1022351" y="1363508"/>
            <a:ext cx="1471708" cy="96362"/>
          </a:xfrm>
          <a:prstGeom prst="rect">
            <a:avLst/>
          </a:prstGeom>
          <a:noFill/>
          <a:ln>
            <a:noFill/>
          </a:ln>
        </p:spPr>
      </p:pic>
      <p:pic>
        <p:nvPicPr>
          <p:cNvPr id="24" name="Google Shape;24;p3"/>
          <p:cNvPicPr preferRelativeResize="0"/>
          <p:nvPr/>
        </p:nvPicPr>
        <p:blipFill rotWithShape="1">
          <a:blip r:embed="rId3">
            <a:alphaModFix/>
          </a:blip>
          <a:srcRect/>
          <a:stretch/>
        </p:blipFill>
        <p:spPr>
          <a:xfrm>
            <a:off x="9978553" y="5945854"/>
            <a:ext cx="1828800" cy="927100"/>
          </a:xfrm>
          <a:prstGeom prst="rect">
            <a:avLst/>
          </a:prstGeom>
          <a:noFill/>
          <a:ln>
            <a:noFill/>
          </a:ln>
        </p:spPr>
      </p:pic>
    </p:spTree>
    <p:extLst>
      <p:ext uri="{BB962C8B-B14F-4D97-AF65-F5344CB8AC3E}">
        <p14:creationId xmlns:p14="http://schemas.microsoft.com/office/powerpoint/2010/main" val="2047612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EAF5F-E9C8-204D-B00F-D89D41A176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6983C3-19CE-3840-A1F9-9C2C8A6CE3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EB268F-A31D-D244-95DC-500318A1A153}"/>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5" name="Footer Placeholder 4">
            <a:extLst>
              <a:ext uri="{FF2B5EF4-FFF2-40B4-BE49-F238E27FC236}">
                <a16:creationId xmlns:a16="http://schemas.microsoft.com/office/drawing/2014/main" id="{6B2141B4-DC1F-3A4D-9057-4ACE73940F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32204F-2B61-0C4E-9A27-A2A2C6705482}"/>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17549357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81F8B-C4C7-0847-848F-54714325D8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52F23-327D-0947-B1CE-713A6EC1A0E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B9F96E-5846-D449-9003-19FE803DC1EA}"/>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5" name="Footer Placeholder 4">
            <a:extLst>
              <a:ext uri="{FF2B5EF4-FFF2-40B4-BE49-F238E27FC236}">
                <a16:creationId xmlns:a16="http://schemas.microsoft.com/office/drawing/2014/main" id="{859D7342-EB7F-C74B-8CAF-2E14F3DD0D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786760-D9AF-8C48-984F-95AD08A4AB80}"/>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1103707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B41C-48A1-1E44-BB39-4342F3D3AB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BE58D0-993D-8F48-A182-0CF97B29E3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5169C0B-45AC-374B-8C14-1C78CD2F886C}"/>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5" name="Footer Placeholder 4">
            <a:extLst>
              <a:ext uri="{FF2B5EF4-FFF2-40B4-BE49-F238E27FC236}">
                <a16:creationId xmlns:a16="http://schemas.microsoft.com/office/drawing/2014/main" id="{5414B1E6-8B5D-CB45-855A-67C70617B1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F5B0CB-2B12-F04E-85A4-55DA5B48FE02}"/>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2595006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7EBA5-718F-7541-A730-F19C00DA41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40CE86-A00A-4242-8B0E-7D2D358D014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288ADB-49FD-8643-B35F-F048374A03F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D24F4B-9B90-D54F-A49C-DF1983610367}"/>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6" name="Footer Placeholder 5">
            <a:extLst>
              <a:ext uri="{FF2B5EF4-FFF2-40B4-BE49-F238E27FC236}">
                <a16:creationId xmlns:a16="http://schemas.microsoft.com/office/drawing/2014/main" id="{39977C2C-894B-B847-8E70-9DB27B10FB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4FE203-AE09-EF40-9F36-A430629D13AF}"/>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3429334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8A7F2-FEB6-8048-8B86-3DEB0A2F20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CFD688-E837-DC4A-9A65-073F1A7F9E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E3FEF07-A3BE-B341-AF62-BEFF279D16C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81CB34-2641-7F44-B867-1DEFADBC89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5072400-6C81-1942-967A-AFDBCE231D6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CF8753-62CD-8444-AE2E-48498EF6DA66}"/>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8" name="Footer Placeholder 7">
            <a:extLst>
              <a:ext uri="{FF2B5EF4-FFF2-40B4-BE49-F238E27FC236}">
                <a16:creationId xmlns:a16="http://schemas.microsoft.com/office/drawing/2014/main" id="{91D9D74D-4B22-764D-8BC7-8B17F55043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22F7D0-6399-894D-A6CB-634395F7AA46}"/>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995698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A7A3-D1C0-B4C2-AEC1-8D502467B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F8960A-E82C-EF5E-07F6-6EB6835317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864EA8-0EA2-CC95-0D79-E9501B61DA43}"/>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5" name="Footer Placeholder 4">
            <a:extLst>
              <a:ext uri="{FF2B5EF4-FFF2-40B4-BE49-F238E27FC236}">
                <a16:creationId xmlns:a16="http://schemas.microsoft.com/office/drawing/2014/main" id="{FAA2358A-AC1E-34DB-77E6-D795DB5A49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E980BD-8848-AD40-4E6B-EA90D0175480}"/>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14841068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059FA-7C3C-FF4B-8454-06D566172B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BAF590-70AD-9D45-8156-3BD87DF6C005}"/>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4" name="Footer Placeholder 3">
            <a:extLst>
              <a:ext uri="{FF2B5EF4-FFF2-40B4-BE49-F238E27FC236}">
                <a16:creationId xmlns:a16="http://schemas.microsoft.com/office/drawing/2014/main" id="{C474A2DA-D00B-0B45-A36A-07D06F3F8B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80BC3B-7DAD-0C49-B5CE-41C36D048EBD}"/>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25119251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6B7B0B-ACE4-D740-A699-25D1DE728997}"/>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3" name="Footer Placeholder 2">
            <a:extLst>
              <a:ext uri="{FF2B5EF4-FFF2-40B4-BE49-F238E27FC236}">
                <a16:creationId xmlns:a16="http://schemas.microsoft.com/office/drawing/2014/main" id="{B0AFF610-0253-B141-8F28-5881B24E86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857123-5182-9643-B57A-F9900DBC0195}"/>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25823033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0DDEC-69C8-2646-89C0-A022FCD652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264286-85EA-E149-ACA4-5673165CF3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0DE1EC-0857-D043-AB98-BADC37C248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BC5263A-FBE0-AA4F-9B52-F48A3146DF93}"/>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6" name="Footer Placeholder 5">
            <a:extLst>
              <a:ext uri="{FF2B5EF4-FFF2-40B4-BE49-F238E27FC236}">
                <a16:creationId xmlns:a16="http://schemas.microsoft.com/office/drawing/2014/main" id="{353D62C8-824A-A44D-B2C2-8A645C3985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CD43E3-1731-234F-9D58-F17D86AF1414}"/>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36183714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A4E34-CD2E-AD4A-9CF3-8FF12DE92C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F044C8-8691-0F47-AA7F-6BE3AE768C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C7ECA7-BC62-1844-8128-E8248D256A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720EF8-C30C-CD4C-9866-193E89C50DDF}"/>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6" name="Footer Placeholder 5">
            <a:extLst>
              <a:ext uri="{FF2B5EF4-FFF2-40B4-BE49-F238E27FC236}">
                <a16:creationId xmlns:a16="http://schemas.microsoft.com/office/drawing/2014/main" id="{E4EB2D8C-20D4-8D4D-A46A-1F458BF6C5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6DEA1A-556F-394E-B1D4-36A75F4B3F1A}"/>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30120734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DF65B-4864-EB44-93AE-A23FE4AE3C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EA3AD5-0913-834D-8182-2288A24A2E2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838A3-792B-0C42-A38D-0CFE2F29F919}"/>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5" name="Footer Placeholder 4">
            <a:extLst>
              <a:ext uri="{FF2B5EF4-FFF2-40B4-BE49-F238E27FC236}">
                <a16:creationId xmlns:a16="http://schemas.microsoft.com/office/drawing/2014/main" id="{334BA66D-7CA9-3246-A19B-3C5F2598FF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012618-B7AE-C24A-AF99-6DA3C7C0E8A0}"/>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22325037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F15026-F47C-A740-8E6A-FE8805DD8B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504889-A722-5F41-90FD-B0A1CDD6CBF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B064C0-25CD-F14A-823F-04F7B5A3218E}"/>
              </a:ext>
            </a:extLst>
          </p:cNvPr>
          <p:cNvSpPr>
            <a:spLocks noGrp="1"/>
          </p:cNvSpPr>
          <p:nvPr>
            <p:ph type="dt" sz="half" idx="10"/>
          </p:nvPr>
        </p:nvSpPr>
        <p:spPr/>
        <p:txBody>
          <a:bodyPr/>
          <a:lstStyle/>
          <a:p>
            <a:fld id="{5435C199-7257-2046-BD7B-4B8432B360FA}" type="datetimeFigureOut">
              <a:rPr lang="en-US" smtClean="0"/>
              <a:t>6/2/2026</a:t>
            </a:fld>
            <a:endParaRPr lang="en-US"/>
          </a:p>
        </p:txBody>
      </p:sp>
      <p:sp>
        <p:nvSpPr>
          <p:cNvPr id="5" name="Footer Placeholder 4">
            <a:extLst>
              <a:ext uri="{FF2B5EF4-FFF2-40B4-BE49-F238E27FC236}">
                <a16:creationId xmlns:a16="http://schemas.microsoft.com/office/drawing/2014/main" id="{F489A7D4-1BC2-2245-BDB0-D15504D8E3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5937DE-A51C-F147-A463-E8791ED07745}"/>
              </a:ext>
            </a:extLst>
          </p:cNvPr>
          <p:cNvSpPr>
            <a:spLocks noGrp="1"/>
          </p:cNvSpPr>
          <p:nvPr>
            <p:ph type="sldNum" sz="quarter" idx="12"/>
          </p:nvPr>
        </p:nvSpPr>
        <p:spPr/>
        <p:txBody>
          <a:bodyPr/>
          <a:lstStyle/>
          <a:p>
            <a:fld id="{034F5ABB-11F1-6049-A785-F6DDAF4F3CAE}" type="slidenum">
              <a:rPr lang="en-US" smtClean="0"/>
              <a:t>‹#›</a:t>
            </a:fld>
            <a:endParaRPr lang="en-US"/>
          </a:p>
        </p:txBody>
      </p:sp>
    </p:spTree>
    <p:extLst>
      <p:ext uri="{BB962C8B-B14F-4D97-AF65-F5344CB8AC3E}">
        <p14:creationId xmlns:p14="http://schemas.microsoft.com/office/powerpoint/2010/main" val="42406039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78553" y="5626608"/>
            <a:ext cx="1828800" cy="123139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7441" y="6234041"/>
            <a:ext cx="3386667" cy="229748"/>
          </a:xfrm>
          <a:prstGeom prst="rect">
            <a:avLst/>
          </a:prstGeom>
        </p:spPr>
      </p:pic>
      <p:pic>
        <p:nvPicPr>
          <p:cNvPr id="9" name="Picture 8"/>
          <p:cNvPicPr>
            <a:picLocks noChangeAspect="1"/>
          </p:cNvPicPr>
          <p:nvPr userDrawn="1"/>
        </p:nvPicPr>
        <p:blipFill>
          <a:blip r:embed="rId4"/>
          <a:stretch>
            <a:fillRect/>
          </a:stretch>
        </p:blipFill>
        <p:spPr>
          <a:xfrm>
            <a:off x="757441" y="4568599"/>
            <a:ext cx="2133600" cy="186267"/>
          </a:xfrm>
          <a:prstGeom prst="rect">
            <a:avLst/>
          </a:prstGeom>
        </p:spPr>
      </p:pic>
      <p:sp>
        <p:nvSpPr>
          <p:cNvPr id="10" name="Text Placeholder 5"/>
          <p:cNvSpPr>
            <a:spLocks noGrp="1"/>
          </p:cNvSpPr>
          <p:nvPr>
            <p:ph type="body" sz="quarter" idx="11" hasCustomPrompt="1"/>
          </p:nvPr>
        </p:nvSpPr>
        <p:spPr>
          <a:xfrm>
            <a:off x="613833" y="859991"/>
            <a:ext cx="9296400" cy="3522341"/>
          </a:xfrm>
          <a:prstGeom prst="rect">
            <a:avLst/>
          </a:prstGeom>
          <a:ln>
            <a:noFill/>
          </a:ln>
        </p:spPr>
        <p:txBody>
          <a:bodyPr anchor="b">
            <a:normAutofit/>
          </a:bodyPr>
          <a:lstStyle>
            <a:lvl1pPr marL="0" indent="0">
              <a:lnSpc>
                <a:spcPct val="100000"/>
              </a:lnSpc>
              <a:buNone/>
              <a:defRPr sz="6667" b="0" i="0" baseline="0">
                <a:solidFill>
                  <a:schemeClr val="tx2"/>
                </a:solidFill>
                <a:latin typeface="Encode Sans Normal Black"/>
                <a:cs typeface="Encode Sans Normal Black"/>
              </a:defRPr>
            </a:lvl1pPr>
            <a:lvl2pPr marL="609585" indent="0">
              <a:buNone/>
              <a:defRPr b="0" i="0">
                <a:solidFill>
                  <a:srgbClr val="E8D3A2"/>
                </a:solidFill>
                <a:latin typeface="Encode Sans Normal Black"/>
                <a:cs typeface="Encode Sans Normal Black"/>
              </a:defRPr>
            </a:lvl2pPr>
            <a:lvl3pPr marL="1219170" indent="0">
              <a:buNone/>
              <a:defRPr b="0" i="0">
                <a:solidFill>
                  <a:srgbClr val="E8D3A2"/>
                </a:solidFill>
                <a:latin typeface="Encode Sans Normal Black"/>
                <a:cs typeface="Encode Sans Normal Black"/>
              </a:defRPr>
            </a:lvl3pPr>
            <a:lvl4pPr marL="1828754" indent="0">
              <a:buNone/>
              <a:defRPr b="0" i="0">
                <a:solidFill>
                  <a:srgbClr val="E8D3A2"/>
                </a:solidFill>
                <a:latin typeface="Encode Sans Normal Black"/>
                <a:cs typeface="Encode Sans Normal Black"/>
              </a:defRPr>
            </a:lvl4pPr>
            <a:lvl5pPr marL="2438339" indent="0">
              <a:buNone/>
              <a:defRPr b="0" i="0">
                <a:solidFill>
                  <a:srgbClr val="E8D3A2"/>
                </a:solidFill>
                <a:latin typeface="Encode Sans Normal Black"/>
                <a:cs typeface="Encode Sans Normal Black"/>
              </a:defRPr>
            </a:lvl5pPr>
          </a:lstStyle>
          <a:p>
            <a:pPr lvl="0"/>
            <a:r>
              <a:rPr lang="en-US" dirty="0"/>
              <a:t>TITLE HERE</a:t>
            </a:r>
          </a:p>
          <a:p>
            <a:pPr lvl="0"/>
            <a:r>
              <a:rPr lang="en-US" dirty="0"/>
              <a:t>ENCODE NORMAL</a:t>
            </a:r>
          </a:p>
          <a:p>
            <a:pPr lvl="0"/>
            <a:r>
              <a:rPr lang="en-US" dirty="0"/>
              <a:t>BLACK, 50 PT. </a:t>
            </a:r>
          </a:p>
        </p:txBody>
      </p:sp>
    </p:spTree>
    <p:extLst>
      <p:ext uri="{BB962C8B-B14F-4D97-AF65-F5344CB8AC3E}">
        <p14:creationId xmlns:p14="http://schemas.microsoft.com/office/powerpoint/2010/main" val="41099928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Header + Content">
    <p:bg>
      <p:bgPr>
        <a:solidFill>
          <a:schemeClr val="bg1"/>
        </a:solidFill>
        <a:effectLst/>
      </p:bgPr>
    </p:bg>
    <p:spTree>
      <p:nvGrpSpPr>
        <p:cNvPr id="1" name=""/>
        <p:cNvGrpSpPr/>
        <p:nvPr/>
      </p:nvGrpSpPr>
      <p:grpSpPr>
        <a:xfrm>
          <a:off x="0" y="0"/>
          <a:ext cx="0" cy="0"/>
          <a:chOff x="0" y="0"/>
          <a:chExt cx="0" cy="0"/>
        </a:xfrm>
      </p:grpSpPr>
      <p:sp>
        <p:nvSpPr>
          <p:cNvPr id="7" name="Text Placeholder 9"/>
          <p:cNvSpPr>
            <a:spLocks noGrp="1"/>
          </p:cNvSpPr>
          <p:nvPr>
            <p:ph type="body" sz="quarter" idx="11" hasCustomPrompt="1"/>
          </p:nvPr>
        </p:nvSpPr>
        <p:spPr>
          <a:xfrm>
            <a:off x="597231" y="2307557"/>
            <a:ext cx="10929485" cy="3154535"/>
          </a:xfrm>
          <a:prstGeom prst="rect">
            <a:avLst/>
          </a:prstGeom>
        </p:spPr>
        <p:txBody>
          <a:bodyPr/>
          <a:lstStyle>
            <a:lvl1pPr marL="457189" indent="-457189">
              <a:buFont typeface="Lucida Grande"/>
              <a:buChar char="&gt;"/>
              <a:defRPr sz="3200" b="1" i="0" baseline="0">
                <a:solidFill>
                  <a:schemeClr val="tx2"/>
                </a:solidFill>
                <a:latin typeface="Open Sans" charset="0"/>
                <a:ea typeface="Open Sans" charset="0"/>
                <a:cs typeface="Open Sans" charset="0"/>
              </a:defRPr>
            </a:lvl1pPr>
            <a:lvl2pPr>
              <a:defRPr sz="2667" b="1" i="0" baseline="0">
                <a:solidFill>
                  <a:schemeClr val="tx2"/>
                </a:solidFill>
                <a:latin typeface="Open Sans" charset="0"/>
                <a:ea typeface="Open Sans" charset="0"/>
                <a:cs typeface="Open Sans" charset="0"/>
              </a:defRPr>
            </a:lvl2pPr>
            <a:lvl3pPr marL="1523962" indent="-304792">
              <a:buSzPct val="100000"/>
              <a:buFont typeface="Lucida Grande"/>
              <a:buChar char="&gt;"/>
              <a:defRPr sz="2400" b="1" i="0" baseline="0">
                <a:solidFill>
                  <a:schemeClr val="tx2"/>
                </a:solidFill>
                <a:latin typeface="Open Sans" charset="0"/>
                <a:ea typeface="Open Sans" charset="0"/>
                <a:cs typeface="Open Sans" charset="0"/>
              </a:defRPr>
            </a:lvl3pPr>
            <a:lvl4pPr>
              <a:defRPr sz="2133" b="1" i="0" baseline="0">
                <a:solidFill>
                  <a:schemeClr val="tx2"/>
                </a:solidFill>
                <a:latin typeface="Open Sans" charset="0"/>
                <a:ea typeface="Open Sans" charset="0"/>
                <a:cs typeface="Open Sans" charset="0"/>
              </a:defRPr>
            </a:lvl4pPr>
            <a:lvl5pPr marL="2743131" indent="-304792">
              <a:buFont typeface="Lucida Grande"/>
              <a:buChar char="&gt;"/>
              <a:defRPr sz="1867"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pic>
        <p:nvPicPr>
          <p:cNvPr id="12" name="Picture 11"/>
          <p:cNvPicPr>
            <a:picLocks noChangeAspect="1"/>
          </p:cNvPicPr>
          <p:nvPr userDrawn="1"/>
        </p:nvPicPr>
        <p:blipFill>
          <a:blip r:embed="rId2"/>
          <a:stretch>
            <a:fillRect/>
          </a:stretch>
        </p:blipFill>
        <p:spPr>
          <a:xfrm>
            <a:off x="732042" y="1818011"/>
            <a:ext cx="1471708" cy="128483"/>
          </a:xfrm>
          <a:prstGeom prst="rect">
            <a:avLst/>
          </a:prstGeom>
        </p:spPr>
      </p:pic>
      <p:pic>
        <p:nvPicPr>
          <p:cNvPr id="13" name="Picture 12" descr="UW_W 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78553" y="5626608"/>
            <a:ext cx="1828800" cy="1231392"/>
          </a:xfrm>
          <a:prstGeom prst="rect">
            <a:avLst/>
          </a:prstGeom>
        </p:spPr>
      </p:pic>
      <p:sp>
        <p:nvSpPr>
          <p:cNvPr id="2" name="Title 1"/>
          <p:cNvSpPr>
            <a:spLocks noGrp="1"/>
          </p:cNvSpPr>
          <p:nvPr>
            <p:ph type="title" hasCustomPrompt="1"/>
          </p:nvPr>
        </p:nvSpPr>
        <p:spPr>
          <a:xfrm>
            <a:off x="597231" y="492978"/>
            <a:ext cx="10929485" cy="1325033"/>
          </a:xfrm>
          <a:prstGeom prst="rect">
            <a:avLst/>
          </a:prstGeom>
        </p:spPr>
        <p:txBody>
          <a:bodyPr anchor="b"/>
          <a:lstStyle>
            <a:lvl1pPr algn="l">
              <a:defRPr sz="4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25677639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Header + Content">
  <p:cSld name="1_Header + Content">
    <p:spTree>
      <p:nvGrpSpPr>
        <p:cNvPr id="1" name="Shape 20"/>
        <p:cNvGrpSpPr/>
        <p:nvPr/>
      </p:nvGrpSpPr>
      <p:grpSpPr>
        <a:xfrm>
          <a:off x="0" y="0"/>
          <a:ext cx="0" cy="0"/>
          <a:chOff x="0" y="0"/>
          <a:chExt cx="0" cy="0"/>
        </a:xfrm>
      </p:grpSpPr>
      <p:sp>
        <p:nvSpPr>
          <p:cNvPr id="21" name="Google Shape;21;p3"/>
          <p:cNvSpPr txBox="1">
            <a:spLocks noGrp="1"/>
          </p:cNvSpPr>
          <p:nvPr>
            <p:ph type="body" idx="1"/>
          </p:nvPr>
        </p:nvSpPr>
        <p:spPr>
          <a:xfrm>
            <a:off x="895676" y="371510"/>
            <a:ext cx="10912883" cy="99199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33006F"/>
              </a:buClr>
              <a:buSzPts val="3000"/>
              <a:buNone/>
              <a:defRPr sz="3000" b="0" i="0">
                <a:solidFill>
                  <a:srgbClr val="33006F"/>
                </a:solidFill>
                <a:latin typeface="Encode Sans Black"/>
                <a:ea typeface="Encode Sans Black"/>
                <a:cs typeface="Encode Sans Black"/>
                <a:sym typeface="Encode Sans Black"/>
              </a:defRPr>
            </a:lvl1pPr>
            <a:lvl2pPr marL="914400" lvl="1" indent="-228600" algn="l">
              <a:lnSpc>
                <a:spcPct val="90000"/>
              </a:lnSpc>
              <a:spcBef>
                <a:spcPts val="500"/>
              </a:spcBef>
              <a:spcAft>
                <a:spcPts val="0"/>
              </a:spcAft>
              <a:buClr>
                <a:srgbClr val="E8D3A2"/>
              </a:buClr>
              <a:buSzPts val="2400"/>
              <a:buNone/>
              <a:defRPr b="0" i="0">
                <a:solidFill>
                  <a:srgbClr val="E8D3A2"/>
                </a:solidFill>
                <a:latin typeface="Encode Sans Black"/>
                <a:ea typeface="Encode Sans Black"/>
                <a:cs typeface="Encode Sans Black"/>
                <a:sym typeface="Encode Sans Black"/>
              </a:defRPr>
            </a:lvl2pPr>
            <a:lvl3pPr marL="1371600" lvl="2" indent="-228600" algn="l">
              <a:lnSpc>
                <a:spcPct val="90000"/>
              </a:lnSpc>
              <a:spcBef>
                <a:spcPts val="500"/>
              </a:spcBef>
              <a:spcAft>
                <a:spcPts val="0"/>
              </a:spcAft>
              <a:buClr>
                <a:srgbClr val="E8D3A2"/>
              </a:buClr>
              <a:buSzPts val="2000"/>
              <a:buNone/>
              <a:defRPr b="0" i="0">
                <a:solidFill>
                  <a:srgbClr val="E8D3A2"/>
                </a:solidFill>
                <a:latin typeface="Encode Sans Black"/>
                <a:ea typeface="Encode Sans Black"/>
                <a:cs typeface="Encode Sans Black"/>
                <a:sym typeface="Encode Sans Black"/>
              </a:defRPr>
            </a:lvl3pPr>
            <a:lvl4pPr marL="1828800" lvl="3" indent="-228600" algn="l">
              <a:lnSpc>
                <a:spcPct val="90000"/>
              </a:lnSpc>
              <a:spcBef>
                <a:spcPts val="500"/>
              </a:spcBef>
              <a:spcAft>
                <a:spcPts val="0"/>
              </a:spcAft>
              <a:buClr>
                <a:srgbClr val="E8D3A2"/>
              </a:buClr>
              <a:buSzPts val="1800"/>
              <a:buNone/>
              <a:defRPr b="0" i="0">
                <a:solidFill>
                  <a:srgbClr val="E8D3A2"/>
                </a:solidFill>
                <a:latin typeface="Encode Sans Black"/>
                <a:ea typeface="Encode Sans Black"/>
                <a:cs typeface="Encode Sans Black"/>
                <a:sym typeface="Encode Sans Black"/>
              </a:defRPr>
            </a:lvl4pPr>
            <a:lvl5pPr marL="2286000" lvl="4" indent="-228600" algn="l">
              <a:lnSpc>
                <a:spcPct val="90000"/>
              </a:lnSpc>
              <a:spcBef>
                <a:spcPts val="500"/>
              </a:spcBef>
              <a:spcAft>
                <a:spcPts val="0"/>
              </a:spcAft>
              <a:buClr>
                <a:srgbClr val="E8D3A2"/>
              </a:buClr>
              <a:buSzPts val="1800"/>
              <a:buNone/>
              <a:defRPr b="0" i="0">
                <a:solidFill>
                  <a:srgbClr val="E8D3A2"/>
                </a:solidFill>
                <a:latin typeface="Encode Sans Black"/>
                <a:ea typeface="Encode Sans Black"/>
                <a:cs typeface="Encode Sans Black"/>
                <a:sym typeface="Encode Sans Black"/>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
          <p:cNvSpPr txBox="1">
            <a:spLocks noGrp="1"/>
          </p:cNvSpPr>
          <p:nvPr>
            <p:ph type="body" idx="2"/>
          </p:nvPr>
        </p:nvSpPr>
        <p:spPr>
          <a:xfrm>
            <a:off x="879073" y="1736726"/>
            <a:ext cx="10928280" cy="4015497"/>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000"/>
              </a:spcBef>
              <a:spcAft>
                <a:spcPts val="0"/>
              </a:spcAft>
              <a:buClr>
                <a:schemeClr val="accent5"/>
              </a:buClr>
              <a:buSzPts val="2400"/>
              <a:buFont typeface="Merriweather Sans"/>
              <a:buChar char="&gt;"/>
              <a:defRPr sz="2400" b="0" i="0">
                <a:solidFill>
                  <a:schemeClr val="accent5"/>
                </a:solidFill>
                <a:latin typeface="Open Sans Light"/>
                <a:ea typeface="Open Sans Light"/>
                <a:cs typeface="Open Sans Light"/>
                <a:sym typeface="Open Sans Light"/>
              </a:defRPr>
            </a:lvl1pPr>
            <a:lvl2pPr marL="914400" lvl="1" indent="-355600" algn="l">
              <a:lnSpc>
                <a:spcPct val="90000"/>
              </a:lnSpc>
              <a:spcBef>
                <a:spcPts val="500"/>
              </a:spcBef>
              <a:spcAft>
                <a:spcPts val="0"/>
              </a:spcAft>
              <a:buClr>
                <a:schemeClr val="accent5"/>
              </a:buClr>
              <a:buSzPts val="2000"/>
              <a:buChar char="•"/>
              <a:defRPr sz="2000" b="0" i="0">
                <a:solidFill>
                  <a:schemeClr val="accent5"/>
                </a:solidFill>
                <a:latin typeface="Open Sans Light"/>
                <a:ea typeface="Open Sans Light"/>
                <a:cs typeface="Open Sans Light"/>
                <a:sym typeface="Open Sans Light"/>
              </a:defRPr>
            </a:lvl2pPr>
            <a:lvl3pPr marL="1371600" lvl="2" indent="-342900" algn="l">
              <a:lnSpc>
                <a:spcPct val="90000"/>
              </a:lnSpc>
              <a:spcBef>
                <a:spcPts val="500"/>
              </a:spcBef>
              <a:spcAft>
                <a:spcPts val="0"/>
              </a:spcAft>
              <a:buClr>
                <a:schemeClr val="accent5"/>
              </a:buClr>
              <a:buSzPts val="1800"/>
              <a:buFont typeface="Merriweather Sans"/>
              <a:buChar char="&gt;"/>
              <a:defRPr sz="1800" b="0" i="0">
                <a:solidFill>
                  <a:schemeClr val="accent5"/>
                </a:solidFill>
                <a:latin typeface="Open Sans Light"/>
                <a:ea typeface="Open Sans Light"/>
                <a:cs typeface="Open Sans Light"/>
                <a:sym typeface="Open Sans Light"/>
              </a:defRPr>
            </a:lvl3pPr>
            <a:lvl4pPr marL="1828800" lvl="3" indent="-330200" algn="l">
              <a:lnSpc>
                <a:spcPct val="90000"/>
              </a:lnSpc>
              <a:spcBef>
                <a:spcPts val="500"/>
              </a:spcBef>
              <a:spcAft>
                <a:spcPts val="0"/>
              </a:spcAft>
              <a:buClr>
                <a:schemeClr val="accent5"/>
              </a:buClr>
              <a:buSzPts val="1600"/>
              <a:buChar char="•"/>
              <a:defRPr sz="1600" b="0" i="0">
                <a:solidFill>
                  <a:schemeClr val="accent5"/>
                </a:solidFill>
                <a:latin typeface="Open Sans Light"/>
                <a:ea typeface="Open Sans Light"/>
                <a:cs typeface="Open Sans Light"/>
                <a:sym typeface="Open Sans Light"/>
              </a:defRPr>
            </a:lvl4pPr>
            <a:lvl5pPr marL="2286000" lvl="4" indent="-317500" algn="l">
              <a:lnSpc>
                <a:spcPct val="90000"/>
              </a:lnSpc>
              <a:spcBef>
                <a:spcPts val="500"/>
              </a:spcBef>
              <a:spcAft>
                <a:spcPts val="0"/>
              </a:spcAft>
              <a:buClr>
                <a:schemeClr val="accent5"/>
              </a:buClr>
              <a:buSzPts val="1400"/>
              <a:buFont typeface="Merriweather Sans"/>
              <a:buChar char="&gt;"/>
              <a:defRPr sz="1400" b="0" i="0">
                <a:solidFill>
                  <a:schemeClr val="accent5"/>
                </a:solidFill>
                <a:latin typeface="Open Sans Light"/>
                <a:ea typeface="Open Sans Light"/>
                <a:cs typeface="Open Sans Light"/>
                <a:sym typeface="Open Sans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 name="Google Shape;23;p3"/>
          <p:cNvPicPr preferRelativeResize="0"/>
          <p:nvPr/>
        </p:nvPicPr>
        <p:blipFill rotWithShape="1">
          <a:blip r:embed="rId2">
            <a:alphaModFix/>
          </a:blip>
          <a:srcRect/>
          <a:stretch/>
        </p:blipFill>
        <p:spPr>
          <a:xfrm>
            <a:off x="1022351" y="1363508"/>
            <a:ext cx="1471708" cy="96362"/>
          </a:xfrm>
          <a:prstGeom prst="rect">
            <a:avLst/>
          </a:prstGeom>
          <a:noFill/>
          <a:ln>
            <a:noFill/>
          </a:ln>
        </p:spPr>
      </p:pic>
      <p:pic>
        <p:nvPicPr>
          <p:cNvPr id="24" name="Google Shape;24;p3"/>
          <p:cNvPicPr preferRelativeResize="0"/>
          <p:nvPr/>
        </p:nvPicPr>
        <p:blipFill rotWithShape="1">
          <a:blip r:embed="rId3">
            <a:alphaModFix/>
          </a:blip>
          <a:srcRect/>
          <a:stretch/>
        </p:blipFill>
        <p:spPr>
          <a:xfrm>
            <a:off x="9978553" y="5945854"/>
            <a:ext cx="1828800" cy="927100"/>
          </a:xfrm>
          <a:prstGeom prst="rect">
            <a:avLst/>
          </a:prstGeom>
          <a:noFill/>
          <a:ln>
            <a:noFill/>
          </a:ln>
        </p:spPr>
      </p:pic>
    </p:spTree>
    <p:extLst>
      <p:ext uri="{BB962C8B-B14F-4D97-AF65-F5344CB8AC3E}">
        <p14:creationId xmlns:p14="http://schemas.microsoft.com/office/powerpoint/2010/main" val="3966598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E5CB4-1C84-2E8E-AC67-2E1EE0F828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A7976E-71D6-597F-2E90-0D6CF075A7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09854B-3B00-7FD4-5477-28CE07CCA9CC}"/>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5" name="Footer Placeholder 4">
            <a:extLst>
              <a:ext uri="{FF2B5EF4-FFF2-40B4-BE49-F238E27FC236}">
                <a16:creationId xmlns:a16="http://schemas.microsoft.com/office/drawing/2014/main" id="{3D85158D-2B65-0FFE-345A-AA4867C181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7C0BBD-15BB-4C84-FECF-D47B5B1DBC2B}"/>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779780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D1070-2D8C-F5DD-33E5-ECB8B2A50C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4896AE-1E2C-EF7B-F9A7-56D4F6B96D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66D6F5-527F-E57D-76E7-911BE8BDCB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C2C65F-6270-9730-44E4-9CCF385948E3}"/>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6" name="Footer Placeholder 5">
            <a:extLst>
              <a:ext uri="{FF2B5EF4-FFF2-40B4-BE49-F238E27FC236}">
                <a16:creationId xmlns:a16="http://schemas.microsoft.com/office/drawing/2014/main" id="{98AEFCA5-C39D-04C0-4FE5-AE4B629214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90AB86-DF1C-3D0C-2D4A-E4524B384C71}"/>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1356056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37F36-314A-E4CB-EA42-039C62ACF5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8E39AD-EE9E-3D0B-1B9F-C38CBB6E05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AEAE6E-31A4-FD56-356C-ECB14B8198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A25ACF-82B3-DA3E-8EC4-44289AA7B7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F26B0F-0398-5F80-DFF7-05985ECC31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17589D-42C4-F1BF-834B-2C570E814B1C}"/>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8" name="Footer Placeholder 7">
            <a:extLst>
              <a:ext uri="{FF2B5EF4-FFF2-40B4-BE49-F238E27FC236}">
                <a16:creationId xmlns:a16="http://schemas.microsoft.com/office/drawing/2014/main" id="{6E1AC8A3-248E-B727-9EA6-00CB9B4F98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88DCED-DC9C-2816-3C0E-E03013167262}"/>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2848861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A992A-05E9-4797-3558-54B361CB3A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D4BB70-1248-72C4-33AE-45CC2A332A9D}"/>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4" name="Footer Placeholder 3">
            <a:extLst>
              <a:ext uri="{FF2B5EF4-FFF2-40B4-BE49-F238E27FC236}">
                <a16:creationId xmlns:a16="http://schemas.microsoft.com/office/drawing/2014/main" id="{B98F1CF6-9965-72CB-2BC3-5EE6B7A919F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8DC3F4-3B96-95FC-FB3C-8FB805294AED}"/>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6055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48141C-3E43-2A94-A50D-94F0ED5EF436}"/>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3" name="Footer Placeholder 2">
            <a:extLst>
              <a:ext uri="{FF2B5EF4-FFF2-40B4-BE49-F238E27FC236}">
                <a16:creationId xmlns:a16="http://schemas.microsoft.com/office/drawing/2014/main" id="{DFD7BB5E-7465-E994-281B-781FA3C235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7E9C3B-1B01-D787-4D19-71C1658127C7}"/>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3576465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D385-8B3E-8694-62D9-DC0662BE7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3CFAD2-ADD0-96A2-260A-8AB91F32D7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FDC8CF-87B4-53E3-8522-BC0E15A89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ABACD8-298B-EE4A-8DF3-FC146BA46C9A}"/>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6" name="Footer Placeholder 5">
            <a:extLst>
              <a:ext uri="{FF2B5EF4-FFF2-40B4-BE49-F238E27FC236}">
                <a16:creationId xmlns:a16="http://schemas.microsoft.com/office/drawing/2014/main" id="{47C360A8-55C3-72CC-D883-7A8E090EE9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FC68BA-16AD-B7FD-D0E8-AF038141FEA5}"/>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367288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C45F9-3EFC-53E2-0A4A-6CBD04C14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3AD8BF-5D41-AD8B-034A-4B07261ADD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4EF2D2-6BEB-556B-96C6-DD4AC363BC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75EF4C-B1F0-4AF8-53D4-4036E333DA5E}"/>
              </a:ext>
            </a:extLst>
          </p:cNvPr>
          <p:cNvSpPr>
            <a:spLocks noGrp="1"/>
          </p:cNvSpPr>
          <p:nvPr>
            <p:ph type="dt" sz="half" idx="10"/>
          </p:nvPr>
        </p:nvSpPr>
        <p:spPr/>
        <p:txBody>
          <a:bodyPr/>
          <a:lstStyle/>
          <a:p>
            <a:fld id="{4169BA8B-550D-464A-A14E-A8844DE242F4}" type="datetimeFigureOut">
              <a:rPr lang="en-US" smtClean="0"/>
              <a:t>6/2/2026</a:t>
            </a:fld>
            <a:endParaRPr lang="en-US"/>
          </a:p>
        </p:txBody>
      </p:sp>
      <p:sp>
        <p:nvSpPr>
          <p:cNvPr id="6" name="Footer Placeholder 5">
            <a:extLst>
              <a:ext uri="{FF2B5EF4-FFF2-40B4-BE49-F238E27FC236}">
                <a16:creationId xmlns:a16="http://schemas.microsoft.com/office/drawing/2014/main" id="{16DAA6F1-4472-31AF-2CDE-06B88C6B7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662C13-F1E3-144A-44DC-955373D2B50C}"/>
              </a:ext>
            </a:extLst>
          </p:cNvPr>
          <p:cNvSpPr>
            <a:spLocks noGrp="1"/>
          </p:cNvSpPr>
          <p:nvPr>
            <p:ph type="sldNum" sz="quarter" idx="12"/>
          </p:nvPr>
        </p:nvSpPr>
        <p:spPr/>
        <p:txBody>
          <a:bodyPr/>
          <a:lstStyle/>
          <a:p>
            <a:fld id="{40C5059C-C08A-407F-AD44-811E9CC14A26}" type="slidenum">
              <a:rPr lang="en-US" smtClean="0"/>
              <a:t>‹#›</a:t>
            </a:fld>
            <a:endParaRPr lang="en-US"/>
          </a:p>
        </p:txBody>
      </p:sp>
    </p:spTree>
    <p:extLst>
      <p:ext uri="{BB962C8B-B14F-4D97-AF65-F5344CB8AC3E}">
        <p14:creationId xmlns:p14="http://schemas.microsoft.com/office/powerpoint/2010/main" val="2851700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B963AD-0BA6-FB11-275B-95970440D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EE83F0-9174-49C3-4358-F4CD406D63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C6B052-9F79-D927-98BB-9AEE3FAC4D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169BA8B-550D-464A-A14E-A8844DE242F4}" type="datetimeFigureOut">
              <a:rPr lang="en-US" smtClean="0"/>
              <a:t>6/2/2026</a:t>
            </a:fld>
            <a:endParaRPr lang="en-US"/>
          </a:p>
        </p:txBody>
      </p:sp>
      <p:sp>
        <p:nvSpPr>
          <p:cNvPr id="5" name="Footer Placeholder 4">
            <a:extLst>
              <a:ext uri="{FF2B5EF4-FFF2-40B4-BE49-F238E27FC236}">
                <a16:creationId xmlns:a16="http://schemas.microsoft.com/office/drawing/2014/main" id="{B8F58717-6998-12F1-18C3-54D860130B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3E748CF-D310-598E-F2FB-8D628C12BC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0C5059C-C08A-407F-AD44-811E9CC14A26}" type="slidenum">
              <a:rPr lang="en-US" smtClean="0"/>
              <a:t>‹#›</a:t>
            </a:fld>
            <a:endParaRPr lang="en-US"/>
          </a:p>
        </p:txBody>
      </p:sp>
    </p:spTree>
    <p:extLst>
      <p:ext uri="{BB962C8B-B14F-4D97-AF65-F5344CB8AC3E}">
        <p14:creationId xmlns:p14="http://schemas.microsoft.com/office/powerpoint/2010/main" val="3439757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2EBB0C-52B1-1744-8BF7-CBAB193ADD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B7A0B9-C599-B74B-80A2-BFB18FD083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EF87EF-A50E-1840-8EAE-B99E6C25BF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35C199-7257-2046-BD7B-4B8432B360FA}" type="datetimeFigureOut">
              <a:rPr lang="en-US" smtClean="0"/>
              <a:t>6/2/2026</a:t>
            </a:fld>
            <a:endParaRPr lang="en-US"/>
          </a:p>
        </p:txBody>
      </p:sp>
      <p:sp>
        <p:nvSpPr>
          <p:cNvPr id="5" name="Footer Placeholder 4">
            <a:extLst>
              <a:ext uri="{FF2B5EF4-FFF2-40B4-BE49-F238E27FC236}">
                <a16:creationId xmlns:a16="http://schemas.microsoft.com/office/drawing/2014/main" id="{C18828CA-ACC3-F948-9BF2-63C981820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1AE7D11-4367-9A43-8275-642ADF3A56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F5ABB-11F1-6049-A785-F6DDAF4F3CAE}" type="slidenum">
              <a:rPr lang="en-US" smtClean="0"/>
              <a:t>‹#›</a:t>
            </a:fld>
            <a:endParaRPr lang="en-US"/>
          </a:p>
        </p:txBody>
      </p:sp>
    </p:spTree>
    <p:extLst>
      <p:ext uri="{BB962C8B-B14F-4D97-AF65-F5344CB8AC3E}">
        <p14:creationId xmlns:p14="http://schemas.microsoft.com/office/powerpoint/2010/main" val="37751400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hyperlink" Target="https://scholarships.uw.edu/" TargetMode="External"/><Relationship Id="rId7" Type="http://schemas.openxmlformats.org/officeDocument/2006/relationships/diagramData" Target="../diagrams/data5.xml"/><Relationship Id="rId2" Type="http://schemas.openxmlformats.org/officeDocument/2006/relationships/image" Target="../media/image16.png"/><Relationship Id="rId1" Type="http://schemas.openxmlformats.org/officeDocument/2006/relationships/slideLayout" Target="../slideLayouts/slideLayout21.xml"/><Relationship Id="rId6" Type="http://schemas.openxmlformats.org/officeDocument/2006/relationships/hyperlink" Target="https://washboard.wsac.wa.gov/login.aspx" TargetMode="External"/><Relationship Id="rId11" Type="http://schemas.microsoft.com/office/2007/relationships/diagramDrawing" Target="../diagrams/drawing5.xml"/><Relationship Id="rId5" Type="http://schemas.openxmlformats.org/officeDocument/2006/relationships/hyperlink" Target="https://new.expo.uw.edu/expo/scholarships/" TargetMode="External"/><Relationship Id="rId10" Type="http://schemas.openxmlformats.org/officeDocument/2006/relationships/diagramColors" Target="../diagrams/colors5.xml"/><Relationship Id="rId4" Type="http://schemas.openxmlformats.org/officeDocument/2006/relationships/hyperlink" Target="http://www.fastweb.com/" TargetMode="External"/><Relationship Id="rId9"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8.xml"/><Relationship Id="rId1" Type="http://schemas.openxmlformats.org/officeDocument/2006/relationships/themeOverride" Target="../theme/themeOverride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8.xml"/><Relationship Id="rId1" Type="http://schemas.openxmlformats.org/officeDocument/2006/relationships/themeOverride" Target="../theme/themeOverride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665AF2D-2D05-4041-AD3C-8C9BDDDFA8F5}"/>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330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D684BE1-9227-434B-9F56-A107B351F9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7866" y="1211985"/>
            <a:ext cx="3218623" cy="2902036"/>
          </a:xfrm>
          <a:prstGeom prst="rect">
            <a:avLst/>
          </a:prstGeom>
        </p:spPr>
      </p:pic>
      <p:sp>
        <p:nvSpPr>
          <p:cNvPr id="11" name="TextBox 10">
            <a:extLst>
              <a:ext uri="{FF2B5EF4-FFF2-40B4-BE49-F238E27FC236}">
                <a16:creationId xmlns:a16="http://schemas.microsoft.com/office/drawing/2014/main" id="{C0271222-0325-4C4A-95AD-785769C7F6C4}"/>
              </a:ext>
            </a:extLst>
          </p:cNvPr>
          <p:cNvSpPr txBox="1"/>
          <p:nvPr/>
        </p:nvSpPr>
        <p:spPr>
          <a:xfrm>
            <a:off x="1020296" y="5001561"/>
            <a:ext cx="10151407" cy="830997"/>
          </a:xfrm>
          <a:prstGeom prst="rect">
            <a:avLst/>
          </a:prstGeom>
          <a:noFill/>
        </p:spPr>
        <p:txBody>
          <a:bodyPr wrap="square" rtlCol="0">
            <a:spAutoFit/>
          </a:bodyPr>
          <a:lstStyle/>
          <a:p>
            <a:pPr algn="ctr"/>
            <a:r>
              <a:rPr lang="en-US" sz="4800" b="1" kern="1400" spc="300" dirty="0">
                <a:solidFill>
                  <a:schemeClr val="bg1"/>
                </a:solidFill>
                <a:latin typeface="Encode Sans Normal" panose="02000000000000000000"/>
              </a:rPr>
              <a:t>MONEY MATTERS: FINANCIAL AID</a:t>
            </a:r>
          </a:p>
        </p:txBody>
      </p:sp>
      <p:cxnSp>
        <p:nvCxnSpPr>
          <p:cNvPr id="3" name="Straight Connector 2">
            <a:extLst>
              <a:ext uri="{FF2B5EF4-FFF2-40B4-BE49-F238E27FC236}">
                <a16:creationId xmlns:a16="http://schemas.microsoft.com/office/drawing/2014/main" id="{1B748EE3-0C90-1E4D-88B5-10BDE4116103}"/>
              </a:ext>
              <a:ext uri="{C183D7F6-B498-43B3-948B-1728B52AA6E4}">
                <adec:decorative xmlns:adec="http://schemas.microsoft.com/office/drawing/2017/decorative" val="1"/>
              </a:ext>
            </a:extLst>
          </p:cNvPr>
          <p:cNvCxnSpPr>
            <a:cxnSpLocks/>
          </p:cNvCxnSpPr>
          <p:nvPr/>
        </p:nvCxnSpPr>
        <p:spPr>
          <a:xfrm>
            <a:off x="1524000" y="4614375"/>
            <a:ext cx="9144000" cy="0"/>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D4A68B4-D190-4737-906F-D393D55E2437}"/>
              </a:ext>
              <a:ext uri="{C183D7F6-B498-43B3-948B-1728B52AA6E4}">
                <adec:decorative xmlns:adec="http://schemas.microsoft.com/office/drawing/2017/decorative" val="1"/>
              </a:ext>
            </a:extLst>
          </p:cNvPr>
          <p:cNvSpPr/>
          <p:nvPr/>
        </p:nvSpPr>
        <p:spPr>
          <a:xfrm>
            <a:off x="5974813" y="3244334"/>
            <a:ext cx="184731" cy="369332"/>
          </a:xfrm>
          <a:prstGeom prst="rect">
            <a:avLst/>
          </a:prstGeom>
        </p:spPr>
        <p:txBody>
          <a:bodyPr wrap="none">
            <a:spAutoFit/>
          </a:bodyPr>
          <a:lstStyle/>
          <a:p>
            <a:endParaRPr lang="en-US" dirty="0"/>
          </a:p>
        </p:txBody>
      </p:sp>
    </p:spTree>
    <p:extLst>
      <p:ext uri="{BB962C8B-B14F-4D97-AF65-F5344CB8AC3E}">
        <p14:creationId xmlns:p14="http://schemas.microsoft.com/office/powerpoint/2010/main" val="2221255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Arc 69">
            <a:extLst>
              <a:ext uri="{FF2B5EF4-FFF2-40B4-BE49-F238E27FC236}">
                <a16:creationId xmlns:a16="http://schemas.microsoft.com/office/drawing/2014/main" id="{7B25A1F4-3D01-3A4B-8CFF-DFDBF6D10695}"/>
              </a:ext>
              <a:ext uri="{C183D7F6-B498-43B3-948B-1728B52AA6E4}">
                <adec:decorative xmlns:adec="http://schemas.microsoft.com/office/drawing/2017/decorative" val="1"/>
              </a:ext>
            </a:extLst>
          </p:cNvPr>
          <p:cNvSpPr/>
          <p:nvPr/>
        </p:nvSpPr>
        <p:spPr>
          <a:xfrm rot="10800000">
            <a:off x="10118493" y="3607890"/>
            <a:ext cx="486064" cy="1022641"/>
          </a:xfrm>
          <a:prstGeom prst="arc">
            <a:avLst/>
          </a:prstGeom>
          <a:ln w="15875">
            <a:solidFill>
              <a:srgbClr val="917B4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Arc 30">
            <a:extLst>
              <a:ext uri="{FF2B5EF4-FFF2-40B4-BE49-F238E27FC236}">
                <a16:creationId xmlns:a16="http://schemas.microsoft.com/office/drawing/2014/main" id="{18917618-A799-1549-992C-6384B1C7C08C}"/>
              </a:ext>
              <a:ext uri="{C183D7F6-B498-43B3-948B-1728B52AA6E4}">
                <adec:decorative xmlns:adec="http://schemas.microsoft.com/office/drawing/2017/decorative" val="1"/>
              </a:ext>
            </a:extLst>
          </p:cNvPr>
          <p:cNvSpPr/>
          <p:nvPr/>
        </p:nvSpPr>
        <p:spPr>
          <a:xfrm rot="10800000">
            <a:off x="1406582" y="3584741"/>
            <a:ext cx="627234" cy="1116240"/>
          </a:xfrm>
          <a:prstGeom prst="arc">
            <a:avLst/>
          </a:prstGeom>
          <a:ln w="15875">
            <a:solidFill>
              <a:srgbClr val="917B4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A62C64BA-A60C-2F4C-962C-2F687F706D11}"/>
              </a:ext>
            </a:extLst>
          </p:cNvPr>
          <p:cNvSpPr txBox="1"/>
          <p:nvPr/>
        </p:nvSpPr>
        <p:spPr>
          <a:xfrm>
            <a:off x="376516" y="475241"/>
            <a:ext cx="6095995" cy="707886"/>
          </a:xfrm>
          <a:prstGeom prst="rect">
            <a:avLst/>
          </a:prstGeom>
          <a:noFill/>
        </p:spPr>
        <p:txBody>
          <a:bodyPr wrap="square" rtlCol="0">
            <a:spAutoFit/>
          </a:bodyPr>
          <a:lstStyle/>
          <a:p>
            <a:r>
              <a:rPr lang="en-US" sz="4000" b="1" kern="2000" dirty="0">
                <a:solidFill>
                  <a:srgbClr val="33006F"/>
                </a:solidFill>
                <a:latin typeface="Encode Sans Black"/>
              </a:rPr>
              <a:t>AWARD PROCESS AT UW</a:t>
            </a:r>
          </a:p>
        </p:txBody>
      </p:sp>
      <p:cxnSp>
        <p:nvCxnSpPr>
          <p:cNvPr id="16" name="Straight Connector 15">
            <a:extLst>
              <a:ext uri="{FF2B5EF4-FFF2-40B4-BE49-F238E27FC236}">
                <a16:creationId xmlns:a16="http://schemas.microsoft.com/office/drawing/2014/main" id="{5DEDB2FA-4632-F842-BF04-FD4840B587C6}"/>
              </a:ext>
              <a:ext uri="{C183D7F6-B498-43B3-948B-1728B52AA6E4}">
                <adec:decorative xmlns:adec="http://schemas.microsoft.com/office/drawing/2017/decorative" val="1"/>
              </a:ext>
            </a:extLst>
          </p:cNvPr>
          <p:cNvCxnSpPr/>
          <p:nvPr/>
        </p:nvCxnSpPr>
        <p:spPr>
          <a:xfrm>
            <a:off x="-115553" y="4087963"/>
            <a:ext cx="12192000" cy="0"/>
          </a:xfrm>
          <a:prstGeom prst="line">
            <a:avLst/>
          </a:prstGeom>
          <a:ln w="190500">
            <a:solidFill>
              <a:srgbClr val="33006F"/>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AEA30E67-37A7-0A40-B38A-0D9D189236D0}"/>
              </a:ext>
              <a:ext uri="{C183D7F6-B498-43B3-948B-1728B52AA6E4}">
                <adec:decorative xmlns:adec="http://schemas.microsoft.com/office/drawing/2017/decorative" val="1"/>
              </a:ext>
            </a:extLst>
          </p:cNvPr>
          <p:cNvSpPr/>
          <p:nvPr/>
        </p:nvSpPr>
        <p:spPr>
          <a:xfrm>
            <a:off x="1649760" y="4269433"/>
            <a:ext cx="1556265" cy="1485739"/>
          </a:xfrm>
          <a:prstGeom prst="ellipse">
            <a:avLst/>
          </a:prstGeom>
          <a:noFill/>
          <a:ln w="19050">
            <a:solidFill>
              <a:srgbClr val="917B4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3200" dirty="0">
              <a:solidFill>
                <a:srgbClr val="444444"/>
              </a:solidFill>
              <a:latin typeface="Uni Sans" pitchFamily="2" charset="77"/>
            </a:endParaRPr>
          </a:p>
        </p:txBody>
      </p:sp>
      <p:sp>
        <p:nvSpPr>
          <p:cNvPr id="26" name="Oval 25">
            <a:extLst>
              <a:ext uri="{FF2B5EF4-FFF2-40B4-BE49-F238E27FC236}">
                <a16:creationId xmlns:a16="http://schemas.microsoft.com/office/drawing/2014/main" id="{DB8C941E-D35F-D341-9C97-AE6DD3ED9E70}"/>
              </a:ext>
              <a:ext uri="{C183D7F6-B498-43B3-948B-1728B52AA6E4}">
                <adec:decorative xmlns:adec="http://schemas.microsoft.com/office/drawing/2017/decorative" val="1"/>
              </a:ext>
            </a:extLst>
          </p:cNvPr>
          <p:cNvSpPr/>
          <p:nvPr/>
        </p:nvSpPr>
        <p:spPr>
          <a:xfrm>
            <a:off x="4327367" y="4037163"/>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86A80AF-8332-4340-841D-EDC05F24724C}"/>
              </a:ext>
              <a:ext uri="{C183D7F6-B498-43B3-948B-1728B52AA6E4}">
                <adec:decorative xmlns:adec="http://schemas.microsoft.com/office/drawing/2017/decorative" val="1"/>
              </a:ext>
            </a:extLst>
          </p:cNvPr>
          <p:cNvSpPr/>
          <p:nvPr/>
        </p:nvSpPr>
        <p:spPr>
          <a:xfrm>
            <a:off x="594618" y="2294581"/>
            <a:ext cx="1615242" cy="1542043"/>
          </a:xfrm>
          <a:prstGeom prst="ellipse">
            <a:avLst/>
          </a:prstGeom>
          <a:solidFill>
            <a:srgbClr val="917B4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Uni Sans" pitchFamily="2" charset="77"/>
            </a:endParaRPr>
          </a:p>
        </p:txBody>
      </p:sp>
      <p:sp>
        <p:nvSpPr>
          <p:cNvPr id="53" name="TextBox 52">
            <a:extLst>
              <a:ext uri="{FF2B5EF4-FFF2-40B4-BE49-F238E27FC236}">
                <a16:creationId xmlns:a16="http://schemas.microsoft.com/office/drawing/2014/main" id="{17B480D0-321F-D340-8259-34F3036E8935}"/>
              </a:ext>
            </a:extLst>
          </p:cNvPr>
          <p:cNvSpPr txBox="1"/>
          <p:nvPr/>
        </p:nvSpPr>
        <p:spPr>
          <a:xfrm>
            <a:off x="1649760" y="4687543"/>
            <a:ext cx="1556265" cy="646331"/>
          </a:xfrm>
          <a:prstGeom prst="rect">
            <a:avLst/>
          </a:prstGeom>
          <a:noFill/>
          <a:ln>
            <a:noFill/>
          </a:ln>
        </p:spPr>
        <p:txBody>
          <a:bodyPr wrap="square" rtlCol="0">
            <a:spAutoFit/>
          </a:bodyPr>
          <a:lstStyle/>
          <a:p>
            <a:pPr algn="ctr"/>
            <a:r>
              <a:rPr lang="en-US" dirty="0">
                <a:solidFill>
                  <a:srgbClr val="917B4C"/>
                </a:solidFill>
                <a:latin typeface="Uni Sans" pitchFamily="2" charset="77"/>
              </a:rPr>
              <a:t>3-5 WEEKS AFTER FILED</a:t>
            </a:r>
          </a:p>
        </p:txBody>
      </p:sp>
      <p:sp>
        <p:nvSpPr>
          <p:cNvPr id="54" name="Oval 53">
            <a:extLst>
              <a:ext uri="{FF2B5EF4-FFF2-40B4-BE49-F238E27FC236}">
                <a16:creationId xmlns:a16="http://schemas.microsoft.com/office/drawing/2014/main" id="{F82C8E81-89C6-2748-8C9B-729A4769D781}"/>
              </a:ext>
              <a:ext uri="{C183D7F6-B498-43B3-948B-1728B52AA6E4}">
                <adec:decorative xmlns:adec="http://schemas.microsoft.com/office/drawing/2017/decorative" val="1"/>
              </a:ext>
            </a:extLst>
          </p:cNvPr>
          <p:cNvSpPr/>
          <p:nvPr/>
        </p:nvSpPr>
        <p:spPr>
          <a:xfrm>
            <a:off x="7121981" y="1954413"/>
            <a:ext cx="1556265" cy="1485739"/>
          </a:xfrm>
          <a:prstGeom prst="ellipse">
            <a:avLst/>
          </a:prstGeom>
          <a:noFill/>
          <a:ln w="19050">
            <a:solidFill>
              <a:srgbClr val="431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rgbClr val="431682"/>
              </a:solidFill>
              <a:latin typeface="Uni Sans" pitchFamily="2" charset="77"/>
            </a:endParaRPr>
          </a:p>
        </p:txBody>
      </p:sp>
      <p:sp>
        <p:nvSpPr>
          <p:cNvPr id="56" name="Oval 55">
            <a:extLst>
              <a:ext uri="{FF2B5EF4-FFF2-40B4-BE49-F238E27FC236}">
                <a16:creationId xmlns:a16="http://schemas.microsoft.com/office/drawing/2014/main" id="{BDBF945C-2FDF-0E4E-B486-FCADE87AA587}"/>
              </a:ext>
              <a:ext uri="{C183D7F6-B498-43B3-948B-1728B52AA6E4}">
                <adec:decorative xmlns:adec="http://schemas.microsoft.com/office/drawing/2017/decorative" val="1"/>
              </a:ext>
            </a:extLst>
          </p:cNvPr>
          <p:cNvSpPr/>
          <p:nvPr/>
        </p:nvSpPr>
        <p:spPr>
          <a:xfrm>
            <a:off x="7511255" y="4027538"/>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F1E241B4-D97B-E240-B659-1EFB5D5A6AB9}"/>
              </a:ext>
              <a:ext uri="{C183D7F6-B498-43B3-948B-1728B52AA6E4}">
                <adec:decorative xmlns:adec="http://schemas.microsoft.com/office/drawing/2017/decorative" val="1"/>
              </a:ext>
            </a:extLst>
          </p:cNvPr>
          <p:cNvSpPr/>
          <p:nvPr/>
        </p:nvSpPr>
        <p:spPr>
          <a:xfrm>
            <a:off x="6877414" y="4323398"/>
            <a:ext cx="1336252" cy="1275697"/>
          </a:xfrm>
          <a:prstGeom prst="ellipse">
            <a:avLst/>
          </a:prstGeom>
          <a:solidFill>
            <a:srgbClr val="33006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a:extLst>
              <a:ext uri="{FF2B5EF4-FFF2-40B4-BE49-F238E27FC236}">
                <a16:creationId xmlns:a16="http://schemas.microsoft.com/office/drawing/2014/main" id="{83FE977E-E996-6F47-AE15-57C6A147D90B}"/>
              </a:ext>
              <a:ext uri="{C183D7F6-B498-43B3-948B-1728B52AA6E4}">
                <adec:decorative xmlns:adec="http://schemas.microsoft.com/office/drawing/2017/decorative" val="1"/>
              </a:ext>
            </a:extLst>
          </p:cNvPr>
          <p:cNvSpPr/>
          <p:nvPr/>
        </p:nvSpPr>
        <p:spPr>
          <a:xfrm rot="10800000" flipH="1">
            <a:off x="7255878" y="2883449"/>
            <a:ext cx="654396" cy="1116240"/>
          </a:xfrm>
          <a:prstGeom prst="arc">
            <a:avLst/>
          </a:prstGeom>
          <a:ln w="15875">
            <a:solidFill>
              <a:srgbClr val="33006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a:extLst>
              <a:ext uri="{FF2B5EF4-FFF2-40B4-BE49-F238E27FC236}">
                <a16:creationId xmlns:a16="http://schemas.microsoft.com/office/drawing/2014/main" id="{3EC6001E-CF45-7646-9B81-93401EAAAE1C}"/>
              </a:ext>
              <a:ext uri="{C183D7F6-B498-43B3-948B-1728B52AA6E4}">
                <adec:decorative xmlns:adec="http://schemas.microsoft.com/office/drawing/2017/decorative" val="1"/>
              </a:ext>
            </a:extLst>
          </p:cNvPr>
          <p:cNvSpPr/>
          <p:nvPr/>
        </p:nvSpPr>
        <p:spPr>
          <a:xfrm>
            <a:off x="10180180" y="4269433"/>
            <a:ext cx="1860656" cy="1776336"/>
          </a:xfrm>
          <a:prstGeom prst="ellipse">
            <a:avLst/>
          </a:prstGeom>
          <a:noFill/>
          <a:ln w="19050">
            <a:solidFill>
              <a:srgbClr val="917B4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3200" dirty="0">
              <a:solidFill>
                <a:srgbClr val="444444"/>
              </a:solidFill>
              <a:latin typeface="Uni Sans" pitchFamily="2" charset="77"/>
            </a:endParaRPr>
          </a:p>
        </p:txBody>
      </p:sp>
      <p:sp>
        <p:nvSpPr>
          <p:cNvPr id="66" name="Oval 65">
            <a:extLst>
              <a:ext uri="{FF2B5EF4-FFF2-40B4-BE49-F238E27FC236}">
                <a16:creationId xmlns:a16="http://schemas.microsoft.com/office/drawing/2014/main" id="{85DFA993-BACE-0E4D-807E-B1D602A38EAC}"/>
              </a:ext>
              <a:ext uri="{C183D7F6-B498-43B3-948B-1728B52AA6E4}">
                <adec:decorative xmlns:adec="http://schemas.microsoft.com/office/drawing/2017/decorative" val="1"/>
              </a:ext>
            </a:extLst>
          </p:cNvPr>
          <p:cNvSpPr/>
          <p:nvPr/>
        </p:nvSpPr>
        <p:spPr>
          <a:xfrm>
            <a:off x="10076270" y="4027538"/>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DCF7CA74-613C-0142-91DB-84ECD7408107}"/>
              </a:ext>
              <a:ext uri="{C183D7F6-B498-43B3-948B-1728B52AA6E4}">
                <adec:decorative xmlns:adec="http://schemas.microsoft.com/office/drawing/2017/decorative" val="1"/>
              </a:ext>
            </a:extLst>
          </p:cNvPr>
          <p:cNvSpPr/>
          <p:nvPr/>
        </p:nvSpPr>
        <p:spPr>
          <a:xfrm>
            <a:off x="9360143" y="2332475"/>
            <a:ext cx="1546350" cy="1476274"/>
          </a:xfrm>
          <a:prstGeom prst="ellipse">
            <a:avLst/>
          </a:prstGeom>
          <a:solidFill>
            <a:srgbClr val="917B4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id="{1423D2D0-A645-8842-9524-8E81226CD1D0}"/>
              </a:ext>
            </a:extLst>
          </p:cNvPr>
          <p:cNvSpPr txBox="1"/>
          <p:nvPr/>
        </p:nvSpPr>
        <p:spPr>
          <a:xfrm>
            <a:off x="9355186" y="2470448"/>
            <a:ext cx="1556265" cy="1200329"/>
          </a:xfrm>
          <a:prstGeom prst="rect">
            <a:avLst/>
          </a:prstGeom>
          <a:noFill/>
          <a:ln>
            <a:noFill/>
          </a:ln>
        </p:spPr>
        <p:txBody>
          <a:bodyPr wrap="square" rtlCol="0">
            <a:spAutoFit/>
          </a:bodyPr>
          <a:lstStyle/>
          <a:p>
            <a:pPr algn="ctr"/>
            <a:r>
              <a:rPr lang="en-US" dirty="0">
                <a:solidFill>
                  <a:schemeClr val="bg1"/>
                </a:solidFill>
                <a:latin typeface="Uni Sans" pitchFamily="2" charset="77"/>
              </a:rPr>
              <a:t>IF BORROWING STUDENT LOANS</a:t>
            </a:r>
          </a:p>
        </p:txBody>
      </p:sp>
      <p:sp>
        <p:nvSpPr>
          <p:cNvPr id="71" name="TextBox 70">
            <a:extLst>
              <a:ext uri="{FF2B5EF4-FFF2-40B4-BE49-F238E27FC236}">
                <a16:creationId xmlns:a16="http://schemas.microsoft.com/office/drawing/2014/main" id="{6E197195-C35D-2E4D-9A2E-697A5A761136}"/>
              </a:ext>
            </a:extLst>
          </p:cNvPr>
          <p:cNvSpPr txBox="1"/>
          <p:nvPr/>
        </p:nvSpPr>
        <p:spPr>
          <a:xfrm>
            <a:off x="10216993" y="4737991"/>
            <a:ext cx="1787031" cy="1200329"/>
          </a:xfrm>
          <a:prstGeom prst="rect">
            <a:avLst/>
          </a:prstGeom>
          <a:noFill/>
          <a:ln>
            <a:noFill/>
          </a:ln>
        </p:spPr>
        <p:txBody>
          <a:bodyPr wrap="square" rtlCol="0">
            <a:spAutoFit/>
          </a:bodyPr>
          <a:lstStyle/>
          <a:p>
            <a:pPr algn="ctr"/>
            <a:r>
              <a:rPr lang="en-US" dirty="0">
                <a:solidFill>
                  <a:srgbClr val="917B4C"/>
                </a:solidFill>
                <a:latin typeface="Uni Sans" pitchFamily="2" charset="77"/>
              </a:rPr>
              <a:t>STUDENT SIGNS PROMISSORY NOTE (MPN)</a:t>
            </a:r>
          </a:p>
        </p:txBody>
      </p:sp>
      <p:sp>
        <p:nvSpPr>
          <p:cNvPr id="42" name="Arc 41">
            <a:extLst>
              <a:ext uri="{FF2B5EF4-FFF2-40B4-BE49-F238E27FC236}">
                <a16:creationId xmlns:a16="http://schemas.microsoft.com/office/drawing/2014/main" id="{3EF552CE-2922-A941-B4E9-FA075442139F}"/>
              </a:ext>
              <a:ext uri="{C183D7F6-B498-43B3-948B-1728B52AA6E4}">
                <adec:decorative xmlns:adec="http://schemas.microsoft.com/office/drawing/2017/decorative" val="1"/>
              </a:ext>
            </a:extLst>
          </p:cNvPr>
          <p:cNvSpPr/>
          <p:nvPr/>
        </p:nvSpPr>
        <p:spPr>
          <a:xfrm flipH="1">
            <a:off x="4344232" y="3078563"/>
            <a:ext cx="627234" cy="1324840"/>
          </a:xfrm>
          <a:prstGeom prst="arc">
            <a:avLst>
              <a:gd name="adj1" fmla="val 16200000"/>
              <a:gd name="adj2" fmla="val 2526008"/>
            </a:avLst>
          </a:prstGeom>
          <a:ln w="15875">
            <a:solidFill>
              <a:srgbClr val="44444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Oval 46">
            <a:extLst>
              <a:ext uri="{FF2B5EF4-FFF2-40B4-BE49-F238E27FC236}">
                <a16:creationId xmlns:a16="http://schemas.microsoft.com/office/drawing/2014/main" id="{923C79FB-4FB9-3441-A05C-25F23D6F26D8}"/>
              </a:ext>
              <a:ext uri="{C183D7F6-B498-43B3-948B-1728B52AA6E4}">
                <adec:decorative xmlns:adec="http://schemas.microsoft.com/office/drawing/2017/decorative" val="1"/>
              </a:ext>
            </a:extLst>
          </p:cNvPr>
          <p:cNvSpPr/>
          <p:nvPr/>
        </p:nvSpPr>
        <p:spPr>
          <a:xfrm>
            <a:off x="3899218" y="1585644"/>
            <a:ext cx="2440698" cy="1539365"/>
          </a:xfrm>
          <a:prstGeom prst="ellipse">
            <a:avLst/>
          </a:prstGeom>
          <a:noFill/>
          <a:ln w="19050">
            <a:solidFill>
              <a:srgbClr val="44444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600" dirty="0">
              <a:solidFill>
                <a:srgbClr val="444444"/>
              </a:solidFill>
              <a:latin typeface="Uni Sans" pitchFamily="2" charset="77"/>
            </a:endParaRPr>
          </a:p>
        </p:txBody>
      </p:sp>
      <p:sp>
        <p:nvSpPr>
          <p:cNvPr id="39" name="TextBox 38">
            <a:extLst>
              <a:ext uri="{FF2B5EF4-FFF2-40B4-BE49-F238E27FC236}">
                <a16:creationId xmlns:a16="http://schemas.microsoft.com/office/drawing/2014/main" id="{8491D706-B36E-E14F-9CAE-5922E5BCF13A}"/>
              </a:ext>
            </a:extLst>
          </p:cNvPr>
          <p:cNvSpPr txBox="1"/>
          <p:nvPr/>
        </p:nvSpPr>
        <p:spPr>
          <a:xfrm>
            <a:off x="647465" y="2647806"/>
            <a:ext cx="1556265" cy="1200329"/>
          </a:xfrm>
          <a:prstGeom prst="rect">
            <a:avLst/>
          </a:prstGeom>
          <a:noFill/>
          <a:ln>
            <a:noFill/>
          </a:ln>
        </p:spPr>
        <p:txBody>
          <a:bodyPr wrap="square" rtlCol="0">
            <a:spAutoFit/>
          </a:bodyPr>
          <a:lstStyle/>
          <a:p>
            <a:pPr algn="ctr"/>
            <a:r>
              <a:rPr lang="en-US" dirty="0">
                <a:solidFill>
                  <a:schemeClr val="bg1"/>
                </a:solidFill>
                <a:latin typeface="Uni Sans" pitchFamily="2" charset="77"/>
              </a:rPr>
              <a:t>UW RECEIVES YOUR FAFSA INFO</a:t>
            </a:r>
          </a:p>
        </p:txBody>
      </p:sp>
      <p:sp>
        <p:nvSpPr>
          <p:cNvPr id="40" name="TextBox 39">
            <a:extLst>
              <a:ext uri="{FF2B5EF4-FFF2-40B4-BE49-F238E27FC236}">
                <a16:creationId xmlns:a16="http://schemas.microsoft.com/office/drawing/2014/main" id="{4FF04898-5269-B742-B76D-88BE7986321C}"/>
              </a:ext>
            </a:extLst>
          </p:cNvPr>
          <p:cNvSpPr txBox="1"/>
          <p:nvPr/>
        </p:nvSpPr>
        <p:spPr>
          <a:xfrm>
            <a:off x="3959716" y="1755162"/>
            <a:ext cx="2319701" cy="1200329"/>
          </a:xfrm>
          <a:prstGeom prst="rect">
            <a:avLst/>
          </a:prstGeom>
          <a:noFill/>
          <a:ln>
            <a:noFill/>
          </a:ln>
        </p:spPr>
        <p:txBody>
          <a:bodyPr wrap="square" rtlCol="0">
            <a:spAutoFit/>
          </a:bodyPr>
          <a:lstStyle/>
          <a:p>
            <a:pPr algn="ctr"/>
            <a:r>
              <a:rPr lang="en-US" dirty="0">
                <a:solidFill>
                  <a:srgbClr val="444444"/>
                </a:solidFill>
                <a:latin typeface="Uni Sans" pitchFamily="2" charset="77"/>
              </a:rPr>
              <a:t>STUDENTS CONSIDERED FOR GRANTS, LOANS, &amp; WORK-STUDY</a:t>
            </a:r>
          </a:p>
        </p:txBody>
      </p:sp>
      <p:sp>
        <p:nvSpPr>
          <p:cNvPr id="41" name="TextBox 40">
            <a:extLst>
              <a:ext uri="{FF2B5EF4-FFF2-40B4-BE49-F238E27FC236}">
                <a16:creationId xmlns:a16="http://schemas.microsoft.com/office/drawing/2014/main" id="{A61EC841-22E8-6C41-8159-B34126B5CF9B}"/>
              </a:ext>
            </a:extLst>
          </p:cNvPr>
          <p:cNvSpPr txBox="1"/>
          <p:nvPr/>
        </p:nvSpPr>
        <p:spPr>
          <a:xfrm>
            <a:off x="6763881" y="4437664"/>
            <a:ext cx="1556265" cy="923330"/>
          </a:xfrm>
          <a:prstGeom prst="rect">
            <a:avLst/>
          </a:prstGeom>
          <a:noFill/>
          <a:ln>
            <a:noFill/>
          </a:ln>
        </p:spPr>
        <p:txBody>
          <a:bodyPr wrap="square" rtlCol="0">
            <a:spAutoFit/>
          </a:bodyPr>
          <a:lstStyle/>
          <a:p>
            <a:pPr algn="ctr"/>
            <a:r>
              <a:rPr lang="en-US" dirty="0">
                <a:solidFill>
                  <a:schemeClr val="bg1"/>
                </a:solidFill>
                <a:latin typeface="Uni Sans" pitchFamily="2" charset="77"/>
              </a:rPr>
              <a:t>ON</a:t>
            </a:r>
          </a:p>
          <a:p>
            <a:pPr algn="ctr"/>
            <a:r>
              <a:rPr lang="en-US" dirty="0" err="1">
                <a:solidFill>
                  <a:schemeClr val="bg1"/>
                </a:solidFill>
                <a:latin typeface="Uni Sans" pitchFamily="2" charset="77"/>
              </a:rPr>
              <a:t>MyUW</a:t>
            </a:r>
            <a:endParaRPr lang="en-US" dirty="0">
              <a:solidFill>
                <a:schemeClr val="bg1"/>
              </a:solidFill>
              <a:latin typeface="Uni Sans" pitchFamily="2" charset="77"/>
            </a:endParaRPr>
          </a:p>
          <a:p>
            <a:pPr algn="ctr"/>
            <a:r>
              <a:rPr lang="en-US" dirty="0">
                <a:solidFill>
                  <a:schemeClr val="bg1"/>
                </a:solidFill>
                <a:latin typeface="Uni Sans" pitchFamily="2" charset="77"/>
              </a:rPr>
              <a:t>ACCOUNT</a:t>
            </a:r>
          </a:p>
        </p:txBody>
      </p:sp>
      <p:sp>
        <p:nvSpPr>
          <p:cNvPr id="43" name="TextBox 42">
            <a:extLst>
              <a:ext uri="{FF2B5EF4-FFF2-40B4-BE49-F238E27FC236}">
                <a16:creationId xmlns:a16="http://schemas.microsoft.com/office/drawing/2014/main" id="{8204EA72-19DC-F24E-B2BE-C7884BAB8D10}"/>
              </a:ext>
            </a:extLst>
          </p:cNvPr>
          <p:cNvSpPr txBox="1"/>
          <p:nvPr/>
        </p:nvSpPr>
        <p:spPr>
          <a:xfrm>
            <a:off x="7142917" y="2199071"/>
            <a:ext cx="1514391" cy="923330"/>
          </a:xfrm>
          <a:prstGeom prst="rect">
            <a:avLst/>
          </a:prstGeom>
          <a:noFill/>
          <a:ln>
            <a:noFill/>
          </a:ln>
        </p:spPr>
        <p:txBody>
          <a:bodyPr wrap="square" rtlCol="0">
            <a:spAutoFit/>
          </a:bodyPr>
          <a:lstStyle/>
          <a:p>
            <a:pPr algn="ctr"/>
            <a:r>
              <a:rPr lang="en-US" dirty="0">
                <a:solidFill>
                  <a:srgbClr val="431682"/>
                </a:solidFill>
                <a:latin typeface="Uni Sans" pitchFamily="2" charset="77"/>
              </a:rPr>
              <a:t>ACCEPT FINANCIAL AID AWARD</a:t>
            </a:r>
            <a:endParaRPr lang="en-US" sz="3200" dirty="0">
              <a:solidFill>
                <a:srgbClr val="431682"/>
              </a:solidFill>
              <a:latin typeface="Uni Sans" pitchFamily="2" charset="77"/>
            </a:endParaRPr>
          </a:p>
        </p:txBody>
      </p:sp>
      <p:sp>
        <p:nvSpPr>
          <p:cNvPr id="2" name="Oval 1">
            <a:extLst>
              <a:ext uri="{FF2B5EF4-FFF2-40B4-BE49-F238E27FC236}">
                <a16:creationId xmlns:a16="http://schemas.microsoft.com/office/drawing/2014/main" id="{41654997-14C7-786B-903F-279D12E84A55}"/>
              </a:ext>
              <a:ext uri="{C183D7F6-B498-43B3-948B-1728B52AA6E4}">
                <adec:decorative xmlns:adec="http://schemas.microsoft.com/office/drawing/2017/decorative" val="1"/>
              </a:ext>
            </a:extLst>
          </p:cNvPr>
          <p:cNvSpPr/>
          <p:nvPr/>
        </p:nvSpPr>
        <p:spPr>
          <a:xfrm>
            <a:off x="7663655" y="4179938"/>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6FAA691-EF30-3751-8FAB-4D8FE49905E2}"/>
              </a:ext>
              <a:ext uri="{C183D7F6-B498-43B3-948B-1728B52AA6E4}">
                <adec:decorative xmlns:adec="http://schemas.microsoft.com/office/drawing/2017/decorative" val="1"/>
              </a:ext>
            </a:extLst>
          </p:cNvPr>
          <p:cNvSpPr/>
          <p:nvPr/>
        </p:nvSpPr>
        <p:spPr>
          <a:xfrm>
            <a:off x="1351439" y="4039133"/>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5289451"/>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14F17C-590D-0913-7F0A-687456A5EABC}"/>
              </a:ext>
            </a:extLst>
          </p:cNvPr>
          <p:cNvSpPr txBox="1">
            <a:spLocks/>
          </p:cNvSpPr>
          <p:nvPr/>
        </p:nvSpPr>
        <p:spPr>
          <a:xfrm>
            <a:off x="344245" y="2431066"/>
            <a:ext cx="4260028" cy="19958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solidFill>
                  <a:srgbClr val="917B4C"/>
                </a:solidFill>
                <a:effectLst>
                  <a:outerShdw blurRad="50800" dist="38100" dir="18900000" algn="bl" rotWithShape="0">
                    <a:prstClr val="black">
                      <a:alpha val="40000"/>
                    </a:prstClr>
                  </a:outerShdw>
                </a:effectLst>
                <a:latin typeface="Encode Sans Black"/>
              </a:rPr>
              <a:t>BUDGET ITEMS </a:t>
            </a:r>
          </a:p>
          <a:p>
            <a:pPr algn="r"/>
            <a:r>
              <a:rPr lang="en-US" b="1" dirty="0">
                <a:solidFill>
                  <a:srgbClr val="917B4C"/>
                </a:solidFill>
                <a:effectLst>
                  <a:outerShdw blurRad="50800" dist="38100" dir="18900000" algn="bl" rotWithShape="0">
                    <a:prstClr val="black">
                      <a:alpha val="40000"/>
                    </a:prstClr>
                  </a:outerShdw>
                </a:effectLst>
                <a:latin typeface="Encode Sans Black"/>
              </a:rPr>
              <a:t>&amp; FINANCIAL AID DISBURSEMENTS</a:t>
            </a:r>
          </a:p>
        </p:txBody>
      </p:sp>
      <p:graphicFrame>
        <p:nvGraphicFramePr>
          <p:cNvPr id="3" name="Text Placeholder 1">
            <a:extLst>
              <a:ext uri="{FF2B5EF4-FFF2-40B4-BE49-F238E27FC236}">
                <a16:creationId xmlns:a16="http://schemas.microsoft.com/office/drawing/2014/main" id="{595EF278-D4F6-3A8D-AB20-CD4CAD9BA971}"/>
              </a:ext>
            </a:extLst>
          </p:cNvPr>
          <p:cNvGraphicFramePr/>
          <p:nvPr/>
        </p:nvGraphicFramePr>
        <p:xfrm>
          <a:off x="5255593" y="634324"/>
          <a:ext cx="6405697"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5295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2"/>
        <p:cNvGrpSpPr/>
        <p:nvPr/>
      </p:nvGrpSpPr>
      <p:grpSpPr>
        <a:xfrm>
          <a:off x="0" y="0"/>
          <a:ext cx="0" cy="0"/>
          <a:chOff x="0" y="0"/>
          <a:chExt cx="0" cy="0"/>
        </a:xfrm>
      </p:grpSpPr>
      <p:sp>
        <p:nvSpPr>
          <p:cNvPr id="253" name="Google Shape;253;p39"/>
          <p:cNvSpPr txBox="1">
            <a:spLocks noGrp="1"/>
          </p:cNvSpPr>
          <p:nvPr>
            <p:ph type="body" idx="1"/>
          </p:nvPr>
        </p:nvSpPr>
        <p:spPr>
          <a:xfrm>
            <a:off x="895676" y="786384"/>
            <a:ext cx="10912883" cy="57712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C79900"/>
              </a:buClr>
              <a:buSzPts val="3500"/>
              <a:buNone/>
            </a:pPr>
            <a:r>
              <a:rPr lang="en-US" sz="3500" dirty="0">
                <a:solidFill>
                  <a:schemeClr val="tx1"/>
                </a:solidFill>
                <a:latin typeface="Arial"/>
                <a:ea typeface="Arial"/>
                <a:cs typeface="Arial"/>
                <a:sym typeface="Arial"/>
              </a:rPr>
              <a:t>Payment</a:t>
            </a:r>
            <a:endParaRPr sz="3500" dirty="0">
              <a:solidFill>
                <a:schemeClr val="tx1"/>
              </a:solidFill>
            </a:endParaRPr>
          </a:p>
        </p:txBody>
      </p:sp>
      <p:sp>
        <p:nvSpPr>
          <p:cNvPr id="254" name="Google Shape;254;p39"/>
          <p:cNvSpPr txBox="1">
            <a:spLocks noGrp="1"/>
          </p:cNvSpPr>
          <p:nvPr>
            <p:ph type="body" idx="2"/>
          </p:nvPr>
        </p:nvSpPr>
        <p:spPr>
          <a:xfrm>
            <a:off x="880279" y="1421251"/>
            <a:ext cx="10928280" cy="4015497"/>
          </a:xfrm>
          <a:prstGeom prst="rect">
            <a:avLst/>
          </a:prstGeom>
          <a:noFill/>
          <a:ln>
            <a:noFill/>
          </a:ln>
        </p:spPr>
        <p:txBody>
          <a:bodyPr spcFirstLastPara="1" wrap="square" lIns="91425" tIns="45700" rIns="91425" bIns="45700" anchor="t" anchorCtr="0">
            <a:noAutofit/>
          </a:bodyPr>
          <a:lstStyle/>
          <a:p>
            <a:pPr marL="342900" lvl="0" indent="-342900" algn="l" rtl="0">
              <a:lnSpc>
                <a:spcPct val="150000"/>
              </a:lnSpc>
              <a:spcBef>
                <a:spcPts val="0"/>
              </a:spcBef>
              <a:spcAft>
                <a:spcPts val="0"/>
              </a:spcAft>
              <a:buClr>
                <a:schemeClr val="dk1"/>
              </a:buClr>
              <a:buSzPts val="2400"/>
              <a:buFont typeface="Arial"/>
              <a:buChar char="•"/>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Aid disbursement starts a few days before the quarter</a:t>
            </a:r>
          </a:p>
          <a:p>
            <a:pPr marL="342900" lvl="0" indent="-342900" algn="l" rtl="0">
              <a:lnSpc>
                <a:spcPct val="150000"/>
              </a:lnSpc>
              <a:spcBef>
                <a:spcPts val="0"/>
              </a:spcBef>
              <a:spcAft>
                <a:spcPts val="0"/>
              </a:spcAft>
              <a:buClr>
                <a:schemeClr val="dk1"/>
              </a:buClr>
              <a:buSzPts val="2400"/>
              <a:buFont typeface="Arial"/>
              <a:buChar char="•"/>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Tuition is due by the 3</a:t>
            </a:r>
            <a:r>
              <a:rPr lang="en-US" baseline="300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rd</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 Friday of each quarter</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lnSpc>
                <a:spcPct val="150000"/>
              </a:lnSpc>
              <a:spcBef>
                <a:spcPts val="1000"/>
              </a:spcBef>
              <a:spcAft>
                <a:spcPts val="0"/>
              </a:spcAft>
              <a:buClr>
                <a:schemeClr val="dk1"/>
              </a:buClr>
              <a:buSzPts val="2400"/>
              <a:buFont typeface="Arial"/>
              <a:buChar char="•"/>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UW Housing—due by the 3</a:t>
            </a:r>
            <a:r>
              <a:rPr lang="en-US" baseline="300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rd</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 Friday of each quarter</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342900" lvl="0" indent="-342900" algn="l" rtl="0">
              <a:lnSpc>
                <a:spcPct val="150000"/>
              </a:lnSpc>
              <a:spcBef>
                <a:spcPts val="1000"/>
              </a:spcBef>
              <a:spcAft>
                <a:spcPts val="0"/>
              </a:spcAft>
              <a:buClr>
                <a:schemeClr val="dk1"/>
              </a:buClr>
              <a:buSzPts val="2400"/>
              <a:buFont typeface="Arial"/>
              <a:buChar char="•"/>
            </a:pPr>
            <a:r>
              <a:rPr lang="en-US" u="sng"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Aid pays tuition and fees and housing charges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on your student’s account</a:t>
            </a:r>
          </a:p>
          <a:p>
            <a:pPr marL="342900" lvl="0" indent="-342900" algn="l" rtl="0">
              <a:lnSpc>
                <a:spcPct val="150000"/>
              </a:lnSpc>
              <a:spcBef>
                <a:spcPts val="1000"/>
              </a:spcBef>
              <a:spcAft>
                <a:spcPts val="0"/>
              </a:spcAft>
              <a:buClr>
                <a:schemeClr val="dk1"/>
              </a:buClr>
              <a:buSzPts val="2400"/>
              <a:buFont typeface="Arial"/>
              <a:buChar char="•"/>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Any unpaid UW Housing charges are directly billed by UW Housing after the third week of the quarter</a:t>
            </a:r>
          </a:p>
          <a:p>
            <a:pPr marL="342900" lvl="0" indent="-342900" algn="l" rtl="0">
              <a:lnSpc>
                <a:spcPct val="150000"/>
              </a:lnSpc>
              <a:spcBef>
                <a:spcPts val="1000"/>
              </a:spcBef>
              <a:spcAft>
                <a:spcPts val="0"/>
              </a:spcAft>
              <a:buClr>
                <a:schemeClr val="dk1"/>
              </a:buClr>
              <a:buSzPts val="2400"/>
              <a:buFont typeface="Arial"/>
              <a:buChar char="•"/>
            </a:pPr>
            <a:r>
              <a:rPr lang="en-US" u="sng" dirty="0">
                <a:solidFill>
                  <a:schemeClr val="tx1"/>
                </a:solidFill>
                <a:latin typeface="Open Sans" panose="020B0606030504020204" pitchFamily="34" charset="0"/>
                <a:ea typeface="Open Sans" panose="020B0606030504020204" pitchFamily="34" charset="0"/>
                <a:cs typeface="Open Sans" panose="020B0606030504020204" pitchFamily="34" charset="0"/>
              </a:rPr>
              <a:t>Remaining aid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will be sent direct deposit or mailed to the student</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342900" lvl="0" indent="-190500" algn="l" rtl="0">
              <a:lnSpc>
                <a:spcPct val="150000"/>
              </a:lnSpc>
              <a:spcBef>
                <a:spcPts val="1000"/>
              </a:spcBef>
              <a:spcAft>
                <a:spcPts val="0"/>
              </a:spcAft>
              <a:buClr>
                <a:schemeClr val="accent5"/>
              </a:buClr>
              <a:buSzPts val="2400"/>
              <a:buFont typeface="Arial"/>
              <a:buNone/>
            </a:pPr>
            <a:endParaRPr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6A0CDD06-169F-4699-B6CC-AA415626287B}"/>
              </a:ext>
            </a:extLst>
          </p:cNvPr>
          <p:cNvGraphicFramePr>
            <a:graphicFrameLocks noGrp="1"/>
          </p:cNvGraphicFramePr>
          <p:nvPr>
            <p:extLst>
              <p:ext uri="{D42A27DB-BD31-4B8C-83A1-F6EECF244321}">
                <p14:modId xmlns:p14="http://schemas.microsoft.com/office/powerpoint/2010/main" val="325112887"/>
              </p:ext>
            </p:extLst>
          </p:nvPr>
        </p:nvGraphicFramePr>
        <p:xfrm>
          <a:off x="3223967" y="222104"/>
          <a:ext cx="6985907" cy="1450094"/>
        </p:xfrm>
        <a:graphic>
          <a:graphicData uri="http://schemas.openxmlformats.org/drawingml/2006/table">
            <a:tbl>
              <a:tblPr bandRow="1">
                <a:tableStyleId>{8799B23B-EC83-4686-B30A-512413B5E67A}</a:tableStyleId>
              </a:tblPr>
              <a:tblGrid>
                <a:gridCol w="2956551">
                  <a:extLst>
                    <a:ext uri="{9D8B030D-6E8A-4147-A177-3AD203B41FA5}">
                      <a16:colId xmlns:a16="http://schemas.microsoft.com/office/drawing/2014/main" val="1688127509"/>
                    </a:ext>
                  </a:extLst>
                </a:gridCol>
                <a:gridCol w="1689400">
                  <a:extLst>
                    <a:ext uri="{9D8B030D-6E8A-4147-A177-3AD203B41FA5}">
                      <a16:colId xmlns:a16="http://schemas.microsoft.com/office/drawing/2014/main" val="3161891931"/>
                    </a:ext>
                  </a:extLst>
                </a:gridCol>
                <a:gridCol w="1969387">
                  <a:extLst>
                    <a:ext uri="{9D8B030D-6E8A-4147-A177-3AD203B41FA5}">
                      <a16:colId xmlns:a16="http://schemas.microsoft.com/office/drawing/2014/main" val="2558071246"/>
                    </a:ext>
                  </a:extLst>
                </a:gridCol>
                <a:gridCol w="370569">
                  <a:extLst>
                    <a:ext uri="{9D8B030D-6E8A-4147-A177-3AD203B41FA5}">
                      <a16:colId xmlns:a16="http://schemas.microsoft.com/office/drawing/2014/main" val="1964995381"/>
                    </a:ext>
                  </a:extLst>
                </a:gridCol>
              </a:tblGrid>
              <a:tr h="611918">
                <a:tc gridSpan="4">
                  <a:txBody>
                    <a:bodyPr/>
                    <a:lstStyle/>
                    <a:p>
                      <a:pPr marL="0" marR="0" algn="ctr">
                        <a:lnSpc>
                          <a:spcPts val="1300"/>
                        </a:lnSpc>
                        <a:spcBef>
                          <a:spcPts val="0"/>
                        </a:spcBef>
                        <a:spcAft>
                          <a:spcPts val="0"/>
                        </a:spcAft>
                      </a:pPr>
                      <a:endParaRPr lang="en-US" sz="2800" dirty="0">
                        <a:effectLst/>
                      </a:endParaRPr>
                    </a:p>
                    <a:p>
                      <a:pPr marL="0" marR="0" algn="ctr">
                        <a:lnSpc>
                          <a:spcPts val="1300"/>
                        </a:lnSpc>
                        <a:spcBef>
                          <a:spcPts val="0"/>
                        </a:spcBef>
                        <a:spcAft>
                          <a:spcPts val="0"/>
                        </a:spcAft>
                      </a:pPr>
                      <a:r>
                        <a:rPr lang="en-US" sz="2800" kern="1200" dirty="0">
                          <a:solidFill>
                            <a:schemeClr val="tx1"/>
                          </a:solidFill>
                          <a:effectLst>
                            <a:outerShdw blurRad="38100" dist="38100" dir="2700000" algn="tl">
                              <a:srgbClr val="000000">
                                <a:alpha val="43137"/>
                              </a:srgbClr>
                            </a:outerShdw>
                          </a:effectLst>
                          <a:latin typeface="+mn-lt"/>
                          <a:ea typeface="+mn-ea"/>
                          <a:cs typeface="+mn-cs"/>
                        </a:rPr>
                        <a:t>2026-2027 NINE-MONTH STUDENT BUDGET</a:t>
                      </a:r>
                      <a:endParaRPr lang="en-US" sz="2800" dirty="0">
                        <a:solidFill>
                          <a:schemeClr val="tx1"/>
                        </a:solidFill>
                        <a:effectLst/>
                        <a:latin typeface="Book Antiqua" panose="02040602050305030304" pitchFamily="18" charset="0"/>
                      </a:endParaRPr>
                    </a:p>
                  </a:txBody>
                  <a:tcPr marL="43661" marR="43661"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44685481"/>
                  </a:ext>
                </a:extLst>
              </a:tr>
              <a:tr h="410731">
                <a:tc>
                  <a:txBody>
                    <a:bodyPr/>
                    <a:lstStyle/>
                    <a:p>
                      <a:pPr marL="0" marR="0">
                        <a:lnSpc>
                          <a:spcPts val="1300"/>
                        </a:lnSpc>
                        <a:spcBef>
                          <a:spcPts val="0"/>
                        </a:spcBef>
                        <a:spcAft>
                          <a:spcPts val="0"/>
                        </a:spcAft>
                      </a:pPr>
                      <a:r>
                        <a:rPr lang="en-US" sz="1600" u="none" strike="noStrike" dirty="0">
                          <a:effectLst/>
                        </a:rPr>
                        <a:t> </a:t>
                      </a:r>
                      <a:endParaRPr lang="en-US"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3661" marR="43661" marT="0" marB="0"/>
                </a:tc>
                <a:tc>
                  <a:txBody>
                    <a:bodyPr/>
                    <a:lstStyle/>
                    <a:p>
                      <a:pPr marL="0" marR="0" algn="ctr">
                        <a:lnSpc>
                          <a:spcPts val="1300"/>
                        </a:lnSpc>
                        <a:spcBef>
                          <a:spcPts val="0"/>
                        </a:spcBef>
                        <a:spcAft>
                          <a:spcPts val="0"/>
                        </a:spcAft>
                      </a:pPr>
                      <a:endParaRPr lang="en-US" sz="1600" u="words" dirty="0">
                        <a:effectLst/>
                      </a:endParaRPr>
                    </a:p>
                    <a:p>
                      <a:pPr marL="0" marR="0" algn="ctr">
                        <a:lnSpc>
                          <a:spcPts val="1300"/>
                        </a:lnSpc>
                        <a:spcBef>
                          <a:spcPts val="0"/>
                        </a:spcBef>
                        <a:spcAft>
                          <a:spcPts val="0"/>
                        </a:spcAft>
                      </a:pPr>
                      <a:r>
                        <a:rPr lang="en-US" sz="1600" u="words" dirty="0">
                          <a:effectLst/>
                        </a:rPr>
                        <a:t>Resident</a:t>
                      </a:r>
                      <a:endParaRPr lang="en-US"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3661" marR="43661" marT="0" marB="0"/>
                </a:tc>
                <a:tc>
                  <a:txBody>
                    <a:bodyPr/>
                    <a:lstStyle/>
                    <a:p>
                      <a:pPr marL="0" marR="0" algn="ctr">
                        <a:lnSpc>
                          <a:spcPts val="1300"/>
                        </a:lnSpc>
                        <a:spcBef>
                          <a:spcPts val="0"/>
                        </a:spcBef>
                        <a:spcAft>
                          <a:spcPts val="0"/>
                        </a:spcAft>
                      </a:pPr>
                      <a:endParaRPr lang="en-US" sz="1600" u="words" dirty="0">
                        <a:effectLst/>
                      </a:endParaRPr>
                    </a:p>
                    <a:p>
                      <a:pPr marL="0" marR="0" algn="ctr">
                        <a:lnSpc>
                          <a:spcPts val="1300"/>
                        </a:lnSpc>
                        <a:spcBef>
                          <a:spcPts val="0"/>
                        </a:spcBef>
                        <a:spcAft>
                          <a:spcPts val="0"/>
                        </a:spcAft>
                      </a:pPr>
                      <a:r>
                        <a:rPr lang="en-US" sz="1600" u="words" dirty="0">
                          <a:effectLst/>
                        </a:rPr>
                        <a:t>Non-Resident</a:t>
                      </a:r>
                      <a:endParaRPr lang="en-US"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3661" marR="43661" marT="0" marB="0"/>
                </a:tc>
                <a:tc>
                  <a:txBody>
                    <a:bodyPr/>
                    <a:lstStyle/>
                    <a:p>
                      <a:pPr marL="0" marR="0">
                        <a:spcBef>
                          <a:spcPts val="0"/>
                        </a:spcBef>
                        <a:spcAft>
                          <a:spcPts val="0"/>
                        </a:spcAft>
                      </a:pPr>
                      <a:r>
                        <a:rPr lang="en-US" sz="800" dirty="0">
                          <a:effectLst/>
                        </a:rPr>
                        <a:t> </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234319710"/>
                  </a:ext>
                </a:extLst>
              </a:tr>
              <a:tr h="427445">
                <a:tc>
                  <a:txBody>
                    <a:bodyPr/>
                    <a:lstStyle/>
                    <a:p>
                      <a:pPr marL="0" marR="0">
                        <a:lnSpc>
                          <a:spcPts val="1300"/>
                        </a:lnSpc>
                        <a:spcBef>
                          <a:spcPts val="0"/>
                        </a:spcBef>
                        <a:spcAft>
                          <a:spcPts val="0"/>
                        </a:spcAft>
                      </a:pPr>
                      <a:endParaRPr lang="en-US" sz="1600" dirty="0">
                        <a:effectLst/>
                      </a:endParaRPr>
                    </a:p>
                    <a:p>
                      <a:pPr marL="0" marR="0">
                        <a:lnSpc>
                          <a:spcPts val="1300"/>
                        </a:lnSpc>
                        <a:spcBef>
                          <a:spcPts val="0"/>
                        </a:spcBef>
                        <a:spcAft>
                          <a:spcPts val="0"/>
                        </a:spcAft>
                      </a:pPr>
                      <a:r>
                        <a:rPr lang="en-US" sz="2000" dirty="0">
                          <a:effectLst/>
                        </a:rPr>
                        <a:t>Undergraduate Tuition</a:t>
                      </a:r>
                      <a:endParaRPr lang="en-US" sz="28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3661" marR="43661" marT="0" marB="0"/>
                </a:tc>
                <a:tc>
                  <a:txBody>
                    <a:bodyPr/>
                    <a:lstStyle/>
                    <a:p>
                      <a:pPr marL="0" marR="0" algn="ctr">
                        <a:lnSpc>
                          <a:spcPts val="1300"/>
                        </a:lnSpc>
                        <a:spcBef>
                          <a:spcPts val="0"/>
                        </a:spcBef>
                        <a:spcAft>
                          <a:spcPts val="0"/>
                        </a:spcAft>
                        <a:tabLst>
                          <a:tab pos="45720" algn="dec"/>
                          <a:tab pos="502920" algn="l"/>
                        </a:tabLst>
                      </a:pPr>
                      <a:endParaRPr lang="en-US" sz="1200" dirty="0">
                        <a:effectLst/>
                      </a:endParaRPr>
                    </a:p>
                    <a:p>
                      <a:pPr marL="0" marR="0" algn="ctr">
                        <a:lnSpc>
                          <a:spcPts val="1300"/>
                        </a:lnSpc>
                        <a:spcBef>
                          <a:spcPts val="0"/>
                        </a:spcBef>
                        <a:spcAft>
                          <a:spcPts val="0"/>
                        </a:spcAft>
                        <a:tabLst>
                          <a:tab pos="45720" algn="dec"/>
                          <a:tab pos="502920" algn="l"/>
                        </a:tabLst>
                      </a:pPr>
                      <a:r>
                        <a:rPr lang="en-US" sz="2400" dirty="0">
                          <a:effectLst/>
                        </a:rPr>
                        <a:t>$13,476</a:t>
                      </a:r>
                      <a:endParaRPr lang="en-US" sz="32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3661" marR="43661" marT="0" marB="0"/>
                </a:tc>
                <a:tc>
                  <a:txBody>
                    <a:bodyPr/>
                    <a:lstStyle/>
                    <a:p>
                      <a:pPr marL="0" marR="0" algn="ctr">
                        <a:lnSpc>
                          <a:spcPts val="1300"/>
                        </a:lnSpc>
                        <a:spcBef>
                          <a:spcPts val="0"/>
                        </a:spcBef>
                        <a:spcAft>
                          <a:spcPts val="0"/>
                        </a:spcAft>
                        <a:tabLst>
                          <a:tab pos="73025" algn="dec"/>
                          <a:tab pos="873125" algn="dec"/>
                        </a:tabLst>
                      </a:pPr>
                      <a:endParaRPr lang="en-US" sz="1200" dirty="0">
                        <a:effectLst/>
                      </a:endParaRPr>
                    </a:p>
                    <a:p>
                      <a:pPr marL="0" marR="0" algn="ctr">
                        <a:lnSpc>
                          <a:spcPts val="1300"/>
                        </a:lnSpc>
                        <a:spcBef>
                          <a:spcPts val="0"/>
                        </a:spcBef>
                        <a:spcAft>
                          <a:spcPts val="0"/>
                        </a:spcAft>
                        <a:tabLst>
                          <a:tab pos="73025" algn="dec"/>
                          <a:tab pos="873125" algn="dec"/>
                        </a:tabLst>
                      </a:pPr>
                      <a:r>
                        <a:rPr lang="en-US" sz="2400" dirty="0"/>
                        <a:t>$45,131</a:t>
                      </a:r>
                      <a:endParaRPr lang="en-US" sz="32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3661" marR="43661" marT="0" marB="0"/>
                </a:tc>
                <a:tc>
                  <a:txBody>
                    <a:bodyPr/>
                    <a:lstStyle/>
                    <a:p>
                      <a:pPr marL="0" marR="0">
                        <a:spcBef>
                          <a:spcPts val="0"/>
                        </a:spcBef>
                        <a:spcAft>
                          <a:spcPts val="0"/>
                        </a:spcAft>
                      </a:pPr>
                      <a:r>
                        <a:rPr lang="en-US" sz="800" dirty="0">
                          <a:effectLst/>
                        </a:rPr>
                        <a:t> </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49521805"/>
                  </a:ext>
                </a:extLst>
              </a:tr>
            </a:tbl>
          </a:graphicData>
        </a:graphic>
      </p:graphicFrame>
      <p:graphicFrame>
        <p:nvGraphicFramePr>
          <p:cNvPr id="13" name="Table 12">
            <a:extLst>
              <a:ext uri="{FF2B5EF4-FFF2-40B4-BE49-F238E27FC236}">
                <a16:creationId xmlns:a16="http://schemas.microsoft.com/office/drawing/2014/main" id="{920FA266-2524-4305-AF5A-4F981C730E74}"/>
              </a:ext>
            </a:extLst>
          </p:cNvPr>
          <p:cNvGraphicFramePr>
            <a:graphicFrameLocks noGrp="1"/>
          </p:cNvGraphicFramePr>
          <p:nvPr/>
        </p:nvGraphicFramePr>
        <p:xfrm>
          <a:off x="3223967" y="1694470"/>
          <a:ext cx="6985908" cy="4870243"/>
        </p:xfrm>
        <a:graphic>
          <a:graphicData uri="http://schemas.openxmlformats.org/drawingml/2006/table">
            <a:tbl>
              <a:tblPr bandRow="1">
                <a:tableStyleId>{8799B23B-EC83-4686-B30A-512413B5E67A}</a:tableStyleId>
              </a:tblPr>
              <a:tblGrid>
                <a:gridCol w="1483567">
                  <a:extLst>
                    <a:ext uri="{9D8B030D-6E8A-4147-A177-3AD203B41FA5}">
                      <a16:colId xmlns:a16="http://schemas.microsoft.com/office/drawing/2014/main" val="3243335771"/>
                    </a:ext>
                  </a:extLst>
                </a:gridCol>
                <a:gridCol w="979715">
                  <a:extLst>
                    <a:ext uri="{9D8B030D-6E8A-4147-A177-3AD203B41FA5}">
                      <a16:colId xmlns:a16="http://schemas.microsoft.com/office/drawing/2014/main" val="334701127"/>
                    </a:ext>
                  </a:extLst>
                </a:gridCol>
                <a:gridCol w="1045028">
                  <a:extLst>
                    <a:ext uri="{9D8B030D-6E8A-4147-A177-3AD203B41FA5}">
                      <a16:colId xmlns:a16="http://schemas.microsoft.com/office/drawing/2014/main" val="697272679"/>
                    </a:ext>
                  </a:extLst>
                </a:gridCol>
                <a:gridCol w="1324947">
                  <a:extLst>
                    <a:ext uri="{9D8B030D-6E8A-4147-A177-3AD203B41FA5}">
                      <a16:colId xmlns:a16="http://schemas.microsoft.com/office/drawing/2014/main" val="2176409548"/>
                    </a:ext>
                  </a:extLst>
                </a:gridCol>
                <a:gridCol w="1187610">
                  <a:extLst>
                    <a:ext uri="{9D8B030D-6E8A-4147-A177-3AD203B41FA5}">
                      <a16:colId xmlns:a16="http://schemas.microsoft.com/office/drawing/2014/main" val="646338546"/>
                    </a:ext>
                  </a:extLst>
                </a:gridCol>
                <a:gridCol w="965041">
                  <a:extLst>
                    <a:ext uri="{9D8B030D-6E8A-4147-A177-3AD203B41FA5}">
                      <a16:colId xmlns:a16="http://schemas.microsoft.com/office/drawing/2014/main" val="2496735438"/>
                    </a:ext>
                  </a:extLst>
                </a:gridCol>
              </a:tblGrid>
              <a:tr h="452815">
                <a:tc>
                  <a:txBody>
                    <a:bodyPr/>
                    <a:lstStyle/>
                    <a:p>
                      <a:pPr marL="0" marR="0" algn="ctr">
                        <a:lnSpc>
                          <a:spcPts val="1300"/>
                        </a:lnSpc>
                        <a:spcBef>
                          <a:spcPts val="0"/>
                        </a:spcBef>
                        <a:spcAft>
                          <a:spcPts val="0"/>
                        </a:spcAft>
                      </a:pPr>
                      <a:r>
                        <a:rPr lang="en-US" sz="1600" b="0" dirty="0">
                          <a:effectLst/>
                        </a:rPr>
                        <a:t> </a:t>
                      </a:r>
                      <a:endParaRPr lang="en-US" sz="16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9613" marR="39613" marT="0" marB="0"/>
                </a:tc>
                <a:tc gridSpan="2">
                  <a:txBody>
                    <a:bodyPr/>
                    <a:lstStyle/>
                    <a:p>
                      <a:pPr marL="0" marR="0" algn="ctr">
                        <a:lnSpc>
                          <a:spcPts val="1300"/>
                        </a:lnSpc>
                        <a:spcBef>
                          <a:spcPts val="0"/>
                        </a:spcBef>
                        <a:spcAft>
                          <a:spcPts val="0"/>
                        </a:spcAft>
                      </a:pPr>
                      <a:endParaRPr lang="en-US" sz="1400" b="0" u="sng" dirty="0">
                        <a:effectLst/>
                      </a:endParaRPr>
                    </a:p>
                    <a:p>
                      <a:pPr marL="0" marR="0" algn="ctr">
                        <a:lnSpc>
                          <a:spcPts val="1300"/>
                        </a:lnSpc>
                        <a:spcBef>
                          <a:spcPts val="0"/>
                        </a:spcBef>
                        <a:spcAft>
                          <a:spcPts val="0"/>
                        </a:spcAft>
                      </a:pPr>
                      <a:r>
                        <a:rPr lang="en-US" sz="1400" b="0" u="sng" dirty="0">
                          <a:effectLst/>
                        </a:rPr>
                        <a:t>LIVES WITH PARENTS</a:t>
                      </a:r>
                      <a:endParaRPr lang="en-US" sz="14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hMerge="1">
                  <a:txBody>
                    <a:bodyPr/>
                    <a:lstStyle/>
                    <a:p>
                      <a:endParaRPr lang="en-US"/>
                    </a:p>
                  </a:txBody>
                  <a:tcPr/>
                </a:tc>
                <a:tc>
                  <a:txBody>
                    <a:bodyPr/>
                    <a:lstStyle/>
                    <a:p>
                      <a:pPr marL="0" marR="0" algn="ctr">
                        <a:lnSpc>
                          <a:spcPts val="1300"/>
                        </a:lnSpc>
                        <a:spcBef>
                          <a:spcPts val="0"/>
                        </a:spcBef>
                        <a:spcAft>
                          <a:spcPts val="0"/>
                        </a:spcAft>
                      </a:pPr>
                      <a:endParaRPr lang="en-US" sz="1400" b="0" u="sng" dirty="0">
                        <a:effectLst/>
                      </a:endParaRPr>
                    </a:p>
                    <a:p>
                      <a:pPr marL="0" marR="0" algn="ctr">
                        <a:lnSpc>
                          <a:spcPts val="1300"/>
                        </a:lnSpc>
                        <a:spcBef>
                          <a:spcPts val="0"/>
                        </a:spcBef>
                        <a:spcAft>
                          <a:spcPts val="0"/>
                        </a:spcAft>
                      </a:pPr>
                      <a:r>
                        <a:rPr lang="en-US" sz="1400" b="0" u="sng" dirty="0">
                          <a:effectLst/>
                        </a:rPr>
                        <a:t>TRADITIONAL</a:t>
                      </a:r>
                      <a:endParaRPr lang="en-US" sz="14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gridSpan="2">
                  <a:txBody>
                    <a:bodyPr/>
                    <a:lstStyle/>
                    <a:p>
                      <a:pPr marL="0" marR="0" algn="ctr">
                        <a:lnSpc>
                          <a:spcPts val="1300"/>
                        </a:lnSpc>
                        <a:spcBef>
                          <a:spcPts val="0"/>
                        </a:spcBef>
                        <a:spcAft>
                          <a:spcPts val="0"/>
                        </a:spcAft>
                      </a:pPr>
                      <a:endParaRPr lang="en-US" sz="1400" b="0" u="sng" dirty="0">
                        <a:effectLst/>
                      </a:endParaRPr>
                    </a:p>
                    <a:p>
                      <a:pPr marL="0" marR="0" algn="ctr">
                        <a:lnSpc>
                          <a:spcPts val="1300"/>
                        </a:lnSpc>
                        <a:spcBef>
                          <a:spcPts val="0"/>
                        </a:spcBef>
                        <a:spcAft>
                          <a:spcPts val="0"/>
                        </a:spcAft>
                      </a:pPr>
                      <a:r>
                        <a:rPr lang="en-US" sz="1400" b="0" u="sng" dirty="0">
                          <a:effectLst/>
                        </a:rPr>
                        <a:t>NON-TRADITIONAL</a:t>
                      </a:r>
                      <a:endParaRPr lang="en-US" sz="14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hMerge="1">
                  <a:txBody>
                    <a:bodyPr/>
                    <a:lstStyle/>
                    <a:p>
                      <a:endParaRPr lang="en-US"/>
                    </a:p>
                  </a:txBody>
                  <a:tcPr/>
                </a:tc>
                <a:extLst>
                  <a:ext uri="{0D108BD9-81ED-4DB2-BD59-A6C34878D82A}">
                    <a16:rowId xmlns:a16="http://schemas.microsoft.com/office/drawing/2014/main" val="1014713026"/>
                  </a:ext>
                </a:extLst>
              </a:tr>
              <a:tr h="0">
                <a:tc>
                  <a:txBody>
                    <a:bodyPr/>
                    <a:lstStyle/>
                    <a:p>
                      <a:pPr marL="0" marR="0">
                        <a:lnSpc>
                          <a:spcPts val="1300"/>
                        </a:lnSpc>
                        <a:spcBef>
                          <a:spcPts val="0"/>
                        </a:spcBef>
                        <a:spcAft>
                          <a:spcPts val="0"/>
                        </a:spcAft>
                      </a:pPr>
                      <a:r>
                        <a:rPr lang="en-US" sz="1600" b="0" dirty="0">
                          <a:effectLst/>
                        </a:rPr>
                        <a:t> </a:t>
                      </a:r>
                      <a:endParaRPr lang="en-US" sz="16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9613" marR="39613" marT="0" marB="0"/>
                </a:tc>
                <a:tc gridSpan="2">
                  <a:txBody>
                    <a:bodyPr/>
                    <a:lstStyle/>
                    <a:p>
                      <a:pPr marL="0" marR="0">
                        <a:lnSpc>
                          <a:spcPts val="1300"/>
                        </a:lnSpc>
                        <a:spcBef>
                          <a:spcPts val="0"/>
                        </a:spcBef>
                        <a:spcAft>
                          <a:spcPts val="0"/>
                        </a:spcAft>
                      </a:pPr>
                      <a:r>
                        <a:rPr lang="en-US" sz="1600" b="0" dirty="0">
                          <a:effectLst/>
                        </a:rPr>
                        <a:t> </a:t>
                      </a:r>
                      <a:endParaRPr lang="en-US" sz="1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hMerge="1">
                  <a:txBody>
                    <a:bodyPr/>
                    <a:lstStyle/>
                    <a:p>
                      <a:endParaRPr lang="en-US"/>
                    </a:p>
                  </a:txBody>
                  <a:tcPr/>
                </a:tc>
                <a:tc>
                  <a:txBody>
                    <a:bodyPr/>
                    <a:lstStyle/>
                    <a:p>
                      <a:pPr marL="0" marR="0">
                        <a:lnSpc>
                          <a:spcPts val="1300"/>
                        </a:lnSpc>
                        <a:spcBef>
                          <a:spcPts val="0"/>
                        </a:spcBef>
                        <a:spcAft>
                          <a:spcPts val="0"/>
                        </a:spcAft>
                      </a:pPr>
                      <a:r>
                        <a:rPr lang="en-US" sz="1600" b="0" dirty="0">
                          <a:effectLst/>
                        </a:rPr>
                        <a:t> </a:t>
                      </a:r>
                      <a:endParaRPr lang="en-US" sz="1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gridSpan="2">
                  <a:txBody>
                    <a:bodyPr/>
                    <a:lstStyle/>
                    <a:p>
                      <a:pPr marL="0" marR="0">
                        <a:lnSpc>
                          <a:spcPts val="1300"/>
                        </a:lnSpc>
                        <a:spcBef>
                          <a:spcPts val="0"/>
                        </a:spcBef>
                        <a:spcAft>
                          <a:spcPts val="0"/>
                        </a:spcAft>
                      </a:pPr>
                      <a:r>
                        <a:rPr lang="en-US" sz="1600" b="0" dirty="0">
                          <a:effectLst/>
                        </a:rPr>
                        <a:t> </a:t>
                      </a:r>
                      <a:endParaRPr lang="en-US" sz="1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hMerge="1">
                  <a:txBody>
                    <a:bodyPr/>
                    <a:lstStyle/>
                    <a:p>
                      <a:endParaRPr lang="en-US"/>
                    </a:p>
                  </a:txBody>
                  <a:tcPr/>
                </a:tc>
                <a:extLst>
                  <a:ext uri="{0D108BD9-81ED-4DB2-BD59-A6C34878D82A}">
                    <a16:rowId xmlns:a16="http://schemas.microsoft.com/office/drawing/2014/main" val="2500741045"/>
                  </a:ext>
                </a:extLst>
              </a:tr>
              <a:tr h="452815">
                <a:tc>
                  <a:txBody>
                    <a:bodyPr/>
                    <a:lstStyle/>
                    <a:p>
                      <a:pPr marL="0" marR="0" algn="ctr">
                        <a:lnSpc>
                          <a:spcPts val="1300"/>
                        </a:lnSpc>
                        <a:spcBef>
                          <a:spcPts val="0"/>
                        </a:spcBef>
                        <a:spcAft>
                          <a:spcPts val="0"/>
                        </a:spcAft>
                      </a:pPr>
                      <a:r>
                        <a:rPr lang="en-US" sz="1600" b="0" dirty="0">
                          <a:effectLst/>
                        </a:rPr>
                        <a:t> </a:t>
                      </a:r>
                      <a:endParaRPr lang="en-US" sz="16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9613" marR="39613" marT="0" marB="0"/>
                </a:tc>
                <a:tc>
                  <a:txBody>
                    <a:bodyPr/>
                    <a:lstStyle/>
                    <a:p>
                      <a:pPr marL="0" marR="0" algn="ctr">
                        <a:lnSpc>
                          <a:spcPts val="1300"/>
                        </a:lnSpc>
                        <a:spcBef>
                          <a:spcPts val="0"/>
                        </a:spcBef>
                        <a:spcAft>
                          <a:spcPts val="0"/>
                        </a:spcAft>
                      </a:pPr>
                      <a:endParaRPr lang="en-US" sz="1400" b="1" dirty="0">
                        <a:effectLst/>
                      </a:endParaRPr>
                    </a:p>
                    <a:p>
                      <a:pPr marL="0" marR="0" algn="ctr">
                        <a:lnSpc>
                          <a:spcPts val="1300"/>
                        </a:lnSpc>
                        <a:spcBef>
                          <a:spcPts val="0"/>
                        </a:spcBef>
                        <a:spcAft>
                          <a:spcPts val="0"/>
                        </a:spcAft>
                      </a:pPr>
                      <a:r>
                        <a:rPr lang="en-US" sz="1400" b="1" dirty="0">
                          <a:effectLst/>
                        </a:rPr>
                        <a:t>Undergrad</a:t>
                      </a:r>
                      <a:endParaRPr lang="en-US" sz="1400" b="1"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a:txBody>
                    <a:bodyPr/>
                    <a:lstStyle/>
                    <a:p>
                      <a:pPr marL="0" marR="0" algn="ctr">
                        <a:lnSpc>
                          <a:spcPts val="1300"/>
                        </a:lnSpc>
                        <a:spcBef>
                          <a:spcPts val="0"/>
                        </a:spcBef>
                        <a:spcAft>
                          <a:spcPts val="0"/>
                        </a:spcAft>
                      </a:pPr>
                      <a:endParaRPr lang="en-US" sz="1400" b="1" dirty="0">
                        <a:effectLst/>
                      </a:endParaRPr>
                    </a:p>
                    <a:p>
                      <a:pPr marL="0" marR="0" algn="ctr">
                        <a:lnSpc>
                          <a:spcPts val="1300"/>
                        </a:lnSpc>
                        <a:spcBef>
                          <a:spcPts val="0"/>
                        </a:spcBef>
                        <a:spcAft>
                          <a:spcPts val="0"/>
                        </a:spcAft>
                      </a:pPr>
                      <a:r>
                        <a:rPr lang="en-US" sz="1400" b="1" dirty="0">
                          <a:effectLst/>
                        </a:rPr>
                        <a:t>Grad</a:t>
                      </a:r>
                      <a:endParaRPr lang="en-US" sz="1400" b="1"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a:txBody>
                    <a:bodyPr/>
                    <a:lstStyle/>
                    <a:p>
                      <a:pPr marL="0" marR="0" algn="ctr">
                        <a:lnSpc>
                          <a:spcPts val="1300"/>
                        </a:lnSpc>
                        <a:spcBef>
                          <a:spcPts val="0"/>
                        </a:spcBef>
                        <a:spcAft>
                          <a:spcPts val="0"/>
                        </a:spcAft>
                      </a:pPr>
                      <a:endParaRPr lang="en-US" sz="1400" b="1" dirty="0">
                        <a:effectLst/>
                      </a:endParaRPr>
                    </a:p>
                    <a:p>
                      <a:pPr marL="0" marR="0" algn="ctr">
                        <a:lnSpc>
                          <a:spcPts val="1300"/>
                        </a:lnSpc>
                        <a:spcBef>
                          <a:spcPts val="0"/>
                        </a:spcBef>
                        <a:spcAft>
                          <a:spcPts val="0"/>
                        </a:spcAft>
                      </a:pPr>
                      <a:r>
                        <a:rPr lang="en-US" sz="1400" b="1" dirty="0">
                          <a:effectLst/>
                        </a:rPr>
                        <a:t>Undergrad</a:t>
                      </a:r>
                      <a:endParaRPr lang="en-US" sz="1400" b="1"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a:txBody>
                    <a:bodyPr/>
                    <a:lstStyle/>
                    <a:p>
                      <a:pPr marL="0" marR="0" algn="ctr">
                        <a:lnSpc>
                          <a:spcPts val="1300"/>
                        </a:lnSpc>
                        <a:spcBef>
                          <a:spcPts val="0"/>
                        </a:spcBef>
                        <a:spcAft>
                          <a:spcPts val="0"/>
                        </a:spcAft>
                      </a:pPr>
                      <a:endParaRPr lang="en-US" sz="1400" b="1" dirty="0">
                        <a:effectLst/>
                      </a:endParaRPr>
                    </a:p>
                    <a:p>
                      <a:pPr marL="0" marR="0" algn="ctr">
                        <a:lnSpc>
                          <a:spcPts val="1300"/>
                        </a:lnSpc>
                        <a:spcBef>
                          <a:spcPts val="0"/>
                        </a:spcBef>
                        <a:spcAft>
                          <a:spcPts val="0"/>
                        </a:spcAft>
                      </a:pPr>
                      <a:r>
                        <a:rPr lang="en-US" sz="1400" b="1" dirty="0">
                          <a:effectLst/>
                        </a:rPr>
                        <a:t>Undergrad</a:t>
                      </a:r>
                      <a:endParaRPr lang="en-US" sz="1400" b="1"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tc>
                  <a:txBody>
                    <a:bodyPr/>
                    <a:lstStyle/>
                    <a:p>
                      <a:pPr marL="0" marR="0" algn="ctr">
                        <a:lnSpc>
                          <a:spcPts val="1300"/>
                        </a:lnSpc>
                        <a:spcBef>
                          <a:spcPts val="0"/>
                        </a:spcBef>
                        <a:spcAft>
                          <a:spcPts val="0"/>
                        </a:spcAft>
                      </a:pPr>
                      <a:endParaRPr lang="en-US" sz="1400" b="1" dirty="0">
                        <a:effectLst/>
                      </a:endParaRPr>
                    </a:p>
                    <a:p>
                      <a:pPr marL="0" marR="0" algn="ctr">
                        <a:lnSpc>
                          <a:spcPts val="1300"/>
                        </a:lnSpc>
                        <a:spcBef>
                          <a:spcPts val="0"/>
                        </a:spcBef>
                        <a:spcAft>
                          <a:spcPts val="0"/>
                        </a:spcAft>
                      </a:pPr>
                      <a:r>
                        <a:rPr lang="en-US" sz="1400" b="1" dirty="0">
                          <a:effectLst/>
                        </a:rPr>
                        <a:t>Grad</a:t>
                      </a:r>
                      <a:endParaRPr lang="en-US" sz="1400" b="1"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tc>
                <a:extLst>
                  <a:ext uri="{0D108BD9-81ED-4DB2-BD59-A6C34878D82A}">
                    <a16:rowId xmlns:a16="http://schemas.microsoft.com/office/drawing/2014/main" val="3934793012"/>
                  </a:ext>
                </a:extLst>
              </a:tr>
              <a:tr h="652732">
                <a:tc>
                  <a:txBody>
                    <a:bodyPr/>
                    <a:lstStyle/>
                    <a:p>
                      <a:pPr marL="0" marR="0" algn="l" defTabSz="914400" rtl="0" eaLnBrk="1" latinLnBrk="0" hangingPunct="1">
                        <a:lnSpc>
                          <a:spcPts val="1300"/>
                        </a:lnSpc>
                        <a:spcBef>
                          <a:spcPts val="0"/>
                        </a:spcBef>
                        <a:spcAft>
                          <a:spcPts val="0"/>
                        </a:spcAft>
                      </a:pPr>
                      <a:endParaRPr lang="en-US" sz="1600" b="1" kern="1200" dirty="0">
                        <a:solidFill>
                          <a:schemeClr val="tx1"/>
                        </a:solidFill>
                        <a:effectLst/>
                        <a:latin typeface="+mn-lt"/>
                        <a:ea typeface="+mn-ea"/>
                        <a:cs typeface="+mn-cs"/>
                      </a:endParaRPr>
                    </a:p>
                    <a:p>
                      <a:pPr marL="0" marR="0" algn="l" defTabSz="914400" rtl="0" eaLnBrk="1" latinLnBrk="0" hangingPunct="1">
                        <a:lnSpc>
                          <a:spcPts val="1300"/>
                        </a:lnSpc>
                        <a:spcBef>
                          <a:spcPts val="0"/>
                        </a:spcBef>
                        <a:spcAft>
                          <a:spcPts val="0"/>
                        </a:spcAft>
                      </a:pPr>
                      <a:r>
                        <a:rPr lang="en-US" sz="1600" b="1" kern="1200" dirty="0">
                          <a:solidFill>
                            <a:schemeClr val="tx1"/>
                          </a:solidFill>
                          <a:effectLst/>
                          <a:latin typeface="+mn-lt"/>
                          <a:ea typeface="+mn-ea"/>
                          <a:cs typeface="+mn-cs"/>
                        </a:rPr>
                        <a:t>New Student</a:t>
                      </a:r>
                    </a:p>
                    <a:p>
                      <a:pPr marL="0" marR="0" algn="l" defTabSz="914400" rtl="0" eaLnBrk="1" latinLnBrk="0" hangingPunct="1">
                        <a:lnSpc>
                          <a:spcPts val="1300"/>
                        </a:lnSpc>
                        <a:spcBef>
                          <a:spcPts val="0"/>
                        </a:spcBef>
                        <a:spcAft>
                          <a:spcPts val="0"/>
                        </a:spcAft>
                      </a:pPr>
                      <a:r>
                        <a:rPr lang="en-US" sz="1600" b="1" kern="1200" dirty="0">
                          <a:solidFill>
                            <a:schemeClr val="tx1"/>
                          </a:solidFill>
                          <a:effectLst/>
                          <a:latin typeface="+mn-lt"/>
                          <a:ea typeface="+mn-ea"/>
                          <a:cs typeface="+mn-cs"/>
                        </a:rPr>
                        <a:t>Enroll/</a:t>
                      </a:r>
                    </a:p>
                    <a:p>
                      <a:pPr marL="0" marR="0" algn="l" defTabSz="914400" rtl="0" eaLnBrk="1" latinLnBrk="0" hangingPunct="1">
                        <a:lnSpc>
                          <a:spcPts val="1300"/>
                        </a:lnSpc>
                        <a:spcBef>
                          <a:spcPts val="0"/>
                        </a:spcBef>
                        <a:spcAft>
                          <a:spcPts val="0"/>
                        </a:spcAft>
                      </a:pPr>
                      <a:r>
                        <a:rPr lang="en-US" sz="1600" b="1" kern="1200" dirty="0">
                          <a:solidFill>
                            <a:schemeClr val="tx1"/>
                          </a:solidFill>
                          <a:effectLst/>
                          <a:latin typeface="+mn-lt"/>
                          <a:ea typeface="+mn-ea"/>
                          <a:cs typeface="+mn-cs"/>
                        </a:rPr>
                        <a:t>Orientation*</a:t>
                      </a:r>
                    </a:p>
                  </a:txBody>
                  <a:tcPr marL="39613" marR="39613" marT="0" marB="0" anchor="ctr"/>
                </a:tc>
                <a:tc>
                  <a:txBody>
                    <a:bodyPr/>
                    <a:lstStyle/>
                    <a:p>
                      <a:pPr marL="0" marR="0">
                        <a:lnSpc>
                          <a:spcPts val="1300"/>
                        </a:lnSpc>
                        <a:spcBef>
                          <a:spcPts val="0"/>
                        </a:spcBef>
                        <a:spcAft>
                          <a:spcPts val="0"/>
                        </a:spcAft>
                        <a:tabLst>
                          <a:tab pos="0" algn="dec"/>
                        </a:tabLst>
                      </a:pPr>
                      <a:r>
                        <a:rPr lang="en-US" sz="2000" b="0" dirty="0">
                          <a:effectLst/>
                        </a:rPr>
                        <a:t> </a:t>
                      </a:r>
                      <a:endParaRPr lang="en-US" sz="3600" b="0" dirty="0">
                        <a:effectLst/>
                      </a:endParaRPr>
                    </a:p>
                    <a:p>
                      <a:pPr marL="0" marR="0">
                        <a:lnSpc>
                          <a:spcPts val="1300"/>
                        </a:lnSpc>
                        <a:spcBef>
                          <a:spcPts val="0"/>
                        </a:spcBef>
                        <a:spcAft>
                          <a:spcPts val="0"/>
                        </a:spcAft>
                        <a:tabLst>
                          <a:tab pos="0" algn="dec"/>
                        </a:tabLst>
                      </a:pPr>
                      <a:endParaRPr lang="en-US" sz="2000" b="0" dirty="0">
                        <a:effectLst/>
                      </a:endParaRPr>
                    </a:p>
                    <a:p>
                      <a:pPr marL="0" marR="0">
                        <a:lnSpc>
                          <a:spcPts val="1300"/>
                        </a:lnSpc>
                        <a:spcBef>
                          <a:spcPts val="0"/>
                        </a:spcBef>
                        <a:spcAft>
                          <a:spcPts val="0"/>
                        </a:spcAft>
                        <a:tabLst>
                          <a:tab pos="0" algn="dec"/>
                        </a:tabLst>
                      </a:pPr>
                      <a:r>
                        <a:rPr lang="en-US" sz="2000" b="0" dirty="0">
                          <a:effectLst/>
                        </a:rPr>
                        <a:t>$ 425*</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pPr>
                      <a:r>
                        <a:rPr lang="en-US" sz="2000" b="0" dirty="0">
                          <a:effectLst/>
                        </a:rPr>
                        <a:t> </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pPr>
                      <a:r>
                        <a:rPr lang="en-US" sz="2000" b="0" dirty="0">
                          <a:effectLst/>
                        </a:rPr>
                        <a:t> </a:t>
                      </a:r>
                      <a:endParaRPr lang="en-US" sz="3600" b="0" dirty="0">
                        <a:effectLst/>
                      </a:endParaRPr>
                    </a:p>
                    <a:p>
                      <a:pPr marL="0" marR="0">
                        <a:lnSpc>
                          <a:spcPts val="1300"/>
                        </a:lnSpc>
                        <a:spcBef>
                          <a:spcPts val="0"/>
                        </a:spcBef>
                        <a:spcAft>
                          <a:spcPts val="0"/>
                        </a:spcAft>
                      </a:pPr>
                      <a:endParaRPr lang="en-US" sz="2000" b="0" dirty="0">
                        <a:effectLst/>
                      </a:endParaRPr>
                    </a:p>
                    <a:p>
                      <a:pPr marL="0" marR="0">
                        <a:lnSpc>
                          <a:spcPts val="1300"/>
                        </a:lnSpc>
                        <a:spcBef>
                          <a:spcPts val="0"/>
                        </a:spcBef>
                        <a:spcAft>
                          <a:spcPts val="0"/>
                        </a:spcAft>
                      </a:pPr>
                      <a:r>
                        <a:rPr lang="en-US" sz="2000" b="0" dirty="0">
                          <a:effectLst/>
                        </a:rPr>
                        <a:t>$ 425*</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46355" algn="dec"/>
                          <a:tab pos="617855" algn="dec"/>
                        </a:tabLst>
                      </a:pPr>
                      <a:r>
                        <a:rPr lang="en-US" sz="2000" b="0" dirty="0">
                          <a:effectLst/>
                        </a:rPr>
                        <a:t> </a:t>
                      </a:r>
                      <a:endParaRPr lang="en-US" sz="3600" b="0" dirty="0">
                        <a:effectLst/>
                      </a:endParaRPr>
                    </a:p>
                    <a:p>
                      <a:pPr marL="0" marR="0">
                        <a:lnSpc>
                          <a:spcPts val="1300"/>
                        </a:lnSpc>
                        <a:spcBef>
                          <a:spcPts val="0"/>
                        </a:spcBef>
                        <a:spcAft>
                          <a:spcPts val="0"/>
                        </a:spcAft>
                        <a:tabLst>
                          <a:tab pos="46355" algn="dec"/>
                          <a:tab pos="617855" algn="dec"/>
                        </a:tabLst>
                      </a:pPr>
                      <a:endParaRPr lang="en-US" sz="2000" b="0" dirty="0">
                        <a:effectLst/>
                      </a:endParaRPr>
                    </a:p>
                    <a:p>
                      <a:pPr marL="0" marR="0">
                        <a:lnSpc>
                          <a:spcPts val="1300"/>
                        </a:lnSpc>
                        <a:spcBef>
                          <a:spcPts val="0"/>
                        </a:spcBef>
                        <a:spcAft>
                          <a:spcPts val="0"/>
                        </a:spcAft>
                        <a:tabLst>
                          <a:tab pos="46355" algn="dec"/>
                          <a:tab pos="617855" algn="dec"/>
                        </a:tabLst>
                      </a:pPr>
                      <a:r>
                        <a:rPr lang="en-US" sz="2000" b="0" dirty="0">
                          <a:effectLst/>
                        </a:rPr>
                        <a:t>$ 425*</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45720" algn="dec"/>
                          <a:tab pos="617220" algn="dec"/>
                        </a:tabLst>
                      </a:pPr>
                      <a:r>
                        <a:rPr lang="en-US" sz="1400" b="0" dirty="0">
                          <a:effectLst/>
                        </a:rPr>
                        <a:t> </a:t>
                      </a:r>
                      <a:endParaRPr lang="en-US" sz="24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extLst>
                  <a:ext uri="{0D108BD9-81ED-4DB2-BD59-A6C34878D82A}">
                    <a16:rowId xmlns:a16="http://schemas.microsoft.com/office/drawing/2014/main" val="318636281"/>
                  </a:ext>
                </a:extLst>
              </a:tr>
              <a:tr h="452815">
                <a:tc>
                  <a:txBody>
                    <a:bodyPr/>
                    <a:lstStyle/>
                    <a:p>
                      <a:pPr marL="0" marR="0" algn="l" defTabSz="914400" rtl="0" eaLnBrk="1" latinLnBrk="0" hangingPunct="1">
                        <a:lnSpc>
                          <a:spcPts val="1300"/>
                        </a:lnSpc>
                        <a:spcBef>
                          <a:spcPts val="0"/>
                        </a:spcBef>
                        <a:spcAft>
                          <a:spcPts val="0"/>
                        </a:spcAft>
                      </a:pPr>
                      <a:endParaRPr lang="en-US" sz="1600" b="1" kern="1200" dirty="0">
                        <a:solidFill>
                          <a:schemeClr val="tx1"/>
                        </a:solidFill>
                        <a:effectLst/>
                        <a:latin typeface="+mn-lt"/>
                        <a:ea typeface="+mn-ea"/>
                        <a:cs typeface="+mn-cs"/>
                      </a:endParaRPr>
                    </a:p>
                    <a:p>
                      <a:pPr marL="0" marR="0" algn="l" defTabSz="914400" rtl="0" eaLnBrk="1" latinLnBrk="0" hangingPunct="1">
                        <a:lnSpc>
                          <a:spcPts val="1300"/>
                        </a:lnSpc>
                        <a:spcBef>
                          <a:spcPts val="0"/>
                        </a:spcBef>
                        <a:spcAft>
                          <a:spcPts val="0"/>
                        </a:spcAft>
                      </a:pPr>
                      <a:r>
                        <a:rPr lang="en-US" sz="1600" b="1" kern="1200" dirty="0">
                          <a:solidFill>
                            <a:schemeClr val="tx1"/>
                          </a:solidFill>
                          <a:effectLst/>
                          <a:latin typeface="+mn-lt"/>
                          <a:ea typeface="+mn-ea"/>
                          <a:cs typeface="+mn-cs"/>
                        </a:rPr>
                        <a:t>Books</a:t>
                      </a:r>
                    </a:p>
                  </a:txBody>
                  <a:tcPr marL="39613" marR="39613" marT="0" marB="0" anchor="ctr"/>
                </a:tc>
                <a:tc>
                  <a:txBody>
                    <a:bodyPr/>
                    <a:lstStyle/>
                    <a:p>
                      <a:pPr marL="0" marR="0">
                        <a:lnSpc>
                          <a:spcPts val="1300"/>
                        </a:lnSpc>
                        <a:spcBef>
                          <a:spcPts val="0"/>
                        </a:spcBef>
                        <a:spcAft>
                          <a:spcPts val="0"/>
                        </a:spcAft>
                        <a:tabLst>
                          <a:tab pos="45720" algn="dec"/>
                          <a:tab pos="56007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b="0" dirty="0">
                          <a:effectLst/>
                        </a:rPr>
                        <a:t>$ 900</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0" algn="dec"/>
                          <a:tab pos="556260" algn="dec"/>
                        </a:tabLst>
                      </a:pPr>
                      <a:endParaRPr lang="en-US" sz="2000" b="0" dirty="0">
                        <a:effectLst/>
                      </a:endParaRPr>
                    </a:p>
                    <a:p>
                      <a:pPr marL="0" marR="0">
                        <a:lnSpc>
                          <a:spcPts val="1300"/>
                        </a:lnSpc>
                        <a:spcBef>
                          <a:spcPts val="0"/>
                        </a:spcBef>
                        <a:spcAft>
                          <a:spcPts val="0"/>
                        </a:spcAft>
                        <a:tabLst>
                          <a:tab pos="0" algn="dec"/>
                          <a:tab pos="556260" algn="dec"/>
                        </a:tabLst>
                      </a:pPr>
                      <a:r>
                        <a:rPr lang="en-US" sz="2000" b="0" dirty="0">
                          <a:effectLst/>
                        </a:rPr>
                        <a:t>$ 900</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95250" algn="dec"/>
                          <a:tab pos="609600" algn="dec"/>
                        </a:tabLst>
                      </a:pPr>
                      <a:endParaRPr lang="en-US" sz="2000" b="0" dirty="0">
                        <a:effectLst/>
                      </a:endParaRPr>
                    </a:p>
                    <a:p>
                      <a:pPr marL="0" marR="0">
                        <a:lnSpc>
                          <a:spcPts val="1300"/>
                        </a:lnSpc>
                        <a:spcBef>
                          <a:spcPts val="0"/>
                        </a:spcBef>
                        <a:spcAft>
                          <a:spcPts val="0"/>
                        </a:spcAft>
                        <a:tabLst>
                          <a:tab pos="95250" algn="dec"/>
                          <a:tab pos="609600" algn="dec"/>
                        </a:tabLst>
                      </a:pPr>
                      <a:r>
                        <a:rPr lang="en-US" sz="2000" b="0" dirty="0">
                          <a:effectLst/>
                        </a:rPr>
                        <a:t>$	 900</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46355" algn="dec"/>
                          <a:tab pos="617855" algn="dec"/>
                        </a:tabLst>
                      </a:pPr>
                      <a:endParaRPr lang="en-US" sz="2000" b="0" dirty="0">
                        <a:effectLst/>
                      </a:endParaRPr>
                    </a:p>
                    <a:p>
                      <a:pPr marL="0" marR="0">
                        <a:lnSpc>
                          <a:spcPts val="1300"/>
                        </a:lnSpc>
                        <a:spcBef>
                          <a:spcPts val="0"/>
                        </a:spcBef>
                        <a:spcAft>
                          <a:spcPts val="0"/>
                        </a:spcAft>
                        <a:tabLst>
                          <a:tab pos="46355" algn="dec"/>
                          <a:tab pos="617855" algn="dec"/>
                        </a:tabLst>
                      </a:pPr>
                      <a:r>
                        <a:rPr lang="en-US" sz="2000" b="0" dirty="0">
                          <a:effectLst/>
                        </a:rPr>
                        <a:t>$ 900</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45720" algn="dec"/>
                          <a:tab pos="617220" algn="dec"/>
                        </a:tabLst>
                      </a:pPr>
                      <a:endParaRPr lang="en-US" sz="2000" b="0" dirty="0">
                        <a:effectLst/>
                      </a:endParaRPr>
                    </a:p>
                    <a:p>
                      <a:pPr marL="0" marR="0">
                        <a:lnSpc>
                          <a:spcPts val="1300"/>
                        </a:lnSpc>
                        <a:spcBef>
                          <a:spcPts val="0"/>
                        </a:spcBef>
                        <a:spcAft>
                          <a:spcPts val="0"/>
                        </a:spcAft>
                        <a:tabLst>
                          <a:tab pos="45720" algn="dec"/>
                          <a:tab pos="617220" algn="dec"/>
                        </a:tabLst>
                      </a:pPr>
                      <a:r>
                        <a:rPr lang="en-US" sz="2000" b="0" dirty="0">
                          <a:effectLst/>
                        </a:rPr>
                        <a:t>$ 900</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extLst>
                  <a:ext uri="{0D108BD9-81ED-4DB2-BD59-A6C34878D82A}">
                    <a16:rowId xmlns:a16="http://schemas.microsoft.com/office/drawing/2014/main" val="2745648191"/>
                  </a:ext>
                </a:extLst>
              </a:tr>
              <a:tr h="452815">
                <a:tc>
                  <a:txBody>
                    <a:bodyPr/>
                    <a:lstStyle/>
                    <a:p>
                      <a:pPr marL="0" marR="0" algn="l" defTabSz="914400" rtl="0" eaLnBrk="1" latinLnBrk="0" hangingPunct="1">
                        <a:lnSpc>
                          <a:spcPts val="1300"/>
                        </a:lnSpc>
                        <a:spcBef>
                          <a:spcPts val="0"/>
                        </a:spcBef>
                        <a:spcAft>
                          <a:spcPts val="0"/>
                        </a:spcAft>
                      </a:pPr>
                      <a:endParaRPr lang="en-US" sz="1600" b="1" kern="1200" dirty="0">
                        <a:solidFill>
                          <a:schemeClr val="tx1"/>
                        </a:solidFill>
                        <a:effectLst/>
                        <a:latin typeface="+mn-lt"/>
                        <a:ea typeface="+mn-ea"/>
                        <a:cs typeface="+mn-cs"/>
                      </a:endParaRPr>
                    </a:p>
                    <a:p>
                      <a:pPr marL="0" marR="0" algn="l" defTabSz="914400" rtl="0" eaLnBrk="1" latinLnBrk="0" hangingPunct="1">
                        <a:lnSpc>
                          <a:spcPts val="1300"/>
                        </a:lnSpc>
                        <a:spcBef>
                          <a:spcPts val="0"/>
                        </a:spcBef>
                        <a:spcAft>
                          <a:spcPts val="0"/>
                        </a:spcAft>
                      </a:pPr>
                      <a:r>
                        <a:rPr lang="en-US" sz="1600" b="1" kern="1200" dirty="0">
                          <a:solidFill>
                            <a:schemeClr val="tx1"/>
                          </a:solidFill>
                          <a:effectLst/>
                          <a:latin typeface="+mn-lt"/>
                          <a:ea typeface="+mn-ea"/>
                          <a:cs typeface="+mn-cs"/>
                        </a:rPr>
                        <a:t> Food</a:t>
                      </a:r>
                    </a:p>
                  </a:txBody>
                  <a:tcPr marL="39613" marR="39613" marT="0" marB="0" anchor="ctr">
                    <a:solidFill>
                      <a:srgbClr val="FFFF00"/>
                    </a:solidFill>
                  </a:tcPr>
                </a:tc>
                <a:tc>
                  <a:txBody>
                    <a:bodyPr/>
                    <a:lstStyle/>
                    <a:p>
                      <a:pPr marL="0" marR="0">
                        <a:lnSpc>
                          <a:spcPts val="1300"/>
                        </a:lnSpc>
                        <a:spcBef>
                          <a:spcPts val="0"/>
                        </a:spcBef>
                        <a:spcAft>
                          <a:spcPts val="0"/>
                        </a:spcAft>
                        <a:tabLst>
                          <a:tab pos="45720" algn="dec"/>
                          <a:tab pos="56007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b="0" kern="1200" dirty="0">
                          <a:solidFill>
                            <a:schemeClr val="dk1"/>
                          </a:solidFill>
                          <a:effectLst/>
                          <a:latin typeface="+mn-lt"/>
                          <a:ea typeface="+mn-ea"/>
                          <a:cs typeface="+mn-cs"/>
                        </a:rPr>
                        <a:t>	$4,338</a:t>
                      </a:r>
                    </a:p>
                  </a:txBody>
                  <a:tcPr marL="39613" marR="39613" marT="0" marB="0" anchor="ctr">
                    <a:solidFill>
                      <a:srgbClr val="FFFF00"/>
                    </a:solidFill>
                  </a:tcPr>
                </a:tc>
                <a:tc>
                  <a:txBody>
                    <a:bodyPr/>
                    <a:lstStyle/>
                    <a:p>
                      <a:pPr marL="0" marR="0">
                        <a:lnSpc>
                          <a:spcPts val="1300"/>
                        </a:lnSpc>
                        <a:spcBef>
                          <a:spcPts val="0"/>
                        </a:spcBef>
                        <a:spcAft>
                          <a:spcPts val="0"/>
                        </a:spcAft>
                        <a:tabLst>
                          <a:tab pos="0" algn="dec"/>
                          <a:tab pos="556260" algn="dec"/>
                        </a:tabLst>
                      </a:pPr>
                      <a:endParaRPr lang="en-US" sz="2000" b="0" kern="1200" dirty="0">
                        <a:solidFill>
                          <a:schemeClr val="dk1"/>
                        </a:solidFill>
                        <a:effectLst/>
                      </a:endParaRPr>
                    </a:p>
                    <a:p>
                      <a:pPr marL="0" marR="0">
                        <a:lnSpc>
                          <a:spcPts val="1300"/>
                        </a:lnSpc>
                        <a:spcBef>
                          <a:spcPts val="0"/>
                        </a:spcBef>
                        <a:spcAft>
                          <a:spcPts val="0"/>
                        </a:spcAft>
                        <a:tabLst>
                          <a:tab pos="0" algn="dec"/>
                          <a:tab pos="556260" algn="dec"/>
                        </a:tabLst>
                      </a:pPr>
                      <a:r>
                        <a:rPr lang="en-US" sz="2000" b="0" kern="1200" dirty="0">
                          <a:solidFill>
                            <a:schemeClr val="dk1"/>
                          </a:solidFill>
                          <a:effectLst/>
                        </a:rPr>
                        <a:t>$	4,338</a:t>
                      </a:r>
                      <a:endParaRPr lang="en-US" sz="2000" b="0" kern="1200" dirty="0">
                        <a:solidFill>
                          <a:schemeClr val="dk1"/>
                        </a:solidFill>
                        <a:effectLst/>
                        <a:latin typeface="Book Antiqua" panose="02040602050305030304" pitchFamily="18" charset="0"/>
                        <a:ea typeface="+mn-ea"/>
                        <a:cs typeface="+mn-cs"/>
                      </a:endParaRPr>
                    </a:p>
                  </a:txBody>
                  <a:tcPr marL="39613" marR="39613" marT="0" marB="0" anchor="ctr">
                    <a:solidFill>
                      <a:srgbClr val="FFFF00"/>
                    </a:solidFill>
                  </a:tcPr>
                </a:tc>
                <a:tc>
                  <a:txBody>
                    <a:bodyPr/>
                    <a:lstStyle/>
                    <a:p>
                      <a:pPr marL="0" marR="0">
                        <a:lnSpc>
                          <a:spcPts val="1300"/>
                        </a:lnSpc>
                        <a:spcBef>
                          <a:spcPts val="0"/>
                        </a:spcBef>
                        <a:spcAft>
                          <a:spcPts val="0"/>
                        </a:spcAft>
                        <a:tabLst>
                          <a:tab pos="95250" algn="dec"/>
                          <a:tab pos="609600" algn="dec"/>
                        </a:tabLst>
                      </a:pPr>
                      <a:endParaRPr lang="en-US" sz="2000" b="0" dirty="0">
                        <a:effectLst/>
                      </a:endParaRPr>
                    </a:p>
                    <a:p>
                      <a:pPr marL="0" marR="0">
                        <a:lnSpc>
                          <a:spcPts val="1300"/>
                        </a:lnSpc>
                        <a:spcBef>
                          <a:spcPts val="0"/>
                        </a:spcBef>
                        <a:spcAft>
                          <a:spcPts val="0"/>
                        </a:spcAft>
                        <a:tabLst>
                          <a:tab pos="95250" algn="dec"/>
                          <a:tab pos="609600" algn="dec"/>
                        </a:tabLst>
                      </a:pPr>
                      <a:r>
                        <a:rPr lang="en-US" sz="2000" b="0" dirty="0">
                          <a:effectLst/>
                        </a:rPr>
                        <a:t> $	 6,534</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solidFill>
                      <a:srgbClr val="FFFF00"/>
                    </a:solidFill>
                  </a:tcPr>
                </a:tc>
                <a:tc>
                  <a:txBody>
                    <a:bodyPr/>
                    <a:lstStyle/>
                    <a:p>
                      <a:pPr marL="0" marR="0">
                        <a:lnSpc>
                          <a:spcPts val="1300"/>
                        </a:lnSpc>
                        <a:spcBef>
                          <a:spcPts val="0"/>
                        </a:spcBef>
                        <a:spcAft>
                          <a:spcPts val="0"/>
                        </a:spcAft>
                        <a:tabLst>
                          <a:tab pos="46355" algn="dec"/>
                          <a:tab pos="617855" algn="dec"/>
                        </a:tabLst>
                      </a:pPr>
                      <a:endParaRPr lang="en-US" sz="2000" b="0" dirty="0">
                        <a:effectLst/>
                      </a:endParaRPr>
                    </a:p>
                    <a:p>
                      <a:pPr marL="0" marR="0">
                        <a:lnSpc>
                          <a:spcPts val="1300"/>
                        </a:lnSpc>
                        <a:spcBef>
                          <a:spcPts val="0"/>
                        </a:spcBef>
                        <a:spcAft>
                          <a:spcPts val="0"/>
                        </a:spcAft>
                        <a:tabLst>
                          <a:tab pos="46355" algn="dec"/>
                          <a:tab pos="617855" algn="dec"/>
                        </a:tabLst>
                      </a:pPr>
                      <a:r>
                        <a:rPr lang="en-US" sz="2000" dirty="0"/>
                        <a:t>$ 6,534</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solidFill>
                      <a:srgbClr val="FFFF00"/>
                    </a:solidFill>
                  </a:tcPr>
                </a:tc>
                <a:tc>
                  <a:txBody>
                    <a:bodyPr/>
                    <a:lstStyle/>
                    <a:p>
                      <a:pPr marL="0" marR="0">
                        <a:lnSpc>
                          <a:spcPts val="1300"/>
                        </a:lnSpc>
                        <a:spcBef>
                          <a:spcPts val="0"/>
                        </a:spcBef>
                        <a:spcAft>
                          <a:spcPts val="0"/>
                        </a:spcAft>
                        <a:tabLst>
                          <a:tab pos="45720" algn="dec"/>
                          <a:tab pos="617220" algn="dec"/>
                        </a:tabLst>
                      </a:pPr>
                      <a:endParaRPr lang="en-US" sz="2000" b="0" dirty="0">
                        <a:effectLst/>
                      </a:endParaRPr>
                    </a:p>
                    <a:p>
                      <a:pPr marL="0" marR="0">
                        <a:lnSpc>
                          <a:spcPts val="1300"/>
                        </a:lnSpc>
                        <a:spcBef>
                          <a:spcPts val="0"/>
                        </a:spcBef>
                        <a:spcAft>
                          <a:spcPts val="0"/>
                        </a:spcAft>
                        <a:tabLst>
                          <a:tab pos="45720" algn="dec"/>
                          <a:tab pos="617220" algn="dec"/>
                        </a:tabLst>
                      </a:pPr>
                      <a:r>
                        <a:rPr lang="en-US" sz="2000" dirty="0"/>
                        <a:t>$ 6,534</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solidFill>
                      <a:srgbClr val="FFFF00"/>
                    </a:solidFill>
                  </a:tcPr>
                </a:tc>
                <a:extLst>
                  <a:ext uri="{0D108BD9-81ED-4DB2-BD59-A6C34878D82A}">
                    <a16:rowId xmlns:a16="http://schemas.microsoft.com/office/drawing/2014/main" val="1709458434"/>
                  </a:ext>
                </a:extLst>
              </a:tr>
              <a:tr h="365110">
                <a:tc>
                  <a:txBody>
                    <a:bodyPr/>
                    <a:lstStyle/>
                    <a:p>
                      <a:pPr marL="0" marR="0" algn="l" defTabSz="914400" rtl="0" eaLnBrk="1" latinLnBrk="0" hangingPunct="1">
                        <a:lnSpc>
                          <a:spcPts val="1300"/>
                        </a:lnSpc>
                        <a:spcBef>
                          <a:spcPts val="0"/>
                        </a:spcBef>
                        <a:spcAft>
                          <a:spcPts val="0"/>
                        </a:spcAft>
                      </a:pPr>
                      <a:endParaRPr lang="en-US" sz="1600" b="1" kern="1200" dirty="0">
                        <a:solidFill>
                          <a:schemeClr val="tx1"/>
                        </a:solidFill>
                        <a:effectLst/>
                        <a:latin typeface="+mn-lt"/>
                        <a:ea typeface="+mn-ea"/>
                        <a:cs typeface="+mn-cs"/>
                      </a:endParaRPr>
                    </a:p>
                    <a:p>
                      <a:pPr marL="0" marR="0" algn="l" defTabSz="914400" rtl="0" eaLnBrk="1" latinLnBrk="0" hangingPunct="1">
                        <a:lnSpc>
                          <a:spcPts val="1300"/>
                        </a:lnSpc>
                        <a:spcBef>
                          <a:spcPts val="0"/>
                        </a:spcBef>
                        <a:spcAft>
                          <a:spcPts val="0"/>
                        </a:spcAft>
                      </a:pPr>
                      <a:r>
                        <a:rPr lang="en-US" sz="1600" b="1" kern="1200" dirty="0">
                          <a:solidFill>
                            <a:schemeClr val="tx1"/>
                          </a:solidFill>
                          <a:effectLst/>
                          <a:latin typeface="+mn-lt"/>
                          <a:ea typeface="+mn-ea"/>
                          <a:cs typeface="+mn-cs"/>
                        </a:rPr>
                        <a:t>Housing </a:t>
                      </a:r>
                    </a:p>
                  </a:txBody>
                  <a:tcPr marL="39613" marR="39613" marT="0" marB="0" anchor="ctr">
                    <a:solidFill>
                      <a:srgbClr val="FFFF00"/>
                    </a:solidFill>
                  </a:tcPr>
                </a:tc>
                <a:tc>
                  <a:txBody>
                    <a:bodyPr/>
                    <a:lstStyle/>
                    <a:p>
                      <a:pPr marL="0" marR="0" lvl="0" indent="0" algn="l" defTabSz="914400" rtl="0" eaLnBrk="1" fontAlgn="auto" latinLnBrk="0" hangingPunct="1">
                        <a:lnSpc>
                          <a:spcPts val="1300"/>
                        </a:lnSpc>
                        <a:spcBef>
                          <a:spcPts val="0"/>
                        </a:spcBef>
                        <a:spcAft>
                          <a:spcPts val="0"/>
                        </a:spcAft>
                        <a:buClrTx/>
                        <a:buSzTx/>
                        <a:buFontTx/>
                        <a:buNone/>
                        <a:tabLst>
                          <a:tab pos="45720" algn="dec"/>
                          <a:tab pos="560070" algn="dec"/>
                        </a:tabLst>
                        <a:defRPr/>
                      </a:pPr>
                      <a:endParaRPr lang="en-US" sz="2000" b="0" kern="1200" dirty="0">
                        <a:solidFill>
                          <a:schemeClr val="tx1"/>
                        </a:solidFill>
                        <a:effectLst/>
                        <a:latin typeface="+mn-lt"/>
                        <a:ea typeface="+mn-ea"/>
                        <a:cs typeface="+mn-cs"/>
                      </a:endParaRPr>
                    </a:p>
                    <a:p>
                      <a:pPr marL="0" marR="0" lvl="0" indent="0" algn="l" defTabSz="914400" rtl="0" eaLnBrk="1" fontAlgn="auto" latinLnBrk="0" hangingPunct="1">
                        <a:lnSpc>
                          <a:spcPts val="1300"/>
                        </a:lnSpc>
                        <a:spcBef>
                          <a:spcPts val="0"/>
                        </a:spcBef>
                        <a:spcAft>
                          <a:spcPts val="0"/>
                        </a:spcAft>
                        <a:buClrTx/>
                        <a:buSzTx/>
                        <a:buFontTx/>
                        <a:buNone/>
                        <a:tabLst>
                          <a:tab pos="45720" algn="dec"/>
                          <a:tab pos="560070" algn="dec"/>
                        </a:tabLst>
                        <a:defRPr/>
                      </a:pPr>
                      <a:endParaRPr lang="en-US" sz="2000" b="0" kern="1200" dirty="0">
                        <a:solidFill>
                          <a:schemeClr val="tx1"/>
                        </a:solidFill>
                        <a:effectLst/>
                        <a:latin typeface="+mn-lt"/>
                        <a:ea typeface="+mn-ea"/>
                        <a:cs typeface="+mn-cs"/>
                      </a:endParaRPr>
                    </a:p>
                    <a:p>
                      <a:pPr marL="0" marR="0" lvl="0" indent="0" algn="l" defTabSz="914400" rtl="0" eaLnBrk="1" fontAlgn="auto" latinLnBrk="0" hangingPunct="1">
                        <a:lnSpc>
                          <a:spcPts val="1300"/>
                        </a:lnSpc>
                        <a:spcBef>
                          <a:spcPts val="0"/>
                        </a:spcBef>
                        <a:spcAft>
                          <a:spcPts val="0"/>
                        </a:spcAft>
                        <a:buClrTx/>
                        <a:buSzTx/>
                        <a:buFontTx/>
                        <a:buNone/>
                        <a:tabLst>
                          <a:tab pos="45720" algn="dec"/>
                          <a:tab pos="560070" algn="dec"/>
                        </a:tabLst>
                        <a:defRPr/>
                      </a:pPr>
                      <a:r>
                        <a:rPr lang="en-US" sz="2000" b="0" kern="1200" dirty="0">
                          <a:solidFill>
                            <a:schemeClr val="tx1"/>
                          </a:solidFill>
                          <a:effectLst/>
                          <a:latin typeface="+mn-lt"/>
                          <a:ea typeface="+mn-ea"/>
                          <a:cs typeface="+mn-cs"/>
                        </a:rPr>
                        <a:t>$1,818</a:t>
                      </a:r>
                    </a:p>
                    <a:p>
                      <a:pPr marL="0" marR="0">
                        <a:lnSpc>
                          <a:spcPts val="1300"/>
                        </a:lnSpc>
                        <a:spcBef>
                          <a:spcPts val="0"/>
                        </a:spcBef>
                        <a:spcAft>
                          <a:spcPts val="0"/>
                        </a:spcAft>
                        <a:tabLst>
                          <a:tab pos="45720" algn="dec"/>
                          <a:tab pos="560070" algn="dec"/>
                        </a:tabLst>
                      </a:pPr>
                      <a:endParaRPr lang="en-US" sz="28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solidFill>
                      <a:srgbClr val="FFFF00"/>
                    </a:solidFill>
                  </a:tcPr>
                </a:tc>
                <a:tc>
                  <a:txBody>
                    <a:bodyPr/>
                    <a:lstStyle/>
                    <a:p>
                      <a:pPr marL="0" marR="0">
                        <a:lnSpc>
                          <a:spcPts val="1300"/>
                        </a:lnSpc>
                        <a:spcBef>
                          <a:spcPts val="0"/>
                        </a:spcBef>
                        <a:spcAft>
                          <a:spcPts val="0"/>
                        </a:spcAft>
                        <a:tabLst>
                          <a:tab pos="0" algn="dec"/>
                          <a:tab pos="55626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dirty="0"/>
                        <a:t>$1,818</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solidFill>
                      <a:srgbClr val="FFFF00"/>
                    </a:solidFill>
                  </a:tcPr>
                </a:tc>
                <a:tc>
                  <a:txBody>
                    <a:bodyPr/>
                    <a:lstStyle/>
                    <a:p>
                      <a:pPr marL="0" marR="0">
                        <a:lnSpc>
                          <a:spcPts val="1300"/>
                        </a:lnSpc>
                        <a:spcBef>
                          <a:spcPts val="0"/>
                        </a:spcBef>
                        <a:spcAft>
                          <a:spcPts val="0"/>
                        </a:spcAft>
                        <a:tabLst>
                          <a:tab pos="95250" algn="dec"/>
                          <a:tab pos="60960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dirty="0"/>
                        <a:t>$</a:t>
                      </a:r>
                      <a:r>
                        <a:rPr lang="en-US" sz="2000" kern="1200" dirty="0">
                          <a:solidFill>
                            <a:schemeClr val="tx1"/>
                          </a:solidFill>
                          <a:latin typeface="+mn-lt"/>
                          <a:ea typeface="+mn-ea"/>
                          <a:cs typeface="+mn-cs"/>
                        </a:rPr>
                        <a:t>12,021</a:t>
                      </a:r>
                    </a:p>
                  </a:txBody>
                  <a:tcPr marL="39613" marR="39613" marT="0" marB="0" anchor="ctr">
                    <a:solidFill>
                      <a:srgbClr val="FFFF00"/>
                    </a:solidFill>
                  </a:tcPr>
                </a:tc>
                <a:tc>
                  <a:txBody>
                    <a:bodyPr/>
                    <a:lstStyle/>
                    <a:p>
                      <a:pPr marL="0" marR="0">
                        <a:lnSpc>
                          <a:spcPts val="1300"/>
                        </a:lnSpc>
                        <a:spcBef>
                          <a:spcPts val="0"/>
                        </a:spcBef>
                        <a:spcAft>
                          <a:spcPts val="0"/>
                        </a:spcAft>
                        <a:tabLst>
                          <a:tab pos="103505" algn="dec"/>
                          <a:tab pos="617855"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dirty="0"/>
                        <a:t>$15,837</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solidFill>
                      <a:srgbClr val="FFFF00"/>
                    </a:solidFill>
                  </a:tcPr>
                </a:tc>
                <a:tc>
                  <a:txBody>
                    <a:bodyPr/>
                    <a:lstStyle/>
                    <a:p>
                      <a:pPr marL="0" marR="0">
                        <a:lnSpc>
                          <a:spcPts val="1300"/>
                        </a:lnSpc>
                        <a:spcBef>
                          <a:spcPts val="0"/>
                        </a:spcBef>
                        <a:spcAft>
                          <a:spcPts val="0"/>
                        </a:spcAft>
                        <a:tabLst>
                          <a:tab pos="102870" algn="dec"/>
                          <a:tab pos="61722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dirty="0"/>
                        <a:t>$15,837</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solidFill>
                      <a:srgbClr val="FFFF00"/>
                    </a:solidFill>
                  </a:tcPr>
                </a:tc>
                <a:extLst>
                  <a:ext uri="{0D108BD9-81ED-4DB2-BD59-A6C34878D82A}">
                    <a16:rowId xmlns:a16="http://schemas.microsoft.com/office/drawing/2014/main" val="1724019577"/>
                  </a:ext>
                </a:extLst>
              </a:tr>
              <a:tr h="0">
                <a:tc>
                  <a:txBody>
                    <a:bodyPr/>
                    <a:lstStyle/>
                    <a:p>
                      <a:pPr marL="0" marR="0" algn="l" defTabSz="914400" rtl="0" eaLnBrk="1" latinLnBrk="0" hangingPunct="1">
                        <a:lnSpc>
                          <a:spcPts val="1300"/>
                        </a:lnSpc>
                        <a:spcBef>
                          <a:spcPts val="0"/>
                        </a:spcBef>
                        <a:spcAft>
                          <a:spcPts val="0"/>
                        </a:spcAft>
                      </a:pPr>
                      <a:endParaRPr lang="en-US" sz="1600" b="1" kern="1200" dirty="0">
                        <a:solidFill>
                          <a:schemeClr val="tx1"/>
                        </a:solidFill>
                        <a:effectLst/>
                        <a:latin typeface="+mn-lt"/>
                        <a:ea typeface="+mn-ea"/>
                        <a:cs typeface="+mn-cs"/>
                      </a:endParaRPr>
                    </a:p>
                    <a:p>
                      <a:pPr marL="0" marR="0" lvl="0" indent="0" algn="l" defTabSz="914400" rtl="0" eaLnBrk="1" fontAlgn="auto" latinLnBrk="0" hangingPunct="1">
                        <a:lnSpc>
                          <a:spcPts val="1300"/>
                        </a:lnSpc>
                        <a:spcBef>
                          <a:spcPts val="0"/>
                        </a:spcBef>
                        <a:spcAft>
                          <a:spcPts val="0"/>
                        </a:spcAft>
                        <a:buClrTx/>
                        <a:buSzTx/>
                        <a:buFontTx/>
                        <a:buNone/>
                        <a:tabLst/>
                        <a:defRPr/>
                      </a:pPr>
                      <a:r>
                        <a:rPr lang="en-US" sz="1600" b="1" kern="1200" dirty="0">
                          <a:solidFill>
                            <a:schemeClr val="tx1"/>
                          </a:solidFill>
                          <a:effectLst/>
                          <a:latin typeface="+mn-lt"/>
                          <a:ea typeface="+mn-ea"/>
                          <a:cs typeface="+mn-cs"/>
                        </a:rPr>
                        <a:t>Personal</a:t>
                      </a:r>
                    </a:p>
                    <a:p>
                      <a:pPr marL="0" marR="0" lvl="0" indent="0" algn="l" defTabSz="914400" rtl="0" eaLnBrk="1" fontAlgn="auto" latinLnBrk="0" hangingPunct="1">
                        <a:lnSpc>
                          <a:spcPts val="1300"/>
                        </a:lnSpc>
                        <a:spcBef>
                          <a:spcPts val="0"/>
                        </a:spcBef>
                        <a:spcAft>
                          <a:spcPts val="0"/>
                        </a:spcAft>
                        <a:buClrTx/>
                        <a:buSzTx/>
                        <a:buFontTx/>
                        <a:buNone/>
                        <a:tabLst/>
                        <a:defRPr/>
                      </a:pPr>
                      <a:endParaRPr lang="en-US" sz="1600" b="1" kern="1200" dirty="0">
                        <a:solidFill>
                          <a:schemeClr val="tx1"/>
                        </a:solidFill>
                        <a:effectLst/>
                        <a:latin typeface="+mn-lt"/>
                        <a:ea typeface="+mn-ea"/>
                        <a:cs typeface="+mn-cs"/>
                      </a:endParaRPr>
                    </a:p>
                  </a:txBody>
                  <a:tcPr marL="39613" marR="39613" marT="0" marB="0" anchor="ctr"/>
                </a:tc>
                <a:tc>
                  <a:txBody>
                    <a:bodyPr/>
                    <a:lstStyle/>
                    <a:p>
                      <a:pPr marL="0" marR="0">
                        <a:lnSpc>
                          <a:spcPts val="1300"/>
                        </a:lnSpc>
                        <a:spcBef>
                          <a:spcPts val="0"/>
                        </a:spcBef>
                        <a:spcAft>
                          <a:spcPts val="0"/>
                        </a:spcAft>
                        <a:tabLst>
                          <a:tab pos="45720" algn="dec"/>
                          <a:tab pos="560070" algn="dec"/>
                        </a:tabLst>
                      </a:pPr>
                      <a:endParaRPr lang="en-US" sz="2000" b="0" dirty="0">
                        <a:effectLst/>
                      </a:endParaRPr>
                    </a:p>
                    <a:p>
                      <a:pPr marL="0" marR="0" algn="l" defTabSz="914400" rtl="0" eaLnBrk="1" latinLnBrk="0" hangingPunct="1">
                        <a:lnSpc>
                          <a:spcPts val="1300"/>
                        </a:lnSpc>
                        <a:spcBef>
                          <a:spcPts val="0"/>
                        </a:spcBef>
                        <a:spcAft>
                          <a:spcPts val="0"/>
                        </a:spcAft>
                        <a:tabLst>
                          <a:tab pos="45720" algn="dec"/>
                          <a:tab pos="560070" algn="dec"/>
                        </a:tabLst>
                      </a:pPr>
                      <a:r>
                        <a:rPr lang="en-US" sz="2000" kern="1200" dirty="0">
                          <a:solidFill>
                            <a:schemeClr val="tx1"/>
                          </a:solidFill>
                          <a:latin typeface="+mn-lt"/>
                          <a:ea typeface="+mn-ea"/>
                          <a:cs typeface="+mn-cs"/>
                        </a:rPr>
                        <a:t>$2,508</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0" algn="dec"/>
                          <a:tab pos="55626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dirty="0"/>
                        <a:t>$2,508</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45720" algn="dec"/>
                          <a:tab pos="56007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dirty="0"/>
                        <a:t>$2,508</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45720" algn="dec"/>
                          <a:tab pos="56007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dirty="0"/>
                        <a:t>$2,508</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45720" algn="dec"/>
                          <a:tab pos="61722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dirty="0"/>
                        <a:t>$2,508</a:t>
                      </a:r>
                    </a:p>
                  </a:txBody>
                  <a:tcPr marL="39613" marR="39613" marT="0" marB="0" anchor="ctr"/>
                </a:tc>
                <a:extLst>
                  <a:ext uri="{0D108BD9-81ED-4DB2-BD59-A6C34878D82A}">
                    <a16:rowId xmlns:a16="http://schemas.microsoft.com/office/drawing/2014/main" val="1090586658"/>
                  </a:ext>
                </a:extLst>
              </a:tr>
              <a:tr h="294801">
                <a:tc>
                  <a:txBody>
                    <a:bodyPr/>
                    <a:lstStyle/>
                    <a:p>
                      <a:pPr marL="0" marR="0" lvl="0" indent="0" algn="l" defTabSz="914400" rtl="0" eaLnBrk="1" fontAlgn="auto" latinLnBrk="0" hangingPunct="1">
                        <a:lnSpc>
                          <a:spcPts val="1300"/>
                        </a:lnSpc>
                        <a:spcBef>
                          <a:spcPts val="0"/>
                        </a:spcBef>
                        <a:spcAft>
                          <a:spcPts val="0"/>
                        </a:spcAft>
                        <a:buClrTx/>
                        <a:buSzTx/>
                        <a:buFontTx/>
                        <a:buNone/>
                        <a:tabLst/>
                        <a:defRPr/>
                      </a:pPr>
                      <a:endParaRPr lang="en-US" sz="1600" b="1" kern="1200" dirty="0">
                        <a:solidFill>
                          <a:schemeClr val="tx1"/>
                        </a:solidFill>
                        <a:effectLst/>
                        <a:latin typeface="+mn-lt"/>
                        <a:ea typeface="+mn-ea"/>
                        <a:cs typeface="+mn-cs"/>
                      </a:endParaRPr>
                    </a:p>
                    <a:p>
                      <a:pPr marL="0" marR="0" lvl="0" indent="0" algn="l" defTabSz="914400" rtl="0" eaLnBrk="1" fontAlgn="auto" latinLnBrk="0" hangingPunct="1">
                        <a:lnSpc>
                          <a:spcPts val="1300"/>
                        </a:lnSpc>
                        <a:spcBef>
                          <a:spcPts val="0"/>
                        </a:spcBef>
                        <a:spcAft>
                          <a:spcPts val="0"/>
                        </a:spcAft>
                        <a:buClrTx/>
                        <a:buSzTx/>
                        <a:buFontTx/>
                        <a:buNone/>
                        <a:tabLst/>
                        <a:defRPr/>
                      </a:pPr>
                      <a:r>
                        <a:rPr lang="en-US" sz="1600" b="1" kern="1200" dirty="0">
                          <a:solidFill>
                            <a:schemeClr val="tx1"/>
                          </a:solidFill>
                          <a:effectLst/>
                          <a:latin typeface="+mn-lt"/>
                          <a:ea typeface="+mn-ea"/>
                          <a:cs typeface="+mn-cs"/>
                        </a:rPr>
                        <a:t>Transportation</a:t>
                      </a:r>
                    </a:p>
                    <a:p>
                      <a:pPr marL="0" marR="0" algn="l" defTabSz="914400" rtl="0" eaLnBrk="1" latinLnBrk="0" hangingPunct="1">
                        <a:lnSpc>
                          <a:spcPts val="1300"/>
                        </a:lnSpc>
                        <a:spcBef>
                          <a:spcPts val="0"/>
                        </a:spcBef>
                        <a:spcAft>
                          <a:spcPts val="0"/>
                        </a:spcAft>
                      </a:pPr>
                      <a:endParaRPr lang="en-US" sz="1600" b="1" kern="1200" dirty="0">
                        <a:solidFill>
                          <a:schemeClr val="tx1"/>
                        </a:solidFill>
                        <a:effectLst/>
                        <a:latin typeface="+mn-lt"/>
                        <a:ea typeface="+mn-ea"/>
                        <a:cs typeface="+mn-cs"/>
                      </a:endParaRPr>
                    </a:p>
                  </a:txBody>
                  <a:tcPr marL="39613" marR="39613" marT="0" marB="0" anchor="ctr"/>
                </a:tc>
                <a:tc>
                  <a:txBody>
                    <a:bodyPr/>
                    <a:lstStyle/>
                    <a:p>
                      <a:pPr marL="0" marR="0" algn="l" defTabSz="914400" rtl="0" eaLnBrk="1" latinLnBrk="0" hangingPunct="1">
                        <a:lnSpc>
                          <a:spcPts val="1300"/>
                        </a:lnSpc>
                        <a:spcBef>
                          <a:spcPts val="0"/>
                        </a:spcBef>
                        <a:spcAft>
                          <a:spcPts val="0"/>
                        </a:spcAft>
                        <a:tabLst>
                          <a:tab pos="0" algn="dec"/>
                          <a:tab pos="556260" algn="dec"/>
                        </a:tabLst>
                      </a:pPr>
                      <a:endParaRPr lang="en-US" sz="2000" b="0" kern="1200" dirty="0">
                        <a:solidFill>
                          <a:schemeClr val="dk1"/>
                        </a:solidFill>
                        <a:effectLst/>
                        <a:latin typeface="+mn-lt"/>
                        <a:ea typeface="+mn-ea"/>
                        <a:cs typeface="+mn-cs"/>
                      </a:endParaRPr>
                    </a:p>
                    <a:p>
                      <a:pPr marL="0" marR="0" lvl="0" indent="0" algn="l" defTabSz="914400" rtl="0" eaLnBrk="1" fontAlgn="auto" latinLnBrk="0" hangingPunct="1">
                        <a:lnSpc>
                          <a:spcPts val="1300"/>
                        </a:lnSpc>
                        <a:spcBef>
                          <a:spcPts val="0"/>
                        </a:spcBef>
                        <a:spcAft>
                          <a:spcPts val="0"/>
                        </a:spcAft>
                        <a:buClrTx/>
                        <a:buSzTx/>
                        <a:buFontTx/>
                        <a:buNone/>
                        <a:tabLst>
                          <a:tab pos="0" algn="dec"/>
                          <a:tab pos="556260" algn="dec"/>
                        </a:tabLst>
                        <a:defRPr/>
                      </a:pPr>
                      <a:r>
                        <a:rPr lang="en-US" sz="2000" b="0" kern="1200" dirty="0">
                          <a:solidFill>
                            <a:schemeClr val="dk1"/>
                          </a:solidFill>
                          <a:effectLst/>
                          <a:latin typeface="+mn-lt"/>
                          <a:ea typeface="+mn-ea"/>
                          <a:cs typeface="+mn-cs"/>
                        </a:rPr>
                        <a:t> 1,074</a:t>
                      </a:r>
                    </a:p>
                    <a:p>
                      <a:pPr marL="0" marR="0" algn="l" defTabSz="914400" rtl="0" eaLnBrk="1" latinLnBrk="0" hangingPunct="1">
                        <a:lnSpc>
                          <a:spcPts val="1300"/>
                        </a:lnSpc>
                        <a:spcBef>
                          <a:spcPts val="0"/>
                        </a:spcBef>
                        <a:spcAft>
                          <a:spcPts val="0"/>
                        </a:spcAft>
                        <a:tabLst>
                          <a:tab pos="0" algn="dec"/>
                          <a:tab pos="556260" algn="dec"/>
                        </a:tabLst>
                      </a:pPr>
                      <a:endParaRPr lang="en-US" sz="2000" b="0" kern="1200" dirty="0">
                        <a:solidFill>
                          <a:schemeClr val="dk1"/>
                        </a:solidFill>
                        <a:effectLst/>
                        <a:latin typeface="+mn-lt"/>
                        <a:ea typeface="+mn-ea"/>
                        <a:cs typeface="+mn-cs"/>
                      </a:endParaRPr>
                    </a:p>
                  </a:txBody>
                  <a:tcPr marL="39613" marR="39613" marT="0" marB="0" anchor="ctr"/>
                </a:tc>
                <a:tc>
                  <a:txBody>
                    <a:bodyPr/>
                    <a:lstStyle/>
                    <a:p>
                      <a:pPr marL="0" marR="0" lvl="0" indent="0" algn="l" defTabSz="914400" rtl="0" eaLnBrk="1" fontAlgn="auto" latinLnBrk="0" hangingPunct="1">
                        <a:lnSpc>
                          <a:spcPts val="1300"/>
                        </a:lnSpc>
                        <a:spcBef>
                          <a:spcPts val="0"/>
                        </a:spcBef>
                        <a:spcAft>
                          <a:spcPts val="0"/>
                        </a:spcAft>
                        <a:buClrTx/>
                        <a:buSzTx/>
                        <a:buFontTx/>
                        <a:buNone/>
                        <a:tabLst>
                          <a:tab pos="0" algn="dec"/>
                          <a:tab pos="556260" algn="dec"/>
                        </a:tabLst>
                        <a:defRPr/>
                      </a:pPr>
                      <a:r>
                        <a:rPr lang="en-US" sz="2000" b="0" kern="1200" dirty="0">
                          <a:solidFill>
                            <a:schemeClr val="dk1"/>
                          </a:solidFill>
                          <a:effectLst/>
                          <a:latin typeface="+mn-lt"/>
                          <a:ea typeface="+mn-ea"/>
                          <a:cs typeface="+mn-cs"/>
                        </a:rPr>
                        <a:t> </a:t>
                      </a:r>
                    </a:p>
                    <a:p>
                      <a:pPr marL="0" marR="0" lvl="0" indent="0" algn="l" defTabSz="914400" rtl="0" eaLnBrk="1" fontAlgn="auto" latinLnBrk="0" hangingPunct="1">
                        <a:lnSpc>
                          <a:spcPts val="1300"/>
                        </a:lnSpc>
                        <a:spcBef>
                          <a:spcPts val="0"/>
                        </a:spcBef>
                        <a:spcAft>
                          <a:spcPts val="0"/>
                        </a:spcAft>
                        <a:buClrTx/>
                        <a:buSzTx/>
                        <a:buFontTx/>
                        <a:buNone/>
                        <a:tabLst>
                          <a:tab pos="0" algn="dec"/>
                          <a:tab pos="556260" algn="dec"/>
                        </a:tabLst>
                        <a:defRPr/>
                      </a:pPr>
                      <a:r>
                        <a:rPr lang="en-US" sz="2000" b="0" kern="1200" dirty="0">
                          <a:solidFill>
                            <a:schemeClr val="dk1"/>
                          </a:solidFill>
                          <a:effectLst/>
                          <a:latin typeface="+mn-lt"/>
                          <a:ea typeface="+mn-ea"/>
                          <a:cs typeface="+mn-cs"/>
                        </a:rPr>
                        <a:t> 1,074</a:t>
                      </a:r>
                    </a:p>
                    <a:p>
                      <a:pPr marL="0" marR="0" algn="l" defTabSz="914400" rtl="0" eaLnBrk="1" latinLnBrk="0" hangingPunct="1">
                        <a:lnSpc>
                          <a:spcPts val="1300"/>
                        </a:lnSpc>
                        <a:spcBef>
                          <a:spcPts val="0"/>
                        </a:spcBef>
                        <a:spcAft>
                          <a:spcPts val="0"/>
                        </a:spcAft>
                        <a:tabLst>
                          <a:tab pos="0" algn="dec"/>
                          <a:tab pos="556260" algn="dec"/>
                        </a:tabLst>
                      </a:pPr>
                      <a:endParaRPr lang="en-US" sz="2000" b="0" kern="1200" dirty="0">
                        <a:solidFill>
                          <a:schemeClr val="dk1"/>
                        </a:solidFill>
                        <a:effectLst/>
                        <a:latin typeface="+mn-lt"/>
                        <a:ea typeface="+mn-ea"/>
                        <a:cs typeface="+mn-cs"/>
                      </a:endParaRPr>
                    </a:p>
                  </a:txBody>
                  <a:tcPr marL="39613" marR="39613" marT="0" marB="0" anchor="ctr"/>
                </a:tc>
                <a:tc>
                  <a:txBody>
                    <a:bodyPr/>
                    <a:lstStyle/>
                    <a:p>
                      <a:pPr marL="0" marR="0" lvl="0" indent="0" algn="l" defTabSz="914400" rtl="0" eaLnBrk="1" fontAlgn="auto" latinLnBrk="0" hangingPunct="1">
                        <a:lnSpc>
                          <a:spcPts val="1300"/>
                        </a:lnSpc>
                        <a:spcBef>
                          <a:spcPts val="0"/>
                        </a:spcBef>
                        <a:spcAft>
                          <a:spcPts val="0"/>
                        </a:spcAft>
                        <a:buClrTx/>
                        <a:buSzTx/>
                        <a:buFontTx/>
                        <a:buNone/>
                        <a:tabLst>
                          <a:tab pos="0" algn="dec"/>
                          <a:tab pos="556260" algn="dec"/>
                        </a:tabLst>
                        <a:defRPr/>
                      </a:pPr>
                      <a:endParaRPr lang="en-US" sz="2000" b="0" kern="1200" dirty="0">
                        <a:solidFill>
                          <a:schemeClr val="dk1"/>
                        </a:solidFill>
                        <a:effectLst/>
                        <a:latin typeface="+mn-lt"/>
                        <a:ea typeface="+mn-ea"/>
                        <a:cs typeface="+mn-cs"/>
                      </a:endParaRPr>
                    </a:p>
                    <a:p>
                      <a:pPr marL="0" marR="0" lvl="0" indent="0" algn="l" defTabSz="914400" rtl="0" eaLnBrk="1" fontAlgn="auto" latinLnBrk="0" hangingPunct="1">
                        <a:lnSpc>
                          <a:spcPts val="1300"/>
                        </a:lnSpc>
                        <a:spcBef>
                          <a:spcPts val="0"/>
                        </a:spcBef>
                        <a:spcAft>
                          <a:spcPts val="0"/>
                        </a:spcAft>
                        <a:buClrTx/>
                        <a:buSzTx/>
                        <a:buFontTx/>
                        <a:buNone/>
                        <a:tabLst>
                          <a:tab pos="0" algn="dec"/>
                          <a:tab pos="556260" algn="dec"/>
                        </a:tabLst>
                        <a:defRPr/>
                      </a:pPr>
                      <a:r>
                        <a:rPr lang="en-US" sz="2000" b="0" kern="1200" dirty="0">
                          <a:solidFill>
                            <a:schemeClr val="dk1"/>
                          </a:solidFill>
                          <a:effectLst/>
                          <a:latin typeface="+mn-lt"/>
                          <a:ea typeface="+mn-ea"/>
                          <a:cs typeface="+mn-cs"/>
                        </a:rPr>
                        <a:t> 1,074</a:t>
                      </a:r>
                    </a:p>
                    <a:p>
                      <a:pPr marL="0" marR="0" algn="l" defTabSz="914400" rtl="0" eaLnBrk="1" latinLnBrk="0" hangingPunct="1">
                        <a:lnSpc>
                          <a:spcPts val="1300"/>
                        </a:lnSpc>
                        <a:spcBef>
                          <a:spcPts val="0"/>
                        </a:spcBef>
                        <a:spcAft>
                          <a:spcPts val="0"/>
                        </a:spcAft>
                        <a:tabLst>
                          <a:tab pos="0" algn="dec"/>
                          <a:tab pos="556260" algn="dec"/>
                        </a:tabLst>
                      </a:pPr>
                      <a:endParaRPr lang="en-US" sz="2000" b="0" kern="1200" dirty="0">
                        <a:solidFill>
                          <a:schemeClr val="dk1"/>
                        </a:solidFill>
                        <a:effectLst/>
                        <a:latin typeface="+mn-lt"/>
                        <a:ea typeface="+mn-ea"/>
                        <a:cs typeface="+mn-cs"/>
                      </a:endParaRPr>
                    </a:p>
                  </a:txBody>
                  <a:tcPr marL="39613" marR="39613" marT="0" marB="0" anchor="ctr"/>
                </a:tc>
                <a:tc>
                  <a:txBody>
                    <a:bodyPr/>
                    <a:lstStyle/>
                    <a:p>
                      <a:pPr marL="0" marR="0" lvl="0" indent="0" algn="l" defTabSz="914400" rtl="0" eaLnBrk="1" fontAlgn="auto" latinLnBrk="0" hangingPunct="1">
                        <a:lnSpc>
                          <a:spcPts val="1300"/>
                        </a:lnSpc>
                        <a:spcBef>
                          <a:spcPts val="0"/>
                        </a:spcBef>
                        <a:spcAft>
                          <a:spcPts val="0"/>
                        </a:spcAft>
                        <a:buClrTx/>
                        <a:buSzTx/>
                        <a:buFontTx/>
                        <a:buNone/>
                        <a:tabLst>
                          <a:tab pos="0" algn="dec"/>
                          <a:tab pos="556260" algn="dec"/>
                        </a:tabLst>
                        <a:defRPr/>
                      </a:pPr>
                      <a:endParaRPr lang="en-US" sz="2000" b="0" kern="1200" dirty="0">
                        <a:solidFill>
                          <a:schemeClr val="dk1"/>
                        </a:solidFill>
                        <a:effectLst/>
                        <a:latin typeface="+mn-lt"/>
                        <a:ea typeface="+mn-ea"/>
                        <a:cs typeface="+mn-cs"/>
                      </a:endParaRPr>
                    </a:p>
                    <a:p>
                      <a:pPr marL="0" marR="0" lvl="0" indent="0" algn="l" defTabSz="914400" rtl="0" eaLnBrk="1" fontAlgn="auto" latinLnBrk="0" hangingPunct="1">
                        <a:lnSpc>
                          <a:spcPts val="1300"/>
                        </a:lnSpc>
                        <a:spcBef>
                          <a:spcPts val="0"/>
                        </a:spcBef>
                        <a:spcAft>
                          <a:spcPts val="0"/>
                        </a:spcAft>
                        <a:buClrTx/>
                        <a:buSzTx/>
                        <a:buFontTx/>
                        <a:buNone/>
                        <a:tabLst>
                          <a:tab pos="0" algn="dec"/>
                          <a:tab pos="556260" algn="dec"/>
                        </a:tabLst>
                        <a:defRPr/>
                      </a:pPr>
                      <a:r>
                        <a:rPr lang="en-US" sz="2000" b="0" kern="1200" dirty="0">
                          <a:solidFill>
                            <a:schemeClr val="dk1"/>
                          </a:solidFill>
                          <a:effectLst/>
                          <a:latin typeface="+mn-lt"/>
                          <a:ea typeface="+mn-ea"/>
                          <a:cs typeface="+mn-cs"/>
                        </a:rPr>
                        <a:t> 1,074</a:t>
                      </a:r>
                    </a:p>
                    <a:p>
                      <a:pPr marL="0" marR="0" algn="l" defTabSz="914400" rtl="0" eaLnBrk="1" latinLnBrk="0" hangingPunct="1">
                        <a:lnSpc>
                          <a:spcPts val="1300"/>
                        </a:lnSpc>
                        <a:spcBef>
                          <a:spcPts val="0"/>
                        </a:spcBef>
                        <a:spcAft>
                          <a:spcPts val="0"/>
                        </a:spcAft>
                        <a:tabLst>
                          <a:tab pos="0" algn="dec"/>
                          <a:tab pos="556260" algn="dec"/>
                        </a:tabLst>
                      </a:pPr>
                      <a:endParaRPr lang="en-US" sz="2000" b="0" kern="1200" dirty="0">
                        <a:solidFill>
                          <a:schemeClr val="dk1"/>
                        </a:solidFill>
                        <a:effectLst/>
                        <a:latin typeface="+mn-lt"/>
                        <a:ea typeface="+mn-ea"/>
                        <a:cs typeface="+mn-cs"/>
                      </a:endParaRPr>
                    </a:p>
                  </a:txBody>
                  <a:tcPr marL="39613" marR="39613" marT="0" marB="0" anchor="ctr"/>
                </a:tc>
                <a:tc>
                  <a:txBody>
                    <a:bodyPr/>
                    <a:lstStyle/>
                    <a:p>
                      <a:pPr marL="0" marR="0" lvl="0" indent="0" algn="l" defTabSz="914400" rtl="0" eaLnBrk="1" fontAlgn="auto" latinLnBrk="0" hangingPunct="1">
                        <a:lnSpc>
                          <a:spcPts val="1300"/>
                        </a:lnSpc>
                        <a:spcBef>
                          <a:spcPts val="0"/>
                        </a:spcBef>
                        <a:spcAft>
                          <a:spcPts val="0"/>
                        </a:spcAft>
                        <a:buClrTx/>
                        <a:buSzTx/>
                        <a:buFontTx/>
                        <a:buNone/>
                        <a:tabLst>
                          <a:tab pos="0" algn="dec"/>
                          <a:tab pos="556260" algn="dec"/>
                        </a:tabLst>
                        <a:defRPr/>
                      </a:pPr>
                      <a:endParaRPr lang="en-US" sz="2000" b="0" kern="1200" dirty="0">
                        <a:solidFill>
                          <a:schemeClr val="dk1"/>
                        </a:solidFill>
                        <a:effectLst/>
                        <a:latin typeface="+mn-lt"/>
                        <a:ea typeface="+mn-ea"/>
                        <a:cs typeface="+mn-cs"/>
                      </a:endParaRPr>
                    </a:p>
                    <a:p>
                      <a:pPr marL="0" marR="0" lvl="0" indent="0" algn="l" defTabSz="914400" rtl="0" eaLnBrk="1" fontAlgn="auto" latinLnBrk="0" hangingPunct="1">
                        <a:lnSpc>
                          <a:spcPts val="1300"/>
                        </a:lnSpc>
                        <a:spcBef>
                          <a:spcPts val="0"/>
                        </a:spcBef>
                        <a:spcAft>
                          <a:spcPts val="0"/>
                        </a:spcAft>
                        <a:buClrTx/>
                        <a:buSzTx/>
                        <a:buFontTx/>
                        <a:buNone/>
                        <a:tabLst>
                          <a:tab pos="0" algn="dec"/>
                          <a:tab pos="556260" algn="dec"/>
                        </a:tabLst>
                        <a:defRPr/>
                      </a:pPr>
                      <a:r>
                        <a:rPr lang="en-US" sz="2000" b="0" kern="1200" dirty="0">
                          <a:solidFill>
                            <a:schemeClr val="dk1"/>
                          </a:solidFill>
                          <a:effectLst/>
                          <a:latin typeface="+mn-lt"/>
                          <a:ea typeface="+mn-ea"/>
                          <a:cs typeface="+mn-cs"/>
                        </a:rPr>
                        <a:t> 1,074</a:t>
                      </a:r>
                    </a:p>
                    <a:p>
                      <a:pPr marL="0" marR="0" algn="l" defTabSz="914400" rtl="0" eaLnBrk="1" latinLnBrk="0" hangingPunct="1">
                        <a:lnSpc>
                          <a:spcPts val="1300"/>
                        </a:lnSpc>
                        <a:spcBef>
                          <a:spcPts val="0"/>
                        </a:spcBef>
                        <a:spcAft>
                          <a:spcPts val="0"/>
                        </a:spcAft>
                        <a:tabLst>
                          <a:tab pos="0" algn="dec"/>
                          <a:tab pos="556260" algn="dec"/>
                        </a:tabLst>
                      </a:pPr>
                      <a:endParaRPr lang="en-US" sz="2000" b="0" kern="1200" dirty="0">
                        <a:solidFill>
                          <a:schemeClr val="dk1"/>
                        </a:solidFill>
                        <a:effectLst/>
                        <a:latin typeface="+mn-lt"/>
                        <a:ea typeface="+mn-ea"/>
                        <a:cs typeface="+mn-cs"/>
                      </a:endParaRPr>
                    </a:p>
                  </a:txBody>
                  <a:tcPr marL="39613" marR="39613" marT="0" marB="0" anchor="ctr"/>
                </a:tc>
                <a:extLst>
                  <a:ext uri="{0D108BD9-81ED-4DB2-BD59-A6C34878D82A}">
                    <a16:rowId xmlns:a16="http://schemas.microsoft.com/office/drawing/2014/main" val="3048293293"/>
                  </a:ext>
                </a:extLst>
              </a:tr>
              <a:tr h="452815">
                <a:tc>
                  <a:txBody>
                    <a:bodyPr/>
                    <a:lstStyle/>
                    <a:p>
                      <a:pPr marL="0" marR="0" algn="l" defTabSz="914400" rtl="0" eaLnBrk="1" latinLnBrk="0" hangingPunct="1">
                        <a:lnSpc>
                          <a:spcPts val="1300"/>
                        </a:lnSpc>
                        <a:spcBef>
                          <a:spcPts val="0"/>
                        </a:spcBef>
                        <a:spcAft>
                          <a:spcPts val="0"/>
                        </a:spcAft>
                      </a:pPr>
                      <a:endParaRPr lang="en-US" sz="1600" b="1" kern="1200" dirty="0">
                        <a:solidFill>
                          <a:schemeClr val="tx1"/>
                        </a:solidFill>
                        <a:effectLst/>
                        <a:latin typeface="+mn-lt"/>
                        <a:ea typeface="+mn-ea"/>
                        <a:cs typeface="+mn-cs"/>
                      </a:endParaRPr>
                    </a:p>
                    <a:p>
                      <a:pPr marL="0" marR="0" algn="l" defTabSz="914400" rtl="0" eaLnBrk="1" latinLnBrk="0" hangingPunct="1">
                        <a:lnSpc>
                          <a:spcPts val="1300"/>
                        </a:lnSpc>
                        <a:spcBef>
                          <a:spcPts val="0"/>
                        </a:spcBef>
                        <a:spcAft>
                          <a:spcPts val="0"/>
                        </a:spcAft>
                      </a:pPr>
                      <a:r>
                        <a:rPr lang="en-US" sz="1600" b="1" kern="1200" dirty="0">
                          <a:solidFill>
                            <a:schemeClr val="tx1"/>
                          </a:solidFill>
                          <a:effectLst/>
                          <a:latin typeface="+mn-lt"/>
                          <a:ea typeface="+mn-ea"/>
                          <a:cs typeface="+mn-cs"/>
                        </a:rPr>
                        <a:t>TOTAL</a:t>
                      </a:r>
                    </a:p>
                  </a:txBody>
                  <a:tcPr marL="39613" marR="39613" marT="0" marB="0" anchor="ctr"/>
                </a:tc>
                <a:tc>
                  <a:txBody>
                    <a:bodyPr/>
                    <a:lstStyle/>
                    <a:p>
                      <a:pPr marL="0" marR="0">
                        <a:lnSpc>
                          <a:spcPts val="1300"/>
                        </a:lnSpc>
                        <a:spcBef>
                          <a:spcPts val="0"/>
                        </a:spcBef>
                        <a:spcAft>
                          <a:spcPts val="0"/>
                        </a:spcAft>
                        <a:tabLst>
                          <a:tab pos="45720" algn="dec"/>
                          <a:tab pos="560070" algn="dec"/>
                        </a:tabLst>
                      </a:pPr>
                      <a:endParaRPr lang="en-US" sz="2000" b="0" dirty="0">
                        <a:effectLst/>
                      </a:endParaRPr>
                    </a:p>
                    <a:p>
                      <a:pPr marL="0" marR="0">
                        <a:lnSpc>
                          <a:spcPts val="1300"/>
                        </a:lnSpc>
                        <a:spcBef>
                          <a:spcPts val="0"/>
                        </a:spcBef>
                        <a:spcAft>
                          <a:spcPts val="0"/>
                        </a:spcAft>
                        <a:tabLst>
                          <a:tab pos="45720" algn="dec"/>
                          <a:tab pos="560070" algn="dec"/>
                        </a:tabLst>
                      </a:pPr>
                      <a:r>
                        <a:rPr lang="en-US" sz="2000" b="0" dirty="0">
                          <a:effectLst/>
                        </a:rPr>
                        <a:t>$	11,063</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0" algn="dec"/>
                          <a:tab pos="556260" algn="dec"/>
                        </a:tabLst>
                      </a:pPr>
                      <a:endParaRPr lang="en-US" sz="2000" b="0" dirty="0">
                        <a:effectLst/>
                      </a:endParaRPr>
                    </a:p>
                    <a:p>
                      <a:pPr marL="0" marR="0">
                        <a:lnSpc>
                          <a:spcPts val="1300"/>
                        </a:lnSpc>
                        <a:spcBef>
                          <a:spcPts val="0"/>
                        </a:spcBef>
                        <a:spcAft>
                          <a:spcPts val="0"/>
                        </a:spcAft>
                        <a:tabLst>
                          <a:tab pos="0" algn="dec"/>
                          <a:tab pos="556260" algn="dec"/>
                        </a:tabLst>
                      </a:pPr>
                      <a:r>
                        <a:rPr lang="en-US" sz="2000" b="0" dirty="0">
                          <a:effectLst/>
                        </a:rPr>
                        <a:t>$	10,638</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95250" algn="dec"/>
                          <a:tab pos="609600" algn="dec"/>
                        </a:tabLst>
                      </a:pPr>
                      <a:endParaRPr lang="en-US" sz="2000" b="0" dirty="0">
                        <a:effectLst/>
                      </a:endParaRPr>
                    </a:p>
                    <a:p>
                      <a:pPr marL="0" marR="0">
                        <a:lnSpc>
                          <a:spcPts val="1300"/>
                        </a:lnSpc>
                        <a:spcBef>
                          <a:spcPts val="0"/>
                        </a:spcBef>
                        <a:spcAft>
                          <a:spcPts val="0"/>
                        </a:spcAft>
                        <a:tabLst>
                          <a:tab pos="95250" algn="dec"/>
                          <a:tab pos="609600" algn="dec"/>
                        </a:tabLst>
                      </a:pPr>
                      <a:r>
                        <a:rPr lang="en-US" sz="2000" b="0" dirty="0">
                          <a:effectLst/>
                        </a:rPr>
                        <a:t>$	23,462</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46355" algn="dec"/>
                          <a:tab pos="617855" algn="dec"/>
                        </a:tabLst>
                      </a:pPr>
                      <a:endParaRPr lang="en-US" sz="2000" b="0" dirty="0">
                        <a:effectLst/>
                      </a:endParaRPr>
                    </a:p>
                    <a:p>
                      <a:pPr marL="0" marR="0">
                        <a:lnSpc>
                          <a:spcPts val="1300"/>
                        </a:lnSpc>
                        <a:spcBef>
                          <a:spcPts val="0"/>
                        </a:spcBef>
                        <a:spcAft>
                          <a:spcPts val="0"/>
                        </a:spcAft>
                        <a:tabLst>
                          <a:tab pos="46355" algn="dec"/>
                          <a:tab pos="617855" algn="dec"/>
                        </a:tabLst>
                      </a:pPr>
                      <a:r>
                        <a:rPr lang="en-US" sz="2000" b="0" dirty="0">
                          <a:effectLst/>
                        </a:rPr>
                        <a:t>$	27,278</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tc>
                  <a:txBody>
                    <a:bodyPr/>
                    <a:lstStyle/>
                    <a:p>
                      <a:pPr marL="0" marR="0">
                        <a:lnSpc>
                          <a:spcPts val="1300"/>
                        </a:lnSpc>
                        <a:spcBef>
                          <a:spcPts val="0"/>
                        </a:spcBef>
                        <a:spcAft>
                          <a:spcPts val="0"/>
                        </a:spcAft>
                        <a:tabLst>
                          <a:tab pos="45720" algn="dec"/>
                          <a:tab pos="617220" algn="dec"/>
                        </a:tabLst>
                      </a:pPr>
                      <a:endParaRPr lang="en-US" sz="2000" b="0" dirty="0">
                        <a:effectLst/>
                      </a:endParaRPr>
                    </a:p>
                    <a:p>
                      <a:pPr marL="0" marR="0">
                        <a:lnSpc>
                          <a:spcPts val="1300"/>
                        </a:lnSpc>
                        <a:spcBef>
                          <a:spcPts val="0"/>
                        </a:spcBef>
                        <a:spcAft>
                          <a:spcPts val="0"/>
                        </a:spcAft>
                        <a:tabLst>
                          <a:tab pos="45720" algn="dec"/>
                          <a:tab pos="617220" algn="dec"/>
                        </a:tabLst>
                      </a:pPr>
                      <a:r>
                        <a:rPr lang="en-US" sz="2000" b="0" dirty="0">
                          <a:effectLst/>
                        </a:rPr>
                        <a:t>$	26,853</a:t>
                      </a:r>
                      <a:endParaRPr lang="en-US" sz="3600" b="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9613" marR="39613" marT="0" marB="0" anchor="ctr"/>
                </a:tc>
                <a:extLst>
                  <a:ext uri="{0D108BD9-81ED-4DB2-BD59-A6C34878D82A}">
                    <a16:rowId xmlns:a16="http://schemas.microsoft.com/office/drawing/2014/main" val="1254036376"/>
                  </a:ext>
                </a:extLst>
              </a:tr>
            </a:tbl>
          </a:graphicData>
        </a:graphic>
      </p:graphicFrame>
      <p:sp>
        <p:nvSpPr>
          <p:cNvPr id="12" name="Callout: Right Arrow 11">
            <a:extLst>
              <a:ext uri="{FF2B5EF4-FFF2-40B4-BE49-F238E27FC236}">
                <a16:creationId xmlns:a16="http://schemas.microsoft.com/office/drawing/2014/main" id="{9CA590FF-2269-4D52-882D-D156C613F6FB}"/>
              </a:ext>
            </a:extLst>
          </p:cNvPr>
          <p:cNvSpPr/>
          <p:nvPr/>
        </p:nvSpPr>
        <p:spPr>
          <a:xfrm>
            <a:off x="468234" y="2775908"/>
            <a:ext cx="2689745" cy="3778898"/>
          </a:xfrm>
          <a:prstGeom prst="rightArrowCallout">
            <a:avLst/>
          </a:prstGeom>
          <a:solidFill>
            <a:srgbClr val="3300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a:t>Indirect cost</a:t>
            </a:r>
          </a:p>
          <a:p>
            <a:pPr algn="ctr"/>
            <a:endParaRPr lang="en-US" u="sng" dirty="0"/>
          </a:p>
          <a:p>
            <a:pPr algn="ctr"/>
            <a:r>
              <a:rPr lang="en-US" dirty="0"/>
              <a:t>Listed to help student budget for expenses they may have while attending.</a:t>
            </a:r>
          </a:p>
          <a:p>
            <a:pPr algn="ctr"/>
            <a:r>
              <a:rPr lang="en-US" b="1" dirty="0">
                <a:solidFill>
                  <a:srgbClr val="FF0000"/>
                </a:solidFill>
              </a:rPr>
              <a:t>This is not a bill</a:t>
            </a:r>
          </a:p>
        </p:txBody>
      </p:sp>
      <p:sp>
        <p:nvSpPr>
          <p:cNvPr id="14" name="Arrow: Pentagon 13">
            <a:extLst>
              <a:ext uri="{FF2B5EF4-FFF2-40B4-BE49-F238E27FC236}">
                <a16:creationId xmlns:a16="http://schemas.microsoft.com/office/drawing/2014/main" id="{06401BF0-5A80-47D2-A1F9-28AC53F6054F}"/>
              </a:ext>
            </a:extLst>
          </p:cNvPr>
          <p:cNvSpPr/>
          <p:nvPr/>
        </p:nvSpPr>
        <p:spPr>
          <a:xfrm>
            <a:off x="460851" y="631595"/>
            <a:ext cx="2689745" cy="1563504"/>
          </a:xfrm>
          <a:prstGeom prst="homePlate">
            <a:avLst/>
          </a:prstGeom>
          <a:solidFill>
            <a:srgbClr val="3300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b="1" u="sng" dirty="0">
                <a:solidFill>
                  <a:schemeClr val="bg1"/>
                </a:solidFill>
              </a:rPr>
              <a:t>Direct Cost</a:t>
            </a:r>
          </a:p>
          <a:p>
            <a:pPr lvl="0"/>
            <a:r>
              <a:rPr lang="en-US" sz="1800" dirty="0">
                <a:solidFill>
                  <a:schemeClr val="bg1"/>
                </a:solidFill>
              </a:rPr>
              <a:t>Charged by school and needs to be paid quarterly</a:t>
            </a:r>
            <a:endParaRPr lang="en-US" sz="900" dirty="0">
              <a:solidFill>
                <a:schemeClr val="bg1"/>
              </a:solidFill>
            </a:endParaRPr>
          </a:p>
        </p:txBody>
      </p:sp>
      <p:sp>
        <p:nvSpPr>
          <p:cNvPr id="18" name="Right Brace 17">
            <a:extLst>
              <a:ext uri="{FF2B5EF4-FFF2-40B4-BE49-F238E27FC236}">
                <a16:creationId xmlns:a16="http://schemas.microsoft.com/office/drawing/2014/main" id="{FD28E8A5-3EA4-43F5-B10B-21BE157AEBBE}"/>
              </a:ext>
              <a:ext uri="{C183D7F6-B498-43B3-948B-1728B52AA6E4}">
                <adec:decorative xmlns:adec="http://schemas.microsoft.com/office/drawing/2017/decorative" val="1"/>
              </a:ext>
            </a:extLst>
          </p:cNvPr>
          <p:cNvSpPr/>
          <p:nvPr/>
        </p:nvSpPr>
        <p:spPr>
          <a:xfrm>
            <a:off x="10125034" y="4044099"/>
            <a:ext cx="584461" cy="980388"/>
          </a:xfrm>
          <a:prstGeom prst="rightBrace">
            <a:avLst/>
          </a:prstGeom>
          <a:noFill/>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Rectangle 19">
            <a:extLst>
              <a:ext uri="{FF2B5EF4-FFF2-40B4-BE49-F238E27FC236}">
                <a16:creationId xmlns:a16="http://schemas.microsoft.com/office/drawing/2014/main" id="{DF2BA5D3-7D83-4FC0-B341-6F99B108E822}"/>
              </a:ext>
            </a:extLst>
          </p:cNvPr>
          <p:cNvSpPr/>
          <p:nvPr/>
        </p:nvSpPr>
        <p:spPr>
          <a:xfrm>
            <a:off x="10643507" y="3601039"/>
            <a:ext cx="1482505" cy="1725105"/>
          </a:xfrm>
          <a:prstGeom prst="rect">
            <a:avLst/>
          </a:prstGeom>
          <a:solidFill>
            <a:srgbClr val="3300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Needs to be paid to school only when student lives on campus</a:t>
            </a:r>
          </a:p>
        </p:txBody>
      </p:sp>
    </p:spTree>
    <p:extLst>
      <p:ext uri="{BB962C8B-B14F-4D97-AF65-F5344CB8AC3E}">
        <p14:creationId xmlns:p14="http://schemas.microsoft.com/office/powerpoint/2010/main" val="189389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8"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C3710D9-EB35-6F4D-DFFA-723314AC6988}"/>
              </a:ext>
            </a:extLst>
          </p:cNvPr>
          <p:cNvGrpSpPr/>
          <p:nvPr/>
        </p:nvGrpSpPr>
        <p:grpSpPr>
          <a:xfrm>
            <a:off x="767055" y="2172669"/>
            <a:ext cx="10657890" cy="3693000"/>
            <a:chOff x="293465" y="1739640"/>
            <a:chExt cx="11423821" cy="3741312"/>
          </a:xfrm>
        </p:grpSpPr>
        <p:sp>
          <p:nvSpPr>
            <p:cNvPr id="3" name="Rectangle 2">
              <a:extLst>
                <a:ext uri="{FF2B5EF4-FFF2-40B4-BE49-F238E27FC236}">
                  <a16:creationId xmlns:a16="http://schemas.microsoft.com/office/drawing/2014/main" id="{8E0CA372-6F66-6B4E-1BE0-6266678A9CAC}"/>
                </a:ext>
              </a:extLst>
            </p:cNvPr>
            <p:cNvSpPr/>
            <p:nvPr/>
          </p:nvSpPr>
          <p:spPr>
            <a:xfrm>
              <a:off x="293465" y="1739640"/>
              <a:ext cx="3305313" cy="1523859"/>
            </a:xfrm>
            <a:prstGeom prst="rect">
              <a:avLst/>
            </a:prstGeom>
            <a:solidFill>
              <a:srgbClr val="C7B58B"/>
            </a:solid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pPr algn="ctr"/>
              <a:r>
                <a:rPr lang="en-US" sz="2800" dirty="0">
                  <a:solidFill>
                    <a:schemeClr val="tx1"/>
                  </a:solidFill>
                  <a:latin typeface="Encode Sans Narrow Black" panose="02000000000000000000" pitchFamily="2" charset="77"/>
                </a:rPr>
                <a:t>Cost Of Attendance (COA)</a:t>
              </a:r>
            </a:p>
          </p:txBody>
        </p:sp>
        <p:sp>
          <p:nvSpPr>
            <p:cNvPr id="4" name="Rectangle 3">
              <a:extLst>
                <a:ext uri="{FF2B5EF4-FFF2-40B4-BE49-F238E27FC236}">
                  <a16:creationId xmlns:a16="http://schemas.microsoft.com/office/drawing/2014/main" id="{EAEAE495-0CF5-E2AC-7E8C-0099B0210E7B}"/>
                </a:ext>
              </a:extLst>
            </p:cNvPr>
            <p:cNvSpPr/>
            <p:nvPr/>
          </p:nvSpPr>
          <p:spPr>
            <a:xfrm>
              <a:off x="4352719" y="1781423"/>
              <a:ext cx="3305312" cy="1438052"/>
            </a:xfrm>
            <a:prstGeom prst="rect">
              <a:avLst/>
            </a:prstGeom>
            <a:solidFill>
              <a:srgbClr val="C7B58B"/>
            </a:solid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pPr algn="ctr"/>
              <a:r>
                <a:rPr lang="en-US" sz="2800" dirty="0">
                  <a:solidFill>
                    <a:schemeClr val="tx1">
                      <a:lumMod val="95000"/>
                      <a:lumOff val="5000"/>
                    </a:schemeClr>
                  </a:solidFill>
                  <a:latin typeface="Encode Sans Narrow Black" panose="02000000000000000000" pitchFamily="2" charset="77"/>
                </a:rPr>
                <a:t>Student Aid Index (SAI)</a:t>
              </a:r>
            </a:p>
          </p:txBody>
        </p:sp>
        <p:sp>
          <p:nvSpPr>
            <p:cNvPr id="5" name="Rectangle 4">
              <a:extLst>
                <a:ext uri="{FF2B5EF4-FFF2-40B4-BE49-F238E27FC236}">
                  <a16:creationId xmlns:a16="http://schemas.microsoft.com/office/drawing/2014/main" id="{04EAA16E-A0D8-B1DC-91B3-795A88EBE65E}"/>
                </a:ext>
              </a:extLst>
            </p:cNvPr>
            <p:cNvSpPr/>
            <p:nvPr/>
          </p:nvSpPr>
          <p:spPr>
            <a:xfrm>
              <a:off x="8402391" y="1782586"/>
              <a:ext cx="3305312" cy="1436889"/>
            </a:xfrm>
            <a:prstGeom prst="rect">
              <a:avLst/>
            </a:prstGeom>
            <a:solidFill>
              <a:srgbClr val="33006F"/>
            </a:solid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pPr algn="ctr"/>
              <a:r>
                <a:rPr lang="en-US" sz="2800" dirty="0">
                  <a:solidFill>
                    <a:schemeClr val="bg1"/>
                  </a:solidFill>
                  <a:latin typeface="Encode Sans Narrow Black" panose="02000000000000000000" pitchFamily="2" charset="77"/>
                </a:rPr>
                <a:t>FINANCIAL NEED</a:t>
              </a:r>
            </a:p>
          </p:txBody>
        </p:sp>
        <p:sp>
          <p:nvSpPr>
            <p:cNvPr id="6" name="Rectangle 5">
              <a:extLst>
                <a:ext uri="{FF2B5EF4-FFF2-40B4-BE49-F238E27FC236}">
                  <a16:creationId xmlns:a16="http://schemas.microsoft.com/office/drawing/2014/main" id="{A5392FA1-5313-DB93-C69B-8CEE6ED792D0}"/>
                </a:ext>
              </a:extLst>
            </p:cNvPr>
            <p:cNvSpPr/>
            <p:nvPr/>
          </p:nvSpPr>
          <p:spPr>
            <a:xfrm>
              <a:off x="293466" y="3365990"/>
              <a:ext cx="3305309" cy="2114962"/>
            </a:xfrm>
            <a:prstGeom prst="rect">
              <a:avLst/>
            </a:prstGeom>
            <a:solidFill>
              <a:srgbClr val="C7B58B"/>
            </a:solid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pPr marL="285750" indent="-285750">
                <a:buFont typeface="System Font Regular"/>
                <a:buChar char="&gt;"/>
              </a:pP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Tuition</a:t>
              </a:r>
            </a:p>
            <a:p>
              <a:pPr marL="285750" indent="-285750">
                <a:buFont typeface="System Font Regular"/>
                <a:buChar char="&gt;"/>
              </a:pP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Housing </a:t>
              </a:r>
            </a:p>
            <a:p>
              <a:pPr marL="285750" indent="-285750">
                <a:buFont typeface="System Font Regular"/>
                <a:buChar char="&gt;"/>
              </a:pP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Food</a:t>
              </a:r>
            </a:p>
            <a:p>
              <a:pPr marL="285750" indent="-285750">
                <a:buFont typeface="System Font Regular"/>
                <a:buChar char="&gt;"/>
              </a:pP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Books</a:t>
              </a:r>
            </a:p>
            <a:p>
              <a:pPr marL="285750" indent="-285750">
                <a:buFont typeface="System Font Regular"/>
                <a:buChar char="&gt;"/>
              </a:pP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Living Expenses</a:t>
              </a:r>
            </a:p>
            <a:p>
              <a:pPr marL="285750" indent="-285750">
                <a:buFont typeface="System Font Regular"/>
                <a:buChar char="&gt;"/>
              </a:pP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Transportation</a:t>
              </a:r>
            </a:p>
          </p:txBody>
        </p:sp>
        <p:sp>
          <p:nvSpPr>
            <p:cNvPr id="7" name="Rectangle 6">
              <a:extLst>
                <a:ext uri="{FF2B5EF4-FFF2-40B4-BE49-F238E27FC236}">
                  <a16:creationId xmlns:a16="http://schemas.microsoft.com/office/drawing/2014/main" id="{AE9E0E15-B8E5-8E5F-5B50-0015B80CED64}"/>
                </a:ext>
              </a:extLst>
            </p:cNvPr>
            <p:cNvSpPr/>
            <p:nvPr/>
          </p:nvSpPr>
          <p:spPr>
            <a:xfrm>
              <a:off x="4352719" y="3365990"/>
              <a:ext cx="3305312" cy="2114962"/>
            </a:xfrm>
            <a:prstGeom prst="rect">
              <a:avLst/>
            </a:prstGeom>
            <a:solidFill>
              <a:srgbClr val="C7B58B"/>
            </a:solid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pPr marL="285750" indent="-285750">
                <a:buFont typeface="System Font Regular"/>
                <a:buChar char="&gt;"/>
              </a:pPr>
              <a:r>
                <a:rPr lang="en-US" sz="2000"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Parent income</a:t>
              </a:r>
            </a:p>
            <a:p>
              <a:pPr marL="285750" indent="-285750">
                <a:buFont typeface="System Font Regular"/>
                <a:buChar char="&gt;"/>
              </a:pPr>
              <a:r>
                <a:rPr lang="en-US" sz="2000"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Parent assets</a:t>
              </a:r>
            </a:p>
            <a:p>
              <a:pPr marL="285750" indent="-285750">
                <a:buFont typeface="System Font Regular"/>
                <a:buChar char="&gt;"/>
              </a:pPr>
              <a:r>
                <a:rPr lang="en-US" sz="2000"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Student Income</a:t>
              </a:r>
            </a:p>
            <a:p>
              <a:pPr marL="285750" indent="-285750">
                <a:buFont typeface="System Font Regular"/>
                <a:buChar char="&gt;"/>
              </a:pPr>
              <a:r>
                <a:rPr lang="en-US" sz="2000"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Student assets</a:t>
              </a:r>
            </a:p>
            <a:p>
              <a:pPr marL="285750" indent="-285750">
                <a:buFont typeface="System Font Regular"/>
                <a:buChar char="&gt;"/>
              </a:pPr>
              <a:r>
                <a:rPr lang="en-US" sz="2000"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in household</a:t>
              </a:r>
            </a:p>
          </p:txBody>
        </p:sp>
        <p:sp>
          <p:nvSpPr>
            <p:cNvPr id="8" name="Rectangle 7">
              <a:extLst>
                <a:ext uri="{FF2B5EF4-FFF2-40B4-BE49-F238E27FC236}">
                  <a16:creationId xmlns:a16="http://schemas.microsoft.com/office/drawing/2014/main" id="{75B62744-EFDC-EEFA-FCF1-E8085FADABE6}"/>
                </a:ext>
              </a:extLst>
            </p:cNvPr>
            <p:cNvSpPr/>
            <p:nvPr/>
          </p:nvSpPr>
          <p:spPr>
            <a:xfrm>
              <a:off x="8411974" y="3365990"/>
              <a:ext cx="3305312" cy="2114962"/>
            </a:xfrm>
            <a:prstGeom prst="rect">
              <a:avLst/>
            </a:prstGeom>
            <a:solidFill>
              <a:srgbClr val="33006F"/>
            </a:solid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pPr>
                <a:spcAft>
                  <a:spcPts val="600"/>
                </a:spcAft>
              </a:pPr>
              <a:r>
                <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The maximum amount of aid a student may receive in a single academic year</a:t>
              </a:r>
            </a:p>
          </p:txBody>
        </p:sp>
        <p:sp>
          <p:nvSpPr>
            <p:cNvPr id="9" name="TextBox 8">
              <a:extLst>
                <a:ext uri="{FF2B5EF4-FFF2-40B4-BE49-F238E27FC236}">
                  <a16:creationId xmlns:a16="http://schemas.microsoft.com/office/drawing/2014/main" id="{EDE07658-332F-1F87-D4E1-65CD5E3F0AE6}"/>
                </a:ext>
              </a:extLst>
            </p:cNvPr>
            <p:cNvSpPr txBox="1"/>
            <p:nvPr/>
          </p:nvSpPr>
          <p:spPr>
            <a:xfrm>
              <a:off x="3598776" y="2202111"/>
              <a:ext cx="734786" cy="646331"/>
            </a:xfrm>
            <a:prstGeom prst="rect">
              <a:avLst/>
            </a:prstGeom>
            <a:noFill/>
          </p:spPr>
          <p:txBody>
            <a:bodyPr wrap="square" rtlCol="0">
              <a:spAutoFit/>
            </a:bodyPr>
            <a:lstStyle/>
            <a:p>
              <a:pPr algn="ctr"/>
              <a:r>
                <a:rPr lang="en-US" sz="3600" b="1" dirty="0">
                  <a:solidFill>
                    <a:srgbClr val="917B4C"/>
                  </a:solidFill>
                  <a:latin typeface="Encode Sans Normal Black" panose="02000000000000000000" pitchFamily="2" charset="77"/>
                </a:rPr>
                <a:t>-</a:t>
              </a:r>
            </a:p>
          </p:txBody>
        </p:sp>
        <p:sp>
          <p:nvSpPr>
            <p:cNvPr id="10" name="TextBox 9">
              <a:extLst>
                <a:ext uri="{FF2B5EF4-FFF2-40B4-BE49-F238E27FC236}">
                  <a16:creationId xmlns:a16="http://schemas.microsoft.com/office/drawing/2014/main" id="{501E19C7-6806-1977-CD79-894CF4DF9365}"/>
                </a:ext>
              </a:extLst>
            </p:cNvPr>
            <p:cNvSpPr txBox="1"/>
            <p:nvPr/>
          </p:nvSpPr>
          <p:spPr>
            <a:xfrm>
              <a:off x="7667605" y="2177283"/>
              <a:ext cx="734786" cy="646331"/>
            </a:xfrm>
            <a:prstGeom prst="rect">
              <a:avLst/>
            </a:prstGeom>
            <a:noFill/>
          </p:spPr>
          <p:txBody>
            <a:bodyPr wrap="square" rtlCol="0">
              <a:spAutoFit/>
            </a:bodyPr>
            <a:lstStyle/>
            <a:p>
              <a:pPr algn="ctr"/>
              <a:r>
                <a:rPr lang="en-US" sz="3600" b="1" dirty="0">
                  <a:solidFill>
                    <a:srgbClr val="917B4C"/>
                  </a:solidFill>
                  <a:latin typeface="Encode Sans Normal Black" panose="02000000000000000000" pitchFamily="2" charset="77"/>
                </a:rPr>
                <a:t>=</a:t>
              </a:r>
            </a:p>
          </p:txBody>
        </p:sp>
      </p:grpSp>
      <p:sp>
        <p:nvSpPr>
          <p:cNvPr id="12" name="TextBox 11">
            <a:extLst>
              <a:ext uri="{FF2B5EF4-FFF2-40B4-BE49-F238E27FC236}">
                <a16:creationId xmlns:a16="http://schemas.microsoft.com/office/drawing/2014/main" id="{3EB068AC-80A2-5EC8-E05A-F25C6E10EFA9}"/>
              </a:ext>
            </a:extLst>
          </p:cNvPr>
          <p:cNvSpPr txBox="1"/>
          <p:nvPr/>
        </p:nvSpPr>
        <p:spPr>
          <a:xfrm>
            <a:off x="767055" y="697924"/>
            <a:ext cx="6755696" cy="830997"/>
          </a:xfrm>
          <a:prstGeom prst="rect">
            <a:avLst/>
          </a:prstGeom>
          <a:noFill/>
        </p:spPr>
        <p:txBody>
          <a:bodyPr wrap="none" rtlCol="0">
            <a:spAutoFit/>
          </a:bodyPr>
          <a:lstStyle/>
          <a:p>
            <a:r>
              <a:rPr lang="en-US" sz="4800" b="1" dirty="0">
                <a:solidFill>
                  <a:srgbClr val="917B4C"/>
                </a:solidFill>
                <a:latin typeface="Encode Sans Black"/>
              </a:rPr>
              <a:t>FINANCIAL AID FORMULA</a:t>
            </a:r>
          </a:p>
        </p:txBody>
      </p:sp>
    </p:spTree>
    <p:extLst>
      <p:ext uri="{BB962C8B-B14F-4D97-AF65-F5344CB8AC3E}">
        <p14:creationId xmlns:p14="http://schemas.microsoft.com/office/powerpoint/2010/main" val="13648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21F04-3FF1-9F67-C416-8D02CEFD4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063489-C8CF-C548-E616-C21C9BD834A3}"/>
              </a:ext>
            </a:extLst>
          </p:cNvPr>
          <p:cNvSpPr>
            <a:spLocks noGrp="1"/>
          </p:cNvSpPr>
          <p:nvPr>
            <p:ph type="title"/>
          </p:nvPr>
        </p:nvSpPr>
        <p:spPr>
          <a:xfrm>
            <a:off x="0" y="119743"/>
            <a:ext cx="12192000" cy="1023257"/>
          </a:xfrm>
        </p:spPr>
        <p:txBody>
          <a:bodyPr>
            <a:noAutofit/>
          </a:bodyPr>
          <a:lstStyle/>
          <a:p>
            <a:pPr algn="ctr"/>
            <a:r>
              <a:rPr lang="en-US" sz="3500" b="1" dirty="0">
                <a:solidFill>
                  <a:srgbClr val="917B4C"/>
                </a:solidFill>
                <a:latin typeface="Encode Sans Black"/>
              </a:rPr>
              <a:t>EXAMPLE OF PAYMENTS WITH ON-CAMPUS HOUSING</a:t>
            </a:r>
          </a:p>
        </p:txBody>
      </p:sp>
      <p:grpSp>
        <p:nvGrpSpPr>
          <p:cNvPr id="11" name="Group 10">
            <a:extLst>
              <a:ext uri="{FF2B5EF4-FFF2-40B4-BE49-F238E27FC236}">
                <a16:creationId xmlns:a16="http://schemas.microsoft.com/office/drawing/2014/main" id="{8BE11368-3030-85E5-1588-069C49615CC8}"/>
              </a:ext>
            </a:extLst>
          </p:cNvPr>
          <p:cNvGrpSpPr/>
          <p:nvPr/>
        </p:nvGrpSpPr>
        <p:grpSpPr>
          <a:xfrm>
            <a:off x="2054144" y="1173305"/>
            <a:ext cx="8083711" cy="4365085"/>
            <a:chOff x="1865831" y="1194019"/>
            <a:chExt cx="8083711" cy="4365085"/>
          </a:xfrm>
        </p:grpSpPr>
        <p:sp>
          <p:nvSpPr>
            <p:cNvPr id="5" name="Rectangle 4">
              <a:extLst>
                <a:ext uri="{FF2B5EF4-FFF2-40B4-BE49-F238E27FC236}">
                  <a16:creationId xmlns:a16="http://schemas.microsoft.com/office/drawing/2014/main" id="{0F44E509-61CE-37D1-FD8B-A70086C9D2B6}"/>
                </a:ext>
              </a:extLst>
            </p:cNvPr>
            <p:cNvSpPr/>
            <p:nvPr/>
          </p:nvSpPr>
          <p:spPr>
            <a:xfrm>
              <a:off x="1865831" y="1194024"/>
              <a:ext cx="3645220" cy="966046"/>
            </a:xfrm>
            <a:prstGeom prst="rect">
              <a:avLst/>
            </a:prstGeom>
            <a:solidFill>
              <a:srgbClr val="33006F"/>
            </a:solidFill>
            <a:ln>
              <a:noFill/>
            </a:ln>
          </p:spPr>
          <p:style>
            <a:lnRef idx="1">
              <a:schemeClr val="accent1"/>
            </a:lnRef>
            <a:fillRef idx="3">
              <a:schemeClr val="accent1"/>
            </a:fillRef>
            <a:effectRef idx="2">
              <a:schemeClr val="accent1"/>
            </a:effectRef>
            <a:fontRef idx="minor">
              <a:schemeClr val="lt1"/>
            </a:fontRef>
          </p:style>
          <p:txBody>
            <a:bodyPr rtlCol="0" anchor="t" anchorCtr="0"/>
            <a:lstStyle/>
            <a:p>
              <a:pPr algn="ctr" defTabSz="841248">
                <a:spcAft>
                  <a:spcPts val="600"/>
                </a:spcAft>
              </a:pPr>
              <a:r>
                <a:rPr lang="en-US" sz="2650" b="1" u="sng" kern="1200" dirty="0">
                  <a:solidFill>
                    <a:schemeClr val="bg1"/>
                  </a:solidFill>
                  <a:latin typeface="Encode Sans Narrow Black" panose="02000000000000000000" pitchFamily="2" charset="77"/>
                  <a:ea typeface="+mn-ea"/>
                  <a:cs typeface="+mn-cs"/>
                </a:rPr>
                <a:t>QUARTERLY CHARGES</a:t>
              </a:r>
              <a:endParaRPr lang="en-US" sz="2650" b="1" u="sng" dirty="0">
                <a:solidFill>
                  <a:schemeClr val="bg1"/>
                </a:solidFill>
                <a:latin typeface="Encode Sans Narrow Black" panose="02000000000000000000" pitchFamily="2" charset="77"/>
              </a:endParaRPr>
            </a:p>
          </p:txBody>
        </p:sp>
        <p:sp>
          <p:nvSpPr>
            <p:cNvPr id="6" name="Rectangle 5">
              <a:extLst>
                <a:ext uri="{FF2B5EF4-FFF2-40B4-BE49-F238E27FC236}">
                  <a16:creationId xmlns:a16="http://schemas.microsoft.com/office/drawing/2014/main" id="{160C0B36-2910-0307-55AE-5A1057AE9EDD}"/>
                </a:ext>
              </a:extLst>
            </p:cNvPr>
            <p:cNvSpPr/>
            <p:nvPr/>
          </p:nvSpPr>
          <p:spPr>
            <a:xfrm>
              <a:off x="1865831" y="1914549"/>
              <a:ext cx="3645219" cy="2714522"/>
            </a:xfrm>
            <a:prstGeom prst="rect">
              <a:avLst/>
            </a:prstGeom>
            <a:solidFill>
              <a:srgbClr val="33006F"/>
            </a:solidFill>
            <a:ln>
              <a:noFill/>
            </a:ln>
          </p:spPr>
          <p:style>
            <a:lnRef idx="1">
              <a:schemeClr val="accent1"/>
            </a:lnRef>
            <a:fillRef idx="3">
              <a:schemeClr val="accent1"/>
            </a:fillRef>
            <a:effectRef idx="2">
              <a:schemeClr val="accent1"/>
            </a:effectRef>
            <a:fontRef idx="minor">
              <a:schemeClr val="lt1"/>
            </a:fontRef>
          </p:style>
          <p:txBody>
            <a:bodyPr rtlCol="0" anchor="t" anchorCtr="0"/>
            <a:lstStyle/>
            <a:p>
              <a:pPr marL="262890" indent="-262890" defTabSz="841248">
                <a:spcAft>
                  <a:spcPts val="600"/>
                </a:spcAft>
                <a:buFont typeface="System Font Regular"/>
                <a:buChar char="&gt;"/>
              </a:pPr>
              <a:r>
                <a:rPr lang="en-US" sz="2500" b="1"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$4,600</a:t>
              </a:r>
            </a:p>
            <a:p>
              <a:pPr marL="720090" lvl="1" indent="-262890" defTabSz="841248">
                <a:spcAft>
                  <a:spcPts val="600"/>
                </a:spcAft>
                <a:buFont typeface="System Font Regular"/>
                <a:buChar char="&gt;"/>
              </a:pPr>
              <a:r>
                <a:rPr lang="en-US" sz="1600" b="1"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Resident tuition (full-time)</a:t>
              </a:r>
            </a:p>
            <a:p>
              <a:pPr marL="262890" indent="-262890" defTabSz="841248">
                <a:spcAft>
                  <a:spcPts val="600"/>
                </a:spcAft>
                <a:buFont typeface="System Font Regular"/>
                <a:buChar char="&gt;"/>
              </a:pPr>
              <a:r>
                <a:rPr lang="en-US" sz="2500" b="1" dirty="0">
                  <a:solidFill>
                    <a:schemeClr val="bg1"/>
                  </a:solidFill>
                  <a:latin typeface="Open Sans" panose="020B0606030504020204" pitchFamily="34" charset="0"/>
                  <a:ea typeface="Open Sans" panose="020B0606030504020204" pitchFamily="34" charset="0"/>
                  <a:cs typeface="Open Sans" panose="020B0606030504020204" pitchFamily="34" charset="0"/>
                </a:rPr>
                <a:t>$3,597</a:t>
              </a:r>
            </a:p>
            <a:p>
              <a:pPr marL="720090" lvl="1" indent="-262890" defTabSz="841248">
                <a:spcAft>
                  <a:spcPts val="600"/>
                </a:spcAft>
                <a:buFont typeface="System Font Regular"/>
                <a:buChar char="&gt;"/>
              </a:pPr>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Summit Hall double suite</a:t>
              </a:r>
            </a:p>
            <a:p>
              <a:pPr marL="262890" indent="-262890" defTabSz="841248">
                <a:spcAft>
                  <a:spcPts val="600"/>
                </a:spcAft>
                <a:buFont typeface="System Font Regular"/>
                <a:buChar char="&gt;"/>
              </a:pPr>
              <a:r>
                <a:rPr lang="en-US" sz="2500" b="1" dirty="0">
                  <a:solidFill>
                    <a:schemeClr val="bg1"/>
                  </a:solidFill>
                  <a:latin typeface="Open Sans" panose="020B0606030504020204" pitchFamily="34" charset="0"/>
                  <a:ea typeface="Open Sans" panose="020B0606030504020204" pitchFamily="34" charset="0"/>
                  <a:cs typeface="Open Sans" panose="020B0606030504020204" pitchFamily="34" charset="0"/>
                </a:rPr>
                <a:t>$2,777</a:t>
              </a:r>
            </a:p>
            <a:p>
              <a:pPr marL="720090" lvl="1" indent="-262890" defTabSz="841248">
                <a:spcAft>
                  <a:spcPts val="600"/>
                </a:spcAft>
                <a:buFont typeface="System Font Regular"/>
                <a:buChar char="&gt;"/>
              </a:pPr>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Weekly 14 meal plan</a:t>
              </a:r>
            </a:p>
          </p:txBody>
        </p:sp>
        <p:sp>
          <p:nvSpPr>
            <p:cNvPr id="7" name="Rectangle 6">
              <a:extLst>
                <a:ext uri="{FF2B5EF4-FFF2-40B4-BE49-F238E27FC236}">
                  <a16:creationId xmlns:a16="http://schemas.microsoft.com/office/drawing/2014/main" id="{246585F4-CA33-8CC3-5EAA-7A194179887B}"/>
                </a:ext>
              </a:extLst>
            </p:cNvPr>
            <p:cNvSpPr/>
            <p:nvPr/>
          </p:nvSpPr>
          <p:spPr>
            <a:xfrm>
              <a:off x="6304322" y="1194019"/>
              <a:ext cx="3645220" cy="966046"/>
            </a:xfrm>
            <a:prstGeom prst="rect">
              <a:avLst/>
            </a:prstGeom>
            <a:solidFill>
              <a:srgbClr val="33006F"/>
            </a:solidFill>
            <a:ln>
              <a:noFill/>
            </a:ln>
          </p:spPr>
          <p:style>
            <a:lnRef idx="1">
              <a:schemeClr val="accent1"/>
            </a:lnRef>
            <a:fillRef idx="3">
              <a:schemeClr val="accent1"/>
            </a:fillRef>
            <a:effectRef idx="2">
              <a:schemeClr val="accent1"/>
            </a:effectRef>
            <a:fontRef idx="minor">
              <a:schemeClr val="lt1"/>
            </a:fontRef>
          </p:style>
          <p:txBody>
            <a:bodyPr rtlCol="0" anchor="t" anchorCtr="0"/>
            <a:lstStyle/>
            <a:p>
              <a:pPr algn="ctr" defTabSz="841248">
                <a:spcAft>
                  <a:spcPts val="600"/>
                </a:spcAft>
              </a:pPr>
              <a:r>
                <a:rPr lang="en-US" sz="2650" b="1" u="sng" kern="1200" dirty="0">
                  <a:solidFill>
                    <a:schemeClr val="bg1"/>
                  </a:solidFill>
                  <a:latin typeface="Encode Sans Narrow Black" panose="02000000000000000000" pitchFamily="2" charset="77"/>
                  <a:ea typeface="+mn-ea"/>
                  <a:cs typeface="+mn-cs"/>
                </a:rPr>
                <a:t>QUARTERLY AID</a:t>
              </a:r>
              <a:endParaRPr lang="en-US" sz="2650" b="1" u="sng" dirty="0">
                <a:solidFill>
                  <a:schemeClr val="bg1"/>
                </a:solidFill>
                <a:latin typeface="Encode Sans Narrow Black" panose="02000000000000000000" pitchFamily="2" charset="77"/>
              </a:endParaRPr>
            </a:p>
          </p:txBody>
        </p:sp>
        <p:sp>
          <p:nvSpPr>
            <p:cNvPr id="8" name="Rectangle 7">
              <a:extLst>
                <a:ext uri="{FF2B5EF4-FFF2-40B4-BE49-F238E27FC236}">
                  <a16:creationId xmlns:a16="http://schemas.microsoft.com/office/drawing/2014/main" id="{9BF56B43-6D1A-920D-FD12-3692CA4042BB}"/>
                </a:ext>
              </a:extLst>
            </p:cNvPr>
            <p:cNvSpPr/>
            <p:nvPr/>
          </p:nvSpPr>
          <p:spPr>
            <a:xfrm>
              <a:off x="6304321" y="1942639"/>
              <a:ext cx="3645219" cy="2714522"/>
            </a:xfrm>
            <a:prstGeom prst="rect">
              <a:avLst/>
            </a:prstGeom>
            <a:solidFill>
              <a:srgbClr val="33006F"/>
            </a:solidFill>
            <a:ln>
              <a:noFill/>
            </a:ln>
          </p:spPr>
          <p:style>
            <a:lnRef idx="1">
              <a:schemeClr val="accent1"/>
            </a:lnRef>
            <a:fillRef idx="3">
              <a:schemeClr val="accent1"/>
            </a:fillRef>
            <a:effectRef idx="2">
              <a:schemeClr val="accent1"/>
            </a:effectRef>
            <a:fontRef idx="minor">
              <a:schemeClr val="lt1"/>
            </a:fontRef>
          </p:style>
          <p:txBody>
            <a:bodyPr rtlCol="0" anchor="t" anchorCtr="0"/>
            <a:lstStyle/>
            <a:p>
              <a:pPr marL="262890" indent="-262890" defTabSz="841248">
                <a:spcAft>
                  <a:spcPts val="600"/>
                </a:spcAft>
                <a:buFont typeface="System Font Regular"/>
                <a:buChar char="&gt;"/>
              </a:pPr>
              <a:r>
                <a:rPr lang="en-US" sz="2500" b="1"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$8,680</a:t>
              </a:r>
            </a:p>
            <a:p>
              <a:pPr marL="720090" lvl="1" indent="-262890" defTabSz="841248">
                <a:spcAft>
                  <a:spcPts val="600"/>
                </a:spcAft>
                <a:buFont typeface="System Font Regular"/>
                <a:buChar char="&gt;"/>
              </a:pPr>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Grant aid</a:t>
              </a:r>
              <a:endParaRPr lang="en-US" sz="1600" b="1" kern="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62890" indent="-262890" defTabSz="841248">
                <a:spcAft>
                  <a:spcPts val="600"/>
                </a:spcAft>
                <a:buFont typeface="System Font Regular"/>
                <a:buChar char="&gt;"/>
              </a:pPr>
              <a:r>
                <a:rPr lang="en-US" sz="25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$1,742</a:t>
              </a:r>
            </a:p>
            <a:p>
              <a:pPr marL="720090" lvl="1" indent="-262890" defTabSz="841248">
                <a:spcAft>
                  <a:spcPts val="600"/>
                </a:spcAft>
                <a:buFont typeface="System Font Regular"/>
                <a:buChar char="&gt;"/>
              </a:pPr>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Loans</a:t>
              </a:r>
            </a:p>
          </p:txBody>
        </p:sp>
        <p:sp>
          <p:nvSpPr>
            <p:cNvPr id="9" name="Rectangle 8">
              <a:extLst>
                <a:ext uri="{FF2B5EF4-FFF2-40B4-BE49-F238E27FC236}">
                  <a16:creationId xmlns:a16="http://schemas.microsoft.com/office/drawing/2014/main" id="{CE4262D7-53C9-4B00-96FE-6DFC3EFA25EF}"/>
                </a:ext>
              </a:extLst>
            </p:cNvPr>
            <p:cNvSpPr/>
            <p:nvPr/>
          </p:nvSpPr>
          <p:spPr>
            <a:xfrm>
              <a:off x="1865831" y="4405219"/>
              <a:ext cx="3645220" cy="1153885"/>
            </a:xfrm>
            <a:prstGeom prst="rect">
              <a:avLst/>
            </a:prstGeom>
            <a:solidFill>
              <a:srgbClr val="917B4C"/>
            </a:solid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pPr defTabSz="841248">
                <a:spcAft>
                  <a:spcPts val="600"/>
                </a:spcAft>
              </a:pPr>
              <a:r>
                <a:rPr lang="en-US" sz="2576" b="1" kern="1200" dirty="0">
                  <a:solidFill>
                    <a:schemeClr val="bg1"/>
                  </a:solidFill>
                  <a:latin typeface="Encode Sans Narrow Black" panose="02000000000000000000" pitchFamily="2" charset="77"/>
                  <a:ea typeface="+mn-ea"/>
                  <a:cs typeface="+mn-cs"/>
                </a:rPr>
                <a:t>TOTAL:</a:t>
              </a:r>
              <a:br>
                <a:rPr lang="en-US" sz="2576" b="1" kern="1200" dirty="0">
                  <a:solidFill>
                    <a:schemeClr val="bg1"/>
                  </a:solidFill>
                  <a:latin typeface="Encode Sans Narrow Black" panose="02000000000000000000" pitchFamily="2" charset="77"/>
                  <a:ea typeface="+mn-ea"/>
                  <a:cs typeface="+mn-cs"/>
                </a:rPr>
              </a:br>
              <a:r>
                <a:rPr lang="en-US" sz="2576" b="1" kern="1200" dirty="0">
                  <a:solidFill>
                    <a:schemeClr val="bg1"/>
                  </a:solidFill>
                  <a:latin typeface="Encode Sans Narrow Black" panose="02000000000000000000" pitchFamily="2" charset="77"/>
                  <a:ea typeface="+mn-ea"/>
                  <a:cs typeface="+mn-cs"/>
                </a:rPr>
                <a:t>$10,974</a:t>
              </a:r>
              <a:endParaRPr lang="en-US" sz="2800" b="1" dirty="0">
                <a:solidFill>
                  <a:schemeClr val="bg1"/>
                </a:solidFill>
                <a:latin typeface="Encode Sans Narrow Black" panose="02000000000000000000" pitchFamily="2" charset="77"/>
              </a:endParaRPr>
            </a:p>
          </p:txBody>
        </p:sp>
        <p:sp>
          <p:nvSpPr>
            <p:cNvPr id="10" name="Rectangle 9">
              <a:extLst>
                <a:ext uri="{FF2B5EF4-FFF2-40B4-BE49-F238E27FC236}">
                  <a16:creationId xmlns:a16="http://schemas.microsoft.com/office/drawing/2014/main" id="{E9B5B62C-1E51-F979-FC17-0F769A405DD0}"/>
                </a:ext>
              </a:extLst>
            </p:cNvPr>
            <p:cNvSpPr/>
            <p:nvPr/>
          </p:nvSpPr>
          <p:spPr>
            <a:xfrm>
              <a:off x="6304320" y="4405220"/>
              <a:ext cx="3645220" cy="1153884"/>
            </a:xfrm>
            <a:prstGeom prst="rect">
              <a:avLst/>
            </a:prstGeom>
            <a:solidFill>
              <a:srgbClr val="917B4C"/>
            </a:solid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pPr defTabSz="841248">
                <a:spcAft>
                  <a:spcPts val="600"/>
                </a:spcAft>
              </a:pPr>
              <a:r>
                <a:rPr lang="en-US" sz="2576" b="1" kern="1200" dirty="0">
                  <a:solidFill>
                    <a:schemeClr val="bg1"/>
                  </a:solidFill>
                  <a:latin typeface="Encode Sans Narrow Black" panose="02000000000000000000" pitchFamily="2" charset="77"/>
                  <a:ea typeface="+mn-ea"/>
                  <a:cs typeface="+mn-cs"/>
                </a:rPr>
                <a:t>TOTAL:</a:t>
              </a:r>
              <a:br>
                <a:rPr lang="en-US" sz="2576" b="1" kern="1200" dirty="0">
                  <a:solidFill>
                    <a:schemeClr val="bg1"/>
                  </a:solidFill>
                  <a:latin typeface="Encode Sans Narrow Black" panose="02000000000000000000" pitchFamily="2" charset="77"/>
                  <a:ea typeface="+mn-ea"/>
                  <a:cs typeface="+mn-cs"/>
                </a:rPr>
              </a:br>
              <a:r>
                <a:rPr lang="en-US" sz="2576" b="1" kern="1200" dirty="0">
                  <a:solidFill>
                    <a:schemeClr val="bg1"/>
                  </a:solidFill>
                  <a:latin typeface="Encode Sans Narrow Black" panose="02000000000000000000" pitchFamily="2" charset="77"/>
                  <a:ea typeface="+mn-ea"/>
                  <a:cs typeface="+mn-cs"/>
                </a:rPr>
                <a:t>$10,422</a:t>
              </a:r>
              <a:endParaRPr lang="en-US" sz="2800" b="1" dirty="0">
                <a:solidFill>
                  <a:schemeClr val="bg1"/>
                </a:solidFill>
                <a:latin typeface="Encode Sans Narrow Black" panose="02000000000000000000" pitchFamily="2" charset="77"/>
              </a:endParaRPr>
            </a:p>
          </p:txBody>
        </p:sp>
      </p:grpSp>
      <p:sp>
        <p:nvSpPr>
          <p:cNvPr id="4" name="Rectangle 3">
            <a:extLst>
              <a:ext uri="{FF2B5EF4-FFF2-40B4-BE49-F238E27FC236}">
                <a16:creationId xmlns:a16="http://schemas.microsoft.com/office/drawing/2014/main" id="{6B16F079-65F6-1ABC-F7ED-A8E698616D6B}"/>
              </a:ext>
            </a:extLst>
          </p:cNvPr>
          <p:cNvSpPr/>
          <p:nvPr/>
        </p:nvSpPr>
        <p:spPr>
          <a:xfrm>
            <a:off x="1985818" y="5684690"/>
            <a:ext cx="8152035" cy="853270"/>
          </a:xfrm>
          <a:prstGeom prst="rect">
            <a:avLst/>
          </a:prstGeom>
          <a:solidFill>
            <a:srgbClr val="330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t>Quarterly amount </a:t>
            </a:r>
            <a:r>
              <a:rPr lang="en-US" sz="2600" b="1" i="1" dirty="0"/>
              <a:t>not</a:t>
            </a:r>
            <a:r>
              <a:rPr lang="en-US" sz="2600" b="1" dirty="0"/>
              <a:t> covered by Financial Aid:</a:t>
            </a:r>
          </a:p>
          <a:p>
            <a:pPr algn="ctr"/>
            <a:r>
              <a:rPr lang="en-US" sz="2600" b="1" dirty="0"/>
              <a:t> $522</a:t>
            </a:r>
          </a:p>
        </p:txBody>
      </p:sp>
    </p:spTree>
    <p:extLst>
      <p:ext uri="{BB962C8B-B14F-4D97-AF65-F5344CB8AC3E}">
        <p14:creationId xmlns:p14="http://schemas.microsoft.com/office/powerpoint/2010/main" val="224519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oogle Shape;230;p35">
            <a:extLst>
              <a:ext uri="{FF2B5EF4-FFF2-40B4-BE49-F238E27FC236}">
                <a16:creationId xmlns:a16="http://schemas.microsoft.com/office/drawing/2014/main" id="{A847976A-B64F-C14C-7F78-6C01AD04BAEE}"/>
              </a:ext>
            </a:extLst>
          </p:cNvPr>
          <p:cNvGraphicFramePr/>
          <p:nvPr>
            <p:extLst>
              <p:ext uri="{D42A27DB-BD31-4B8C-83A1-F6EECF244321}">
                <p14:modId xmlns:p14="http://schemas.microsoft.com/office/powerpoint/2010/main" val="800783739"/>
              </p:ext>
            </p:extLst>
          </p:nvPr>
        </p:nvGraphicFramePr>
        <p:xfrm>
          <a:off x="879073" y="1143001"/>
          <a:ext cx="10289670" cy="5399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753A52C4-7135-1EE5-127B-9B23A658FC2F}"/>
              </a:ext>
            </a:extLst>
          </p:cNvPr>
          <p:cNvSpPr txBox="1">
            <a:spLocks/>
          </p:cNvSpPr>
          <p:nvPr/>
        </p:nvSpPr>
        <p:spPr>
          <a:xfrm>
            <a:off x="0" y="119743"/>
            <a:ext cx="12192000" cy="102325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a:solidFill>
                  <a:srgbClr val="917B4C"/>
                </a:solidFill>
                <a:latin typeface="Encode Sans Black"/>
              </a:rPr>
              <a:t>EXAMPLE OF PAYMENTS WITH ON-CAMPUS HOUSING</a:t>
            </a:r>
            <a:endParaRPr lang="en-US" sz="3500" b="1" dirty="0">
              <a:solidFill>
                <a:srgbClr val="917B4C"/>
              </a:solidFill>
              <a:latin typeface="Encode Sans Black"/>
            </a:endParaRPr>
          </a:p>
        </p:txBody>
      </p:sp>
    </p:spTree>
    <p:extLst>
      <p:ext uri="{BB962C8B-B14F-4D97-AF65-F5344CB8AC3E}">
        <p14:creationId xmlns:p14="http://schemas.microsoft.com/office/powerpoint/2010/main" val="303969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282CE36-0C63-AAA5-E268-D438696B5D7A}"/>
              </a:ext>
            </a:extLst>
          </p:cNvPr>
          <p:cNvSpPr txBox="1">
            <a:spLocks/>
          </p:cNvSpPr>
          <p:nvPr/>
        </p:nvSpPr>
        <p:spPr>
          <a:xfrm>
            <a:off x="397163" y="2096655"/>
            <a:ext cx="3999345" cy="2417868"/>
          </a:xfrm>
          <a:prstGeom prst="rect">
            <a:avLst/>
          </a:prstGeom>
          <a:solidFill>
            <a:srgbClr val="60507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600" b="1" kern="1200" dirty="0">
                <a:solidFill>
                  <a:schemeClr val="bg1"/>
                </a:solidFill>
                <a:latin typeface="Encode Sans Black"/>
              </a:rPr>
              <a:t>NAVIGATING MYUW ACCOUNT</a:t>
            </a:r>
          </a:p>
        </p:txBody>
      </p:sp>
      <p:pic>
        <p:nvPicPr>
          <p:cNvPr id="3" name="Picture 2" descr="A computer screen displays a University of Washington financial aid portal page titled “Award Update,” showing a detailed breakdown of a student’s costs, grants, scholarships, work-study, and loan options, with amounts listed in dollars and status labels like “Offered” or “Accepted.” A prominent blue notification box at the top explains that the award is preliminary and requires action, while tables below organize the financial aid components and calculations, indicating how different funding sources combine to meet the total cost of attendance.&#10;">
            <a:extLst>
              <a:ext uri="{FF2B5EF4-FFF2-40B4-BE49-F238E27FC236}">
                <a16:creationId xmlns:a16="http://schemas.microsoft.com/office/drawing/2014/main" id="{CD6BF107-4D54-DC00-9B0B-A415F159AEF7}"/>
              </a:ext>
            </a:extLst>
          </p:cNvPr>
          <p:cNvPicPr>
            <a:picLocks noChangeAspect="1"/>
          </p:cNvPicPr>
          <p:nvPr/>
        </p:nvPicPr>
        <p:blipFill rotWithShape="1">
          <a:blip r:embed="rId2"/>
          <a:srcRect l="764" r="1138" b="23494"/>
          <a:stretch/>
        </p:blipFill>
        <p:spPr>
          <a:xfrm>
            <a:off x="5074239" y="398966"/>
            <a:ext cx="6565901" cy="6060067"/>
          </a:xfrm>
          <a:prstGeom prst="rect">
            <a:avLst/>
          </a:prstGeom>
        </p:spPr>
      </p:pic>
    </p:spTree>
    <p:extLst>
      <p:ext uri="{BB962C8B-B14F-4D97-AF65-F5344CB8AC3E}">
        <p14:creationId xmlns:p14="http://schemas.microsoft.com/office/powerpoint/2010/main" val="274213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30BD84-DFF2-943D-0692-F2881BA94752}"/>
              </a:ext>
            </a:extLst>
          </p:cNvPr>
          <p:cNvSpPr txBox="1"/>
          <p:nvPr/>
        </p:nvSpPr>
        <p:spPr>
          <a:xfrm>
            <a:off x="474955" y="393124"/>
            <a:ext cx="6893426" cy="830997"/>
          </a:xfrm>
          <a:prstGeom prst="rect">
            <a:avLst/>
          </a:prstGeom>
          <a:noFill/>
        </p:spPr>
        <p:txBody>
          <a:bodyPr wrap="none" rtlCol="0">
            <a:spAutoFit/>
          </a:bodyPr>
          <a:lstStyle/>
          <a:p>
            <a:r>
              <a:rPr lang="en-US" sz="4800" b="1" dirty="0">
                <a:solidFill>
                  <a:srgbClr val="917B4C"/>
                </a:solidFill>
                <a:latin typeface="Encode Sans Black"/>
              </a:rPr>
              <a:t>FINANCIAL AID MESSAGES</a:t>
            </a:r>
          </a:p>
        </p:txBody>
      </p:sp>
      <p:pic>
        <p:nvPicPr>
          <p:cNvPr id="3" name="Picture 2" descr="A screenshot of a computer&#10;&#10;Description automatically generated">
            <a:extLst>
              <a:ext uri="{FF2B5EF4-FFF2-40B4-BE49-F238E27FC236}">
                <a16:creationId xmlns:a16="http://schemas.microsoft.com/office/drawing/2014/main" id="{F93E9981-836E-41C1-7F9A-A17F5B0647C5}"/>
              </a:ext>
            </a:extLst>
          </p:cNvPr>
          <p:cNvPicPr>
            <a:picLocks noChangeAspect="1"/>
          </p:cNvPicPr>
          <p:nvPr/>
        </p:nvPicPr>
        <p:blipFill>
          <a:blip r:embed="rId2"/>
          <a:stretch>
            <a:fillRect/>
          </a:stretch>
        </p:blipFill>
        <p:spPr>
          <a:xfrm>
            <a:off x="474955" y="1392370"/>
            <a:ext cx="11242090" cy="5072506"/>
          </a:xfrm>
          <a:prstGeom prst="rect">
            <a:avLst/>
          </a:prstGeom>
        </p:spPr>
      </p:pic>
      <p:sp>
        <p:nvSpPr>
          <p:cNvPr id="4" name="Oval 3">
            <a:extLst>
              <a:ext uri="{FF2B5EF4-FFF2-40B4-BE49-F238E27FC236}">
                <a16:creationId xmlns:a16="http://schemas.microsoft.com/office/drawing/2014/main" id="{647703A7-F963-EA5F-7966-C250280148F2}"/>
              </a:ext>
              <a:ext uri="{C183D7F6-B498-43B3-948B-1728B52AA6E4}">
                <adec:decorative xmlns:adec="http://schemas.microsoft.com/office/drawing/2017/decorative" val="1"/>
              </a:ext>
            </a:extLst>
          </p:cNvPr>
          <p:cNvSpPr/>
          <p:nvPr/>
        </p:nvSpPr>
        <p:spPr>
          <a:xfrm rot="5400000">
            <a:off x="785085" y="3901215"/>
            <a:ext cx="2735130" cy="3937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noFill/>
            </a:endParaRPr>
          </a:p>
        </p:txBody>
      </p:sp>
      <p:sp>
        <p:nvSpPr>
          <p:cNvPr id="5" name="Oval 4">
            <a:extLst>
              <a:ext uri="{FF2B5EF4-FFF2-40B4-BE49-F238E27FC236}">
                <a16:creationId xmlns:a16="http://schemas.microsoft.com/office/drawing/2014/main" id="{D198E1B5-8FD8-1BF6-6918-AC135CB9C3E5}"/>
              </a:ext>
              <a:ext uri="{C183D7F6-B498-43B3-948B-1728B52AA6E4}">
                <adec:decorative xmlns:adec="http://schemas.microsoft.com/office/drawing/2017/decorative" val="1"/>
              </a:ext>
            </a:extLst>
          </p:cNvPr>
          <p:cNvSpPr/>
          <p:nvPr/>
        </p:nvSpPr>
        <p:spPr>
          <a:xfrm>
            <a:off x="10243128" y="1933864"/>
            <a:ext cx="1543627" cy="3937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noFill/>
            </a:endParaRPr>
          </a:p>
        </p:txBody>
      </p:sp>
    </p:spTree>
    <p:extLst>
      <p:ext uri="{BB962C8B-B14F-4D97-AF65-F5344CB8AC3E}">
        <p14:creationId xmlns:p14="http://schemas.microsoft.com/office/powerpoint/2010/main" val="3454818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31073-0F82-2BD0-FDF2-DEEE54027C4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8624677-C8EE-4520-67BC-ED39826B23D1}"/>
              </a:ext>
            </a:extLst>
          </p:cNvPr>
          <p:cNvSpPr txBox="1"/>
          <p:nvPr/>
        </p:nvSpPr>
        <p:spPr>
          <a:xfrm>
            <a:off x="474955" y="393124"/>
            <a:ext cx="8596777" cy="830997"/>
          </a:xfrm>
          <a:prstGeom prst="rect">
            <a:avLst/>
          </a:prstGeom>
          <a:noFill/>
        </p:spPr>
        <p:txBody>
          <a:bodyPr wrap="none" rtlCol="0">
            <a:spAutoFit/>
          </a:bodyPr>
          <a:lstStyle/>
          <a:p>
            <a:r>
              <a:rPr lang="en-US" sz="4800" b="1" dirty="0">
                <a:solidFill>
                  <a:srgbClr val="917B4C"/>
                </a:solidFill>
                <a:latin typeface="Encode Sans Black"/>
              </a:rPr>
              <a:t>GRANTS, WORK STUDY, &amp; LOANS</a:t>
            </a:r>
          </a:p>
        </p:txBody>
      </p:sp>
      <p:pic>
        <p:nvPicPr>
          <p:cNvPr id="11" name="Picture 10" descr="A screenshot of a computer&#10;&#10;Description automatically generated">
            <a:extLst>
              <a:ext uri="{FF2B5EF4-FFF2-40B4-BE49-F238E27FC236}">
                <a16:creationId xmlns:a16="http://schemas.microsoft.com/office/drawing/2014/main" id="{C5EA59B8-812E-7D2D-62E1-A89D880AC087}"/>
              </a:ext>
            </a:extLst>
          </p:cNvPr>
          <p:cNvPicPr>
            <a:picLocks noChangeAspect="1"/>
          </p:cNvPicPr>
          <p:nvPr/>
        </p:nvPicPr>
        <p:blipFill rotWithShape="1">
          <a:blip r:embed="rId2"/>
          <a:srcRect l="3974" r="7928" b="31687"/>
          <a:stretch/>
        </p:blipFill>
        <p:spPr>
          <a:xfrm>
            <a:off x="277299" y="1380864"/>
            <a:ext cx="11637401" cy="5189248"/>
          </a:xfrm>
          <a:prstGeom prst="rect">
            <a:avLst/>
          </a:prstGeom>
        </p:spPr>
      </p:pic>
      <p:sp>
        <p:nvSpPr>
          <p:cNvPr id="12" name="Oval 11">
            <a:extLst>
              <a:ext uri="{FF2B5EF4-FFF2-40B4-BE49-F238E27FC236}">
                <a16:creationId xmlns:a16="http://schemas.microsoft.com/office/drawing/2014/main" id="{A2A576FF-A2FC-A8B2-ADC1-410C368E7B03}"/>
              </a:ext>
              <a:ext uri="{C183D7F6-B498-43B3-948B-1728B52AA6E4}">
                <adec:decorative xmlns:adec="http://schemas.microsoft.com/office/drawing/2017/decorative" val="1"/>
              </a:ext>
            </a:extLst>
          </p:cNvPr>
          <p:cNvSpPr/>
          <p:nvPr/>
        </p:nvSpPr>
        <p:spPr>
          <a:xfrm>
            <a:off x="884532" y="4829885"/>
            <a:ext cx="1918399" cy="37341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noFill/>
            </a:endParaRPr>
          </a:p>
        </p:txBody>
      </p:sp>
      <p:sp>
        <p:nvSpPr>
          <p:cNvPr id="13" name="Oval 12">
            <a:extLst>
              <a:ext uri="{FF2B5EF4-FFF2-40B4-BE49-F238E27FC236}">
                <a16:creationId xmlns:a16="http://schemas.microsoft.com/office/drawing/2014/main" id="{349CC614-B5EF-7A12-EBCB-CC72D4BDD1CB}"/>
              </a:ext>
              <a:ext uri="{C183D7F6-B498-43B3-948B-1728B52AA6E4}">
                <adec:decorative xmlns:adec="http://schemas.microsoft.com/office/drawing/2017/decorative" val="1"/>
              </a:ext>
            </a:extLst>
          </p:cNvPr>
          <p:cNvSpPr/>
          <p:nvPr/>
        </p:nvSpPr>
        <p:spPr>
          <a:xfrm>
            <a:off x="878878" y="4199129"/>
            <a:ext cx="1918399" cy="37341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noFill/>
            </a:endParaRPr>
          </a:p>
        </p:txBody>
      </p:sp>
      <p:sp>
        <p:nvSpPr>
          <p:cNvPr id="14" name="Oval 13">
            <a:extLst>
              <a:ext uri="{FF2B5EF4-FFF2-40B4-BE49-F238E27FC236}">
                <a16:creationId xmlns:a16="http://schemas.microsoft.com/office/drawing/2014/main" id="{C22C71B5-429B-9B9B-DBC5-A790A121051D}"/>
              </a:ext>
              <a:ext uri="{C183D7F6-B498-43B3-948B-1728B52AA6E4}">
                <adec:decorative xmlns:adec="http://schemas.microsoft.com/office/drawing/2017/decorative" val="1"/>
              </a:ext>
            </a:extLst>
          </p:cNvPr>
          <p:cNvSpPr/>
          <p:nvPr/>
        </p:nvSpPr>
        <p:spPr>
          <a:xfrm>
            <a:off x="878877" y="1848830"/>
            <a:ext cx="1918399" cy="37341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noFill/>
            </a:endParaRPr>
          </a:p>
        </p:txBody>
      </p:sp>
    </p:spTree>
    <p:extLst>
      <p:ext uri="{BB962C8B-B14F-4D97-AF65-F5344CB8AC3E}">
        <p14:creationId xmlns:p14="http://schemas.microsoft.com/office/powerpoint/2010/main" val="4009972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6247-BF4E-7B1E-DC43-DD9DFF23C1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2FC0DD5-7DF0-8BD3-5CBA-75462BE0BF8B}"/>
              </a:ext>
            </a:extLst>
          </p:cNvPr>
          <p:cNvSpPr>
            <a:spLocks noGrp="1"/>
          </p:cNvSpPr>
          <p:nvPr>
            <p:ph type="ctrTitle"/>
          </p:nvPr>
        </p:nvSpPr>
        <p:spPr>
          <a:xfrm>
            <a:off x="0" y="443103"/>
            <a:ext cx="5791200" cy="1632045"/>
          </a:xfrm>
          <a:prstGeom prst="homePlate">
            <a:avLst>
              <a:gd name="adj" fmla="val 35993"/>
            </a:avLst>
          </a:prstGeom>
          <a:solidFill>
            <a:srgbClr val="33006F"/>
          </a:solidFill>
        </p:spPr>
        <p:txBody>
          <a:bodyPr/>
          <a:lstStyle/>
          <a:p>
            <a:r>
              <a:rPr lang="en-US" sz="4000" dirty="0">
                <a:latin typeface="Encode Sans Normal"/>
              </a:rPr>
              <a:t>OFFICE OF FINANCIAL AID</a:t>
            </a:r>
          </a:p>
        </p:txBody>
      </p:sp>
      <p:pic>
        <p:nvPicPr>
          <p:cNvPr id="7" name="Picture Placeholder 6">
            <a:extLst>
              <a:ext uri="{FF2B5EF4-FFF2-40B4-BE49-F238E27FC236}">
                <a16:creationId xmlns:a16="http://schemas.microsoft.com/office/drawing/2014/main" id="{FA2EC4EF-AF42-BE68-05B5-D961716242D4}"/>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320" r="20360"/>
          <a:stretch/>
        </p:blipFill>
        <p:spPr>
          <a:xfrm>
            <a:off x="4343400" y="0"/>
            <a:ext cx="7848600" cy="6858000"/>
          </a:xfrm>
        </p:spPr>
      </p:pic>
      <p:sp>
        <p:nvSpPr>
          <p:cNvPr id="3" name="Slide Number Placeholder 2">
            <a:extLst>
              <a:ext uri="{FF2B5EF4-FFF2-40B4-BE49-F238E27FC236}">
                <a16:creationId xmlns:a16="http://schemas.microsoft.com/office/drawing/2014/main" id="{5EB882E3-E5A6-8EE0-54EA-9306B4F3C255}"/>
              </a:ext>
            </a:extLst>
          </p:cNvPr>
          <p:cNvSpPr>
            <a:spLocks noGrp="1"/>
          </p:cNvSpPr>
          <p:nvPr>
            <p:ph type="sldNum" sz="quarter" idx="18"/>
          </p:nvPr>
        </p:nvSpPr>
        <p:spPr>
          <a:xfrm>
            <a:off x="10271342" y="6356350"/>
            <a:ext cx="1539658" cy="365125"/>
          </a:xfrm>
        </p:spPr>
        <p:txBody>
          <a:bodyPr/>
          <a:lstStyle/>
          <a:p>
            <a:fld id="{294A09A9-5501-47C1-A89A-A340965A2BE2}" type="slidenum">
              <a:rPr lang="en-US" smtClean="0"/>
              <a:pPr/>
              <a:t>2</a:t>
            </a:fld>
            <a:endParaRPr lang="en-US" dirty="0"/>
          </a:p>
        </p:txBody>
      </p:sp>
      <p:sp>
        <p:nvSpPr>
          <p:cNvPr id="2" name="Text Placeholder 1">
            <a:extLst>
              <a:ext uri="{FF2B5EF4-FFF2-40B4-BE49-F238E27FC236}">
                <a16:creationId xmlns:a16="http://schemas.microsoft.com/office/drawing/2014/main" id="{9E09AEBE-0140-21EC-39E5-1E02B0993E59}"/>
              </a:ext>
            </a:extLst>
          </p:cNvPr>
          <p:cNvSpPr txBox="1">
            <a:spLocks/>
          </p:cNvSpPr>
          <p:nvPr/>
        </p:nvSpPr>
        <p:spPr>
          <a:xfrm>
            <a:off x="413088" y="2423001"/>
            <a:ext cx="5064076" cy="37872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100" dirty="0">
                <a:latin typeface="Encode Sans Normal"/>
              </a:rPr>
              <a:t>Handles aid applications and offers</a:t>
            </a:r>
          </a:p>
          <a:p>
            <a:pPr lvl="1"/>
            <a:r>
              <a:rPr lang="en-US" sz="2100" dirty="0">
                <a:latin typeface="Encode Sans Normal"/>
              </a:rPr>
              <a:t>Determines &amp; monitors eligibility</a:t>
            </a:r>
          </a:p>
          <a:p>
            <a:pPr lvl="1"/>
            <a:r>
              <a:rPr lang="en-US" sz="2100" dirty="0">
                <a:latin typeface="Encode Sans Normal"/>
              </a:rPr>
              <a:t>Manages awards</a:t>
            </a:r>
          </a:p>
          <a:p>
            <a:pPr lvl="1"/>
            <a:r>
              <a:rPr lang="en-US" sz="2100" dirty="0">
                <a:latin typeface="Encode Sans Normal"/>
              </a:rPr>
              <a:t>Help in cases of special circumstances</a:t>
            </a:r>
          </a:p>
          <a:p>
            <a:pPr lvl="1"/>
            <a:r>
              <a:rPr lang="en-US" sz="2100" dirty="0">
                <a:latin typeface="Encode Sans Normal"/>
              </a:rPr>
              <a:t>Scholarships</a:t>
            </a:r>
          </a:p>
          <a:p>
            <a:pPr lvl="1"/>
            <a:endParaRPr lang="en-US" sz="2100" dirty="0">
              <a:latin typeface="Encode Sans Normal"/>
            </a:endParaRPr>
          </a:p>
          <a:p>
            <a:pPr lvl="1"/>
            <a:endParaRPr lang="en-US" sz="2100" dirty="0">
              <a:latin typeface="Encode Sans Normal"/>
            </a:endParaRPr>
          </a:p>
          <a:p>
            <a:pPr marL="685789" lvl="1"/>
            <a:r>
              <a:rPr lang="en-US" sz="2100" dirty="0">
                <a:latin typeface="Encode Sans Normal"/>
              </a:rPr>
              <a:t>Located in Summit Hall </a:t>
            </a:r>
          </a:p>
          <a:p>
            <a:pPr marL="685789" lvl="1"/>
            <a:r>
              <a:rPr lang="en-US" sz="2100" dirty="0">
                <a:latin typeface="Encode Sans Normal"/>
              </a:rPr>
              <a:t>Phone: 425-352-5240</a:t>
            </a:r>
          </a:p>
          <a:p>
            <a:pPr marL="685789" lvl="1"/>
            <a:r>
              <a:rPr lang="en-US" sz="2100" dirty="0">
                <a:latin typeface="Encode Sans Normal"/>
              </a:rPr>
              <a:t>E-mail: uwbfaid@uw.edu</a:t>
            </a:r>
          </a:p>
        </p:txBody>
      </p:sp>
    </p:spTree>
    <p:extLst>
      <p:ext uri="{BB962C8B-B14F-4D97-AF65-F5344CB8AC3E}">
        <p14:creationId xmlns:p14="http://schemas.microsoft.com/office/powerpoint/2010/main" val="2091494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394276-D9F6-FFBA-F247-C35E0E18F45A}"/>
              </a:ext>
            </a:extLst>
          </p:cNvPr>
          <p:cNvSpPr/>
          <p:nvPr/>
        </p:nvSpPr>
        <p:spPr>
          <a:xfrm>
            <a:off x="603231" y="1689100"/>
            <a:ext cx="6549046" cy="4784725"/>
          </a:xfrm>
          <a:prstGeom prst="rect">
            <a:avLst/>
          </a:prstGeom>
        </p:spPr>
        <p:txBody>
          <a:bodyPr vert="horz" lIns="91440" tIns="45720" rIns="91440" bIns="45720" rtlCol="0">
            <a:noAutofit/>
          </a:bodyPr>
          <a:lstStyle/>
          <a:p>
            <a:pPr>
              <a:spcBef>
                <a:spcPts val="600"/>
              </a:spcBef>
              <a:spcAft>
                <a:spcPts val="600"/>
              </a:spcAft>
            </a:pPr>
            <a:r>
              <a:rPr lang="en-US" b="1" dirty="0"/>
              <a:t>The following information is not filed on FAFSA or WASFA and should be discussed with financial aid. Special circumstances will be reviewed and may require additional documentation.</a:t>
            </a:r>
          </a:p>
          <a:p>
            <a:pPr marL="800100" lvl="1" indent="-228600">
              <a:spcBef>
                <a:spcPts val="600"/>
              </a:spcBef>
              <a:spcAft>
                <a:spcPts val="600"/>
              </a:spcAft>
              <a:buFont typeface="Arial" panose="020B0604020202020204" pitchFamily="34" charset="0"/>
              <a:buChar char="•"/>
            </a:pPr>
            <a:r>
              <a:rPr lang="en-US" dirty="0"/>
              <a:t>Change in employment status after filing FAFSA. </a:t>
            </a:r>
          </a:p>
          <a:p>
            <a:pPr marL="800100" lvl="1" indent="-228600">
              <a:spcBef>
                <a:spcPts val="600"/>
              </a:spcBef>
              <a:spcAft>
                <a:spcPts val="600"/>
              </a:spcAft>
              <a:buFont typeface="Arial" panose="020B0604020202020204" pitchFamily="34" charset="0"/>
              <a:buChar char="•"/>
            </a:pPr>
            <a:r>
              <a:rPr lang="en-US" dirty="0"/>
              <a:t>Medical expenses not covered by insurance. </a:t>
            </a:r>
          </a:p>
          <a:p>
            <a:pPr marL="800100" lvl="1" indent="-228600">
              <a:spcBef>
                <a:spcPts val="600"/>
              </a:spcBef>
              <a:spcAft>
                <a:spcPts val="600"/>
              </a:spcAft>
              <a:buFont typeface="Arial" panose="020B0604020202020204" pitchFamily="34" charset="0"/>
              <a:buChar char="•"/>
            </a:pPr>
            <a:r>
              <a:rPr lang="en-US" dirty="0"/>
              <a:t>Change in parents’ marital status after filing FAFSA. </a:t>
            </a:r>
          </a:p>
          <a:p>
            <a:pPr marL="800100" lvl="1" indent="-228600">
              <a:spcBef>
                <a:spcPts val="600"/>
              </a:spcBef>
              <a:spcAft>
                <a:spcPts val="600"/>
              </a:spcAft>
              <a:buFont typeface="Arial" panose="020B0604020202020204" pitchFamily="34" charset="0"/>
              <a:buChar char="•"/>
            </a:pPr>
            <a:r>
              <a:rPr lang="en-US" dirty="0"/>
              <a:t>Unusual dependent care expenses.</a:t>
            </a:r>
          </a:p>
          <a:p>
            <a:pPr>
              <a:spcBef>
                <a:spcPts val="600"/>
              </a:spcBef>
              <a:spcAft>
                <a:spcPts val="600"/>
              </a:spcAft>
            </a:pPr>
            <a:r>
              <a:rPr lang="en-US" b="1" dirty="0"/>
              <a:t>The financial aid office may reach out to students and request additional verification documentation such as:</a:t>
            </a:r>
          </a:p>
          <a:p>
            <a:pPr marL="800100" lvl="1" indent="-228600">
              <a:spcBef>
                <a:spcPts val="600"/>
              </a:spcBef>
              <a:spcAft>
                <a:spcPts val="600"/>
              </a:spcAft>
              <a:buFont typeface="Arial" panose="020B0604020202020204" pitchFamily="34" charset="0"/>
              <a:buChar char="•"/>
            </a:pPr>
            <a:r>
              <a:rPr lang="en-US" dirty="0"/>
              <a:t>Citizenship documentation</a:t>
            </a:r>
          </a:p>
          <a:p>
            <a:pPr marL="800100" lvl="1" indent="-228600">
              <a:spcBef>
                <a:spcPts val="600"/>
              </a:spcBef>
              <a:spcAft>
                <a:spcPts val="600"/>
              </a:spcAft>
              <a:buFont typeface="Arial" panose="020B0604020202020204" pitchFamily="34" charset="0"/>
              <a:buChar char="•"/>
            </a:pPr>
            <a:r>
              <a:rPr lang="en-US" dirty="0"/>
              <a:t>Tax returns</a:t>
            </a:r>
          </a:p>
          <a:p>
            <a:pPr marL="800100" lvl="1" indent="-228600">
              <a:spcBef>
                <a:spcPts val="600"/>
              </a:spcBef>
              <a:spcAft>
                <a:spcPts val="600"/>
              </a:spcAft>
              <a:buFont typeface="Arial" panose="020B0604020202020204" pitchFamily="34" charset="0"/>
              <a:buChar char="•"/>
            </a:pPr>
            <a:r>
              <a:rPr lang="en-US" dirty="0"/>
              <a:t>Other information as requested</a:t>
            </a:r>
          </a:p>
        </p:txBody>
      </p:sp>
      <p:pic>
        <p:nvPicPr>
          <p:cNvPr id="4" name="Picture 2">
            <a:extLst>
              <a:ext uri="{FF2B5EF4-FFF2-40B4-BE49-F238E27FC236}">
                <a16:creationId xmlns:a16="http://schemas.microsoft.com/office/drawing/2014/main" id="{F5CB6A6A-79E4-832A-07D2-8712054FAF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66" t="32315" r="3354" b="12179"/>
          <a:stretch/>
        </p:blipFill>
        <p:spPr bwMode="auto">
          <a:xfrm>
            <a:off x="7152277" y="1825625"/>
            <a:ext cx="5039723" cy="5032375"/>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FCCCBEA-1741-BC50-BF21-56D0A5ABE9A2}"/>
              </a:ext>
            </a:extLst>
          </p:cNvPr>
          <p:cNvSpPr/>
          <p:nvPr/>
        </p:nvSpPr>
        <p:spPr>
          <a:xfrm>
            <a:off x="603231" y="736536"/>
            <a:ext cx="6954095" cy="54146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3500" b="1" kern="2000" spc="300" dirty="0">
                <a:solidFill>
                  <a:srgbClr val="917B4C"/>
                </a:solidFill>
                <a:latin typeface="Uni Sans" pitchFamily="2" charset="77"/>
              </a:rPr>
              <a:t>SPECIAL  CIRCUMSTANCES  AND VERIFICATION  REQUESTS </a:t>
            </a:r>
          </a:p>
        </p:txBody>
      </p:sp>
    </p:spTree>
    <p:extLst>
      <p:ext uri="{BB962C8B-B14F-4D97-AF65-F5344CB8AC3E}">
        <p14:creationId xmlns:p14="http://schemas.microsoft.com/office/powerpoint/2010/main" val="2574373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2AD1E-46D1-C812-000A-A7C0F6724C1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773C980-568A-88DB-1D61-73A17644B0BD}"/>
              </a:ext>
            </a:extLst>
          </p:cNvPr>
          <p:cNvSpPr txBox="1">
            <a:spLocks/>
          </p:cNvSpPr>
          <p:nvPr/>
        </p:nvSpPr>
        <p:spPr>
          <a:xfrm>
            <a:off x="435306" y="-339285"/>
            <a:ext cx="6251110" cy="17830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srgbClr val="917B4C"/>
                </a:solidFill>
                <a:effectLst/>
                <a:uLnTx/>
                <a:uFillTx/>
                <a:latin typeface="Encode Sans Black"/>
                <a:ea typeface="+mj-ea"/>
                <a:cs typeface="+mj-cs"/>
              </a:rPr>
              <a:t>SCHOLARSHIPS</a:t>
            </a:r>
          </a:p>
        </p:txBody>
      </p:sp>
      <p:pic>
        <p:nvPicPr>
          <p:cNvPr id="5" name="Picture 4">
            <a:extLst>
              <a:ext uri="{FF2B5EF4-FFF2-40B4-BE49-F238E27FC236}">
                <a16:creationId xmlns:a16="http://schemas.microsoft.com/office/drawing/2014/main" id="{88B49196-CE5C-521F-2C35-E286038E2B98}"/>
              </a:ext>
            </a:extLst>
          </p:cNvPr>
          <p:cNvPicPr>
            <a:picLocks noChangeAspect="1"/>
          </p:cNvPicPr>
          <p:nvPr/>
        </p:nvPicPr>
        <p:blipFill rotWithShape="1">
          <a:blip r:embed="rId2">
            <a:duotone>
              <a:prstClr val="black"/>
              <a:srgbClr val="917B4C">
                <a:tint val="45000"/>
                <a:satMod val="400000"/>
              </a:srgbClr>
            </a:duotone>
            <a:extLst>
              <a:ext uri="{28A0092B-C50C-407E-A947-70E740481C1C}">
                <a14:useLocalDpi xmlns:a14="http://schemas.microsoft.com/office/drawing/2010/main" val="0"/>
              </a:ext>
            </a:extLst>
          </a:blip>
          <a:srcRect l="81738" t="-65744" r="-81738" b="65744"/>
          <a:stretch/>
        </p:blipFill>
        <p:spPr>
          <a:xfrm>
            <a:off x="557104" y="1276155"/>
            <a:ext cx="7769870" cy="335280"/>
          </a:xfrm>
          <a:prstGeom prst="rect">
            <a:avLst/>
          </a:prstGeom>
        </p:spPr>
      </p:pic>
      <p:sp>
        <p:nvSpPr>
          <p:cNvPr id="6" name="TextBox 5">
            <a:extLst>
              <a:ext uri="{FF2B5EF4-FFF2-40B4-BE49-F238E27FC236}">
                <a16:creationId xmlns:a16="http://schemas.microsoft.com/office/drawing/2014/main" id="{942EA996-4029-6347-4286-F3DA707C259F}"/>
              </a:ext>
            </a:extLst>
          </p:cNvPr>
          <p:cNvSpPr txBox="1"/>
          <p:nvPr/>
        </p:nvSpPr>
        <p:spPr>
          <a:xfrm>
            <a:off x="5773965" y="1785769"/>
            <a:ext cx="6096000" cy="40010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ONLINE SCHOLARSHIP RESOURCES:</a:t>
            </a:r>
          </a:p>
          <a:p>
            <a:pPr marL="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UW Office of Merit Scholarships, Fellowships &amp; Awards</a:t>
            </a:r>
          </a:p>
          <a:p>
            <a:pPr lvl="2" indent="-228600">
              <a:buFont typeface="Arial" panose="020B0604020202020204" pitchFamily="34" charset="0"/>
              <a:buChar char="•"/>
              <a:defRPr/>
            </a:pPr>
            <a:r>
              <a:rPr lang="en-US" dirty="0">
                <a:solidFill>
                  <a:prstClr val="black"/>
                </a:solidFill>
                <a:hlinkClick r:id="rId3"/>
              </a:rPr>
              <a:t>https://scholarships.uw.edu/</a:t>
            </a:r>
            <a:r>
              <a:rPr lang="en-US" dirty="0">
                <a:solidFill>
                  <a:prstClr val="black"/>
                </a:solidFill>
              </a:rPr>
              <a:t> </a:t>
            </a:r>
          </a:p>
          <a:p>
            <a:pPr lvl="2" indent="-228600">
              <a:buFont typeface="Arial" panose="020B0604020202020204" pitchFamily="34" charset="0"/>
              <a:buChar char="•"/>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FASTWEB</a:t>
            </a:r>
          </a:p>
          <a:p>
            <a:pPr marL="9144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www.fastweb.com</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indent="-228600">
              <a:buFont typeface="Arial" panose="020B0604020202020204" pitchFamily="34" charset="0"/>
              <a:buChar char="•"/>
              <a:defRPr/>
            </a:pPr>
            <a:r>
              <a:rPr lang="en-US" dirty="0"/>
              <a:t>UW Scholarship Database</a:t>
            </a:r>
          </a:p>
          <a:p>
            <a:pPr lvl="1" indent="-228600">
              <a:buFont typeface="Arial" panose="020B0604020202020204" pitchFamily="34" charset="0"/>
              <a:buChar char="•"/>
              <a:defRPr/>
            </a:pPr>
            <a:r>
              <a:rPr lang="en-US" dirty="0">
                <a:hlinkClick r:id="rId5"/>
              </a:rPr>
              <a:t>https://new.expo.uw.edu/expo/scholarships/</a:t>
            </a:r>
            <a:endParaRPr lang="en-US" dirty="0"/>
          </a:p>
          <a:p>
            <a:pPr marL="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theWashBoard.org</a:t>
            </a:r>
          </a:p>
          <a:p>
            <a:pPr marL="9144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https://washboard.wsac.wa.gov/login.aspx</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9144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8" name="TextBox 2">
            <a:extLst>
              <a:ext uri="{FF2B5EF4-FFF2-40B4-BE49-F238E27FC236}">
                <a16:creationId xmlns:a16="http://schemas.microsoft.com/office/drawing/2014/main" id="{9D97920F-FCB4-DC96-35D1-03E2B5A7AE67}"/>
              </a:ext>
            </a:extLst>
          </p:cNvPr>
          <p:cNvGraphicFramePr/>
          <p:nvPr/>
        </p:nvGraphicFramePr>
        <p:xfrm>
          <a:off x="435306" y="1611435"/>
          <a:ext cx="4353510" cy="45550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12666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3"/>
          <p:cNvSpPr txBox="1">
            <a:spLocks noGrp="1"/>
          </p:cNvSpPr>
          <p:nvPr>
            <p:ph type="body" idx="1"/>
          </p:nvPr>
        </p:nvSpPr>
        <p:spPr>
          <a:xfrm>
            <a:off x="895676" y="371510"/>
            <a:ext cx="10912883" cy="99199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BF9000"/>
              </a:buClr>
              <a:buSzPts val="3500"/>
              <a:buNone/>
            </a:pPr>
            <a:r>
              <a:rPr lang="en-US" sz="3500">
                <a:solidFill>
                  <a:srgbClr val="BF9000"/>
                </a:solidFill>
                <a:latin typeface="Arial"/>
                <a:ea typeface="Arial"/>
                <a:cs typeface="Arial"/>
                <a:sym typeface="Arial"/>
              </a:rPr>
              <a:t>529 Plans</a:t>
            </a:r>
            <a:endParaRPr sz="3500">
              <a:solidFill>
                <a:srgbClr val="BF9000"/>
              </a:solidFill>
              <a:latin typeface="Arial"/>
              <a:ea typeface="Arial"/>
              <a:cs typeface="Arial"/>
              <a:sym typeface="Arial"/>
            </a:endParaRPr>
          </a:p>
        </p:txBody>
      </p:sp>
      <p:sp>
        <p:nvSpPr>
          <p:cNvPr id="278" name="Google Shape;278;p43"/>
          <p:cNvSpPr txBox="1">
            <a:spLocks noGrp="1"/>
          </p:cNvSpPr>
          <p:nvPr>
            <p:ph type="body" idx="2"/>
          </p:nvPr>
        </p:nvSpPr>
        <p:spPr>
          <a:xfrm>
            <a:off x="879072" y="1736726"/>
            <a:ext cx="9700535" cy="4015497"/>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400"/>
              <a:buFont typeface="Arial"/>
              <a:buChar char="•"/>
            </a:pPr>
            <a:r>
              <a:rPr lang="en-US" dirty="0">
                <a:solidFill>
                  <a:schemeClr val="dk1"/>
                </a:solidFill>
                <a:latin typeface="Open Sans"/>
                <a:ea typeface="Open Sans"/>
                <a:cs typeface="Open Sans"/>
                <a:sym typeface="Open Sans"/>
              </a:rPr>
              <a:t>Educational savings plans, like 529 plans or Washington GET are sent to Student Fiscal Services</a:t>
            </a:r>
            <a:endParaRPr dirty="0"/>
          </a:p>
          <a:p>
            <a:pPr marL="0" lvl="0" indent="0" algn="l" rtl="0">
              <a:lnSpc>
                <a:spcPct val="90000"/>
              </a:lnSpc>
              <a:spcBef>
                <a:spcPts val="1000"/>
              </a:spcBef>
              <a:spcAft>
                <a:spcPts val="0"/>
              </a:spcAft>
              <a:buClr>
                <a:schemeClr val="accent5"/>
              </a:buClr>
              <a:buSzPts val="1100"/>
              <a:buNone/>
            </a:pPr>
            <a:endParaRPr sz="1100" dirty="0">
              <a:solidFill>
                <a:schemeClr val="dk1"/>
              </a:solidFill>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ts val="2400"/>
              <a:buFont typeface="Arial"/>
              <a:buChar char="•"/>
            </a:pPr>
            <a:r>
              <a:rPr lang="en-US" dirty="0">
                <a:solidFill>
                  <a:schemeClr val="dk1"/>
                </a:solidFill>
                <a:latin typeface="Open Sans"/>
                <a:ea typeface="Open Sans"/>
                <a:cs typeface="Open Sans"/>
                <a:sym typeface="Open Sans"/>
              </a:rPr>
              <a:t>Check with your plan’s administrator to set up the amounts you want to use and that your student attends the UW</a:t>
            </a:r>
            <a:endParaRPr dirty="0"/>
          </a:p>
          <a:p>
            <a:pPr marL="0" lvl="0" indent="0" algn="l" rtl="0">
              <a:lnSpc>
                <a:spcPct val="90000"/>
              </a:lnSpc>
              <a:spcBef>
                <a:spcPts val="1000"/>
              </a:spcBef>
              <a:spcAft>
                <a:spcPts val="0"/>
              </a:spcAft>
              <a:buClr>
                <a:schemeClr val="accent5"/>
              </a:buClr>
              <a:buSzPts val="1100"/>
              <a:buNone/>
            </a:pPr>
            <a:endParaRPr sz="1100" dirty="0">
              <a:solidFill>
                <a:schemeClr val="dk1"/>
              </a:solidFill>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ts val="2400"/>
              <a:buFont typeface="Arial"/>
              <a:buChar char="•"/>
            </a:pPr>
            <a:r>
              <a:rPr lang="en-US" dirty="0">
                <a:solidFill>
                  <a:schemeClr val="dk1"/>
                </a:solidFill>
                <a:latin typeface="Open Sans"/>
                <a:ea typeface="Open Sans"/>
                <a:cs typeface="Open Sans"/>
                <a:sym typeface="Open Sans"/>
              </a:rPr>
              <a:t>Funds will flow through the student account to pay UW charges</a:t>
            </a:r>
          </a:p>
          <a:p>
            <a:pPr marL="342900" lvl="0" indent="-342900" algn="l" rtl="0">
              <a:lnSpc>
                <a:spcPct val="90000"/>
              </a:lnSpc>
              <a:spcBef>
                <a:spcPts val="1000"/>
              </a:spcBef>
              <a:spcAft>
                <a:spcPts val="0"/>
              </a:spcAft>
              <a:buClr>
                <a:schemeClr val="dk1"/>
              </a:buClr>
              <a:buSzPts val="2400"/>
              <a:buFont typeface="Arial"/>
              <a:buChar char="•"/>
            </a:pPr>
            <a:endParaRPr lang="en-US" dirty="0">
              <a:solidFill>
                <a:schemeClr val="dk1"/>
              </a:solidFill>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ts val="2400"/>
              <a:buFont typeface="Arial"/>
              <a:buChar char="•"/>
            </a:pPr>
            <a:r>
              <a:rPr lang="en-US" b="1" dirty="0">
                <a:solidFill>
                  <a:schemeClr val="dk1"/>
                </a:solidFill>
                <a:latin typeface="Open Sans"/>
                <a:ea typeface="Open Sans"/>
                <a:cs typeface="Open Sans"/>
                <a:sym typeface="Open Sans"/>
              </a:rPr>
              <a:t>Student Fiscal Services Contact Info:</a:t>
            </a:r>
          </a:p>
          <a:p>
            <a:pPr marL="800100" lvl="1" indent="-342900">
              <a:spcBef>
                <a:spcPts val="1000"/>
              </a:spcBef>
              <a:buClr>
                <a:schemeClr val="dk1"/>
              </a:buClr>
              <a:buSzPts val="2400"/>
              <a:buFont typeface="Arial"/>
              <a:buChar char="•"/>
            </a:pPr>
            <a:r>
              <a:rPr lang="en-US"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sfshelp@</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uw.edu</a:t>
            </a:r>
          </a:p>
          <a:p>
            <a:pPr marL="800100" lvl="1" indent="-342900">
              <a:spcBef>
                <a:spcPts val="1000"/>
              </a:spcBef>
              <a:buClr>
                <a:schemeClr val="dk1"/>
              </a:buClr>
              <a:buSzPts val="2400"/>
              <a:buFont typeface="Arial"/>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206-543-4694</a:t>
            </a:r>
            <a:endParaRPr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B5ABD9-43D5-6EEB-84B1-D221EE2132D5}"/>
            </a:ext>
          </a:extLst>
        </p:cNvPr>
        <p:cNvGrpSpPr/>
        <p:nvPr/>
      </p:nvGrpSpPr>
      <p:grpSpPr>
        <a:xfrm>
          <a:off x="0" y="0"/>
          <a:ext cx="0" cy="0"/>
          <a:chOff x="0" y="0"/>
          <a:chExt cx="0" cy="0"/>
        </a:xfrm>
      </p:grpSpPr>
      <p:pic>
        <p:nvPicPr>
          <p:cNvPr id="20" name="Picture 1" descr="Authorization for Information Release and Online Account Access - Internet Explorer">
            <a:extLst>
              <a:ext uri="{FF2B5EF4-FFF2-40B4-BE49-F238E27FC236}">
                <a16:creationId xmlns:a16="http://schemas.microsoft.com/office/drawing/2014/main" id="{4DCEEF3A-FB2E-8D04-0C70-8C6432052713}"/>
              </a:ext>
            </a:extLst>
          </p:cNvPr>
          <p:cNvPicPr>
            <a:picLocks noChangeAspect="1"/>
          </p:cNvPicPr>
          <p:nvPr/>
        </p:nvPicPr>
        <p:blipFill rotWithShape="1">
          <a:blip r:embed="rId3">
            <a:extLst>
              <a:ext uri="{28A0092B-C50C-407E-A947-70E740481C1C}">
                <a14:useLocalDpi xmlns:a14="http://schemas.microsoft.com/office/drawing/2010/main" val="0"/>
              </a:ext>
            </a:extLst>
          </a:blip>
          <a:srcRect l="794" t="21208" r="1441" b="24918"/>
          <a:stretch/>
        </p:blipFill>
        <p:spPr bwMode="auto">
          <a:xfrm>
            <a:off x="331995" y="2644312"/>
            <a:ext cx="11842504" cy="4094972"/>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33667EDC-5C9D-4026-3731-B622902232D1}"/>
              </a:ext>
            </a:extLst>
          </p:cNvPr>
          <p:cNvSpPr>
            <a:spLocks noGrp="1"/>
          </p:cNvSpPr>
          <p:nvPr>
            <p:ph type="title"/>
          </p:nvPr>
        </p:nvSpPr>
        <p:spPr>
          <a:xfrm>
            <a:off x="331995" y="307317"/>
            <a:ext cx="7273660" cy="1849927"/>
          </a:xfrm>
        </p:spPr>
        <p:txBody>
          <a:bodyPr vert="horz" lIns="91440" tIns="45720" rIns="91440" bIns="45720" rtlCol="0" anchor="t">
            <a:normAutofit/>
          </a:bodyPr>
          <a:lstStyle/>
          <a:p>
            <a:r>
              <a:rPr lang="en-US" sz="4000" b="1" dirty="0">
                <a:solidFill>
                  <a:srgbClr val="917B4C"/>
                </a:solidFill>
                <a:latin typeface="Encode Sans Black"/>
              </a:rPr>
              <a:t>INFORMATION RELEASE FORM</a:t>
            </a:r>
          </a:p>
        </p:txBody>
      </p:sp>
      <p:sp>
        <p:nvSpPr>
          <p:cNvPr id="17" name="Text Placeholder 1">
            <a:extLst>
              <a:ext uri="{FF2B5EF4-FFF2-40B4-BE49-F238E27FC236}">
                <a16:creationId xmlns:a16="http://schemas.microsoft.com/office/drawing/2014/main" id="{7F93FC90-143C-713B-8429-D83DE83C955B}"/>
              </a:ext>
            </a:extLst>
          </p:cNvPr>
          <p:cNvSpPr>
            <a:spLocks noGrp="1"/>
          </p:cNvSpPr>
          <p:nvPr>
            <p:ph sz="half" idx="1"/>
          </p:nvPr>
        </p:nvSpPr>
        <p:spPr>
          <a:xfrm>
            <a:off x="375027" y="1334009"/>
            <a:ext cx="7770794" cy="1165348"/>
          </a:xfrm>
        </p:spPr>
        <p:txBody>
          <a:bodyPr vert="horz" lIns="91440" tIns="45720" rIns="91440" bIns="45720" rtlCol="0" anchor="t">
            <a:normAutofit/>
          </a:bodyPr>
          <a:lstStyle/>
          <a:p>
            <a:r>
              <a:rPr lang="en-US" sz="15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Provides a 3rd party access to your financial aid information</a:t>
            </a:r>
          </a:p>
          <a:p>
            <a:r>
              <a:rPr lang="en-US" sz="15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Required by FERPA for us to speak with anyone about your account</a:t>
            </a:r>
          </a:p>
          <a:p>
            <a:r>
              <a:rPr lang="en-US" sz="15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Link to form is in your </a:t>
            </a:r>
            <a:r>
              <a:rPr lang="en-US" sz="15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MyUW</a:t>
            </a:r>
            <a:r>
              <a:rPr lang="en-US" sz="15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account under tuition statement</a:t>
            </a:r>
          </a:p>
        </p:txBody>
      </p:sp>
      <p:sp>
        <p:nvSpPr>
          <p:cNvPr id="2" name="Rectangle 1">
            <a:extLst>
              <a:ext uri="{FF2B5EF4-FFF2-40B4-BE49-F238E27FC236}">
                <a16:creationId xmlns:a16="http://schemas.microsoft.com/office/drawing/2014/main" id="{D8E4AD6B-63F1-ED76-6AAA-6CC2F8C4CC11}"/>
              </a:ext>
              <a:ext uri="{C183D7F6-B498-43B3-948B-1728B52AA6E4}">
                <adec:decorative xmlns:adec="http://schemas.microsoft.com/office/drawing/2017/decorative" val="1"/>
              </a:ext>
            </a:extLst>
          </p:cNvPr>
          <p:cNvSpPr/>
          <p:nvPr/>
        </p:nvSpPr>
        <p:spPr>
          <a:xfrm>
            <a:off x="17501" y="6513758"/>
            <a:ext cx="12174499" cy="3119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2FB4D9B2-7DC5-11D6-5880-5558275A86DB}"/>
              </a:ext>
              <a:ext uri="{C183D7F6-B498-43B3-948B-1728B52AA6E4}">
                <adec:decorative xmlns:adec="http://schemas.microsoft.com/office/drawing/2017/decorative" val="1"/>
              </a:ext>
            </a:extLst>
          </p:cNvPr>
          <p:cNvCxnSpPr>
            <a:cxnSpLocks/>
          </p:cNvCxnSpPr>
          <p:nvPr/>
        </p:nvCxnSpPr>
        <p:spPr>
          <a:xfrm>
            <a:off x="375027" y="1098277"/>
            <a:ext cx="6434564" cy="0"/>
          </a:xfrm>
          <a:prstGeom prst="line">
            <a:avLst/>
          </a:prstGeom>
          <a:ln w="76200">
            <a:solidFill>
              <a:srgbClr val="917B4C"/>
            </a:solidFill>
          </a:ln>
          <a:scene3d>
            <a:camera prst="obliqueBottomRight"/>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5624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D9D68B-BB24-36A8-1372-5CB7AB02FA04}"/>
            </a:ext>
          </a:extLst>
        </p:cNvPr>
        <p:cNvGrpSpPr/>
        <p:nvPr/>
      </p:nvGrpSpPr>
      <p:grpSpPr>
        <a:xfrm>
          <a:off x="0" y="0"/>
          <a:ext cx="0" cy="0"/>
          <a:chOff x="0" y="0"/>
          <a:chExt cx="0" cy="0"/>
        </a:xfrm>
      </p:grpSpPr>
      <p:pic>
        <p:nvPicPr>
          <p:cNvPr id="20" name="Picture 1" descr="Authorization for Information Release and Online Account Access - Internet Explorer">
            <a:extLst>
              <a:ext uri="{FF2B5EF4-FFF2-40B4-BE49-F238E27FC236}">
                <a16:creationId xmlns:a16="http://schemas.microsoft.com/office/drawing/2014/main" id="{5EB78C34-B1EE-001B-8221-911E9BA872C0}"/>
              </a:ext>
            </a:extLst>
          </p:cNvPr>
          <p:cNvPicPr>
            <a:picLocks noChangeAspect="1"/>
          </p:cNvPicPr>
          <p:nvPr/>
        </p:nvPicPr>
        <p:blipFill rotWithShape="1">
          <a:blip r:embed="rId3">
            <a:extLst>
              <a:ext uri="{28A0092B-C50C-407E-A947-70E740481C1C}">
                <a14:useLocalDpi xmlns:a14="http://schemas.microsoft.com/office/drawing/2010/main" val="0"/>
              </a:ext>
            </a:extLst>
          </a:blip>
          <a:srcRect l="794" t="21208" r="1441" b="24918"/>
          <a:stretch/>
        </p:blipFill>
        <p:spPr bwMode="auto">
          <a:xfrm>
            <a:off x="305225" y="1636475"/>
            <a:ext cx="11581550" cy="339908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C0662578-E1E4-CA51-80BA-39668CAAD2F6}"/>
              </a:ext>
            </a:extLst>
          </p:cNvPr>
          <p:cNvSpPr>
            <a:spLocks noGrp="1"/>
          </p:cNvSpPr>
          <p:nvPr>
            <p:ph type="title"/>
          </p:nvPr>
        </p:nvSpPr>
        <p:spPr>
          <a:xfrm>
            <a:off x="2743369" y="432198"/>
            <a:ext cx="7273660" cy="948876"/>
          </a:xfrm>
        </p:spPr>
        <p:txBody>
          <a:bodyPr vert="horz" lIns="91440" tIns="45720" rIns="91440" bIns="45720" rtlCol="0" anchor="t">
            <a:normAutofit/>
          </a:bodyPr>
          <a:lstStyle/>
          <a:p>
            <a:r>
              <a:rPr lang="en-US" sz="4000" b="1" dirty="0">
                <a:solidFill>
                  <a:srgbClr val="917B4C"/>
                </a:solidFill>
                <a:latin typeface="Encode Sans Black"/>
              </a:rPr>
              <a:t>INFORMATION RELEASE FORM</a:t>
            </a:r>
          </a:p>
        </p:txBody>
      </p:sp>
      <p:sp>
        <p:nvSpPr>
          <p:cNvPr id="17" name="Text Placeholder 1">
            <a:extLst>
              <a:ext uri="{FF2B5EF4-FFF2-40B4-BE49-F238E27FC236}">
                <a16:creationId xmlns:a16="http://schemas.microsoft.com/office/drawing/2014/main" id="{BA4C89F4-92B9-765D-87B9-B7FF4011438E}"/>
              </a:ext>
            </a:extLst>
          </p:cNvPr>
          <p:cNvSpPr>
            <a:spLocks noGrp="1"/>
          </p:cNvSpPr>
          <p:nvPr>
            <p:ph sz="half" idx="1"/>
          </p:nvPr>
        </p:nvSpPr>
        <p:spPr>
          <a:xfrm>
            <a:off x="2743369" y="5290959"/>
            <a:ext cx="6400800" cy="1134843"/>
          </a:xfrm>
        </p:spPr>
        <p:txBody>
          <a:bodyPr vert="horz" lIns="91440" tIns="45720" rIns="91440" bIns="45720" rtlCol="0" anchor="t">
            <a:normAutofit/>
          </a:bodyPr>
          <a:lstStyle/>
          <a:p>
            <a:r>
              <a:rPr lang="en-US" sz="15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Provides a 3rd party access to your financial aid information</a:t>
            </a:r>
          </a:p>
          <a:p>
            <a:r>
              <a:rPr lang="en-US" sz="15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Required by FERPA for us to speak with anyone about your account</a:t>
            </a:r>
          </a:p>
          <a:p>
            <a:r>
              <a:rPr lang="en-US" sz="15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Link to form is in your </a:t>
            </a:r>
            <a:r>
              <a:rPr lang="en-US" sz="15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MyUW</a:t>
            </a:r>
            <a:r>
              <a:rPr lang="en-US" sz="15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account under tuition statement</a:t>
            </a:r>
          </a:p>
        </p:txBody>
      </p:sp>
      <p:sp>
        <p:nvSpPr>
          <p:cNvPr id="2" name="Rectangle 1">
            <a:extLst>
              <a:ext uri="{FF2B5EF4-FFF2-40B4-BE49-F238E27FC236}">
                <a16:creationId xmlns:a16="http://schemas.microsoft.com/office/drawing/2014/main" id="{943DD685-9CEB-BAC7-7E5B-EECD6CF0430B}"/>
              </a:ext>
              <a:ext uri="{C183D7F6-B498-43B3-948B-1728B52AA6E4}">
                <adec:decorative xmlns:adec="http://schemas.microsoft.com/office/drawing/2017/decorative" val="1"/>
              </a:ext>
            </a:extLst>
          </p:cNvPr>
          <p:cNvSpPr/>
          <p:nvPr/>
        </p:nvSpPr>
        <p:spPr>
          <a:xfrm>
            <a:off x="17501" y="6513758"/>
            <a:ext cx="12174499" cy="3119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2B9D5644-C212-6E86-6129-EA5D1B32C5B0}"/>
              </a:ext>
              <a:ext uri="{C183D7F6-B498-43B3-948B-1728B52AA6E4}">
                <adec:decorative xmlns:adec="http://schemas.microsoft.com/office/drawing/2017/decorative" val="1"/>
              </a:ext>
            </a:extLst>
          </p:cNvPr>
          <p:cNvCxnSpPr>
            <a:cxnSpLocks/>
          </p:cNvCxnSpPr>
          <p:nvPr/>
        </p:nvCxnSpPr>
        <p:spPr>
          <a:xfrm>
            <a:off x="2878718" y="1145902"/>
            <a:ext cx="6434564" cy="0"/>
          </a:xfrm>
          <a:prstGeom prst="line">
            <a:avLst/>
          </a:prstGeom>
          <a:ln w="76200">
            <a:solidFill>
              <a:srgbClr val="917B4C"/>
            </a:solidFill>
          </a:ln>
          <a:scene3d>
            <a:camera prst="obliqueBottomRight"/>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479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17">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19">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763E5403-8927-44B3-87CC-2A136B816A82}"/>
              </a:ext>
            </a:extLst>
          </p:cNvPr>
          <p:cNvGrpSpPr/>
          <p:nvPr/>
        </p:nvGrpSpPr>
        <p:grpSpPr>
          <a:xfrm>
            <a:off x="3009136" y="1118165"/>
            <a:ext cx="5971880" cy="4604801"/>
            <a:chOff x="2345878" y="885222"/>
            <a:chExt cx="7500244" cy="5783292"/>
          </a:xfrm>
        </p:grpSpPr>
        <p:pic>
          <p:nvPicPr>
            <p:cNvPr id="10" name="Picture 9">
              <a:extLst>
                <a:ext uri="{FF2B5EF4-FFF2-40B4-BE49-F238E27FC236}">
                  <a16:creationId xmlns:a16="http://schemas.microsoft.com/office/drawing/2014/main" id="{7EF95C52-0C5D-4DDB-B1AB-C2A421342953}"/>
                </a:ext>
              </a:extLst>
            </p:cNvPr>
            <p:cNvPicPr>
              <a:picLocks noChangeAspect="1"/>
            </p:cNvPicPr>
            <p:nvPr/>
          </p:nvPicPr>
          <p:blipFill>
            <a:blip r:embed="rId2"/>
            <a:stretch>
              <a:fillRect/>
            </a:stretch>
          </p:blipFill>
          <p:spPr>
            <a:xfrm>
              <a:off x="4179335" y="885222"/>
              <a:ext cx="3833331" cy="3456283"/>
            </a:xfrm>
            <a:prstGeom prst="rect">
              <a:avLst/>
            </a:prstGeom>
          </p:spPr>
        </p:pic>
        <p:sp>
          <p:nvSpPr>
            <p:cNvPr id="12" name="Rectangle 11">
              <a:extLst>
                <a:ext uri="{FF2B5EF4-FFF2-40B4-BE49-F238E27FC236}">
                  <a16:creationId xmlns:a16="http://schemas.microsoft.com/office/drawing/2014/main" id="{31888171-B6FD-4DC1-B13E-8C7220110985}"/>
                </a:ext>
              </a:extLst>
            </p:cNvPr>
            <p:cNvSpPr/>
            <p:nvPr/>
          </p:nvSpPr>
          <p:spPr>
            <a:xfrm>
              <a:off x="3374488" y="4600151"/>
              <a:ext cx="5027016" cy="1668252"/>
            </a:xfrm>
            <a:prstGeom prst="rect">
              <a:avLst/>
            </a:prstGeom>
          </p:spPr>
          <p:txBody>
            <a:bodyPr wrap="square">
              <a:normAutofit/>
            </a:bodyP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srgbClr val="444444"/>
                  </a:solidFill>
                  <a:effectLst/>
                  <a:uLnTx/>
                  <a:uFillTx/>
                  <a:latin typeface="Encode Sans Normal Black" panose="02000000000000000000" pitchFamily="2" charset="77"/>
                  <a:ea typeface="Open Sans" panose="020B0606030504020204" pitchFamily="34" charset="0"/>
                  <a:cs typeface="Open Sans" panose="020B0606030504020204" pitchFamily="34" charset="0"/>
                </a:rPr>
                <a:t>FINANCIAL AID OFFICE</a:t>
              </a:r>
              <a:endParaRPr kumimoji="0" lang="en-US" sz="2000" b="0" i="0" u="none" strike="noStrike" kern="1200" cap="none" spc="0" normalizeH="0" baseline="0" noProof="0" dirty="0">
                <a:ln>
                  <a:noFill/>
                </a:ln>
                <a:solidFill>
                  <a:srgbClr val="444444"/>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srgbClr val="444444"/>
                  </a:solidFill>
                  <a:effectLst/>
                  <a:uLnTx/>
                  <a:uFillTx/>
                  <a:latin typeface="Open Sans" panose="020B0606030504020204" pitchFamily="34" charset="0"/>
                  <a:ea typeface="Open Sans" panose="020B0606030504020204" pitchFamily="34" charset="0"/>
                  <a:cs typeface="Open Sans" panose="020B0606030504020204" pitchFamily="34" charset="0"/>
                </a:rPr>
                <a:t>425-352-5240</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srgbClr val="444444"/>
                  </a:solidFill>
                  <a:effectLst/>
                  <a:uLnTx/>
                  <a:uFillTx/>
                  <a:latin typeface="Open Sans" panose="020B0606030504020204" pitchFamily="34" charset="0"/>
                  <a:ea typeface="Open Sans" panose="020B0606030504020204" pitchFamily="34" charset="0"/>
                  <a:cs typeface="Open Sans" panose="020B0606030504020204" pitchFamily="34" charset="0"/>
                </a:rPr>
                <a:t>uwbfaid@uw.edu</a:t>
              </a:r>
            </a:p>
          </p:txBody>
        </p:sp>
        <p:sp>
          <p:nvSpPr>
            <p:cNvPr id="13" name="Rectangle 12">
              <a:extLst>
                <a:ext uri="{FF2B5EF4-FFF2-40B4-BE49-F238E27FC236}">
                  <a16:creationId xmlns:a16="http://schemas.microsoft.com/office/drawing/2014/main" id="{B3BADC56-7F2D-4506-9D7E-AF307EB55835}"/>
                </a:ext>
              </a:extLst>
            </p:cNvPr>
            <p:cNvSpPr/>
            <p:nvPr/>
          </p:nvSpPr>
          <p:spPr>
            <a:xfrm>
              <a:off x="2345878" y="6268404"/>
              <a:ext cx="7500244" cy="400110"/>
            </a:xfrm>
            <a:prstGeom prst="rect">
              <a:avLst/>
            </a:prstGeom>
          </p:spPr>
          <p:txBody>
            <a:bodyPr wrap="square">
              <a:normAutofit/>
            </a:bodyP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600" b="0" i="0" u="none" strike="noStrike" kern="1200" cap="none" spc="600" normalizeH="0" baseline="0" noProof="0" dirty="0">
                  <a:ln>
                    <a:noFill/>
                  </a:ln>
                  <a:solidFill>
                    <a:srgbClr val="444444"/>
                  </a:solidFill>
                  <a:effectLst/>
                  <a:uLnTx/>
                  <a:uFillTx/>
                  <a:latin typeface="Open Sans" panose="020B0606030504020204" pitchFamily="34" charset="0"/>
                  <a:ea typeface="Open Sans" panose="020B0606030504020204" pitchFamily="34" charset="0"/>
                  <a:cs typeface="Open Sans" panose="020B0606030504020204" pitchFamily="34" charset="0"/>
                </a:rPr>
                <a:t>WWW.UWB.EDU/STUDENTS/FINAID</a:t>
              </a:r>
            </a:p>
          </p:txBody>
        </p:sp>
      </p:grpSp>
    </p:spTree>
    <p:extLst>
      <p:ext uri="{BB962C8B-B14F-4D97-AF65-F5344CB8AC3E}">
        <p14:creationId xmlns:p14="http://schemas.microsoft.com/office/powerpoint/2010/main" val="1498227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1000">
              <a:srgbClr val="B4A989"/>
            </a:gs>
            <a:gs pos="77000">
              <a:srgbClr val="300E5E"/>
            </a:gs>
          </a:gsLst>
          <a:lin ang="5400000" scaled="1"/>
        </a:gra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AF603B43-AAD6-4826-965A-08E2ABDEEA8B}"/>
              </a:ext>
            </a:extLst>
          </p:cNvPr>
          <p:cNvGrpSpPr/>
          <p:nvPr/>
        </p:nvGrpSpPr>
        <p:grpSpPr>
          <a:xfrm>
            <a:off x="-5360931" y="-71741"/>
            <a:ext cx="3335940" cy="6858000"/>
            <a:chOff x="8711821" y="0"/>
            <a:chExt cx="3462817" cy="6858000"/>
          </a:xfrm>
        </p:grpSpPr>
        <p:sp>
          <p:nvSpPr>
            <p:cNvPr id="5" name="Rectangle 4">
              <a:extLst>
                <a:ext uri="{FF2B5EF4-FFF2-40B4-BE49-F238E27FC236}">
                  <a16:creationId xmlns:a16="http://schemas.microsoft.com/office/drawing/2014/main" id="{ECD5F150-8064-470A-9A7D-5A1DE73FF3A8}"/>
                </a:ext>
              </a:extLst>
            </p:cNvPr>
            <p:cNvSpPr/>
            <p:nvPr/>
          </p:nvSpPr>
          <p:spPr>
            <a:xfrm>
              <a:off x="8711821" y="0"/>
              <a:ext cx="3343701" cy="6858000"/>
            </a:xfrm>
            <a:prstGeom prst="rect">
              <a:avLst/>
            </a:prstGeom>
            <a:gradFill>
              <a:gsLst>
                <a:gs pos="100000">
                  <a:schemeClr val="accent1">
                    <a:lumMod val="5000"/>
                    <a:lumOff val="95000"/>
                  </a:schemeClr>
                </a:gs>
                <a:gs pos="32000">
                  <a:schemeClr val="accent1">
                    <a:lumMod val="45000"/>
                    <a:lumOff val="55000"/>
                  </a:schemeClr>
                </a:gs>
                <a:gs pos="53000">
                  <a:schemeClr val="accent1">
                    <a:lumMod val="45000"/>
                    <a:lumOff val="55000"/>
                  </a:schemeClr>
                </a:gs>
                <a:gs pos="100000">
                  <a:schemeClr val="accent1">
                    <a:lumMod val="30000"/>
                    <a:lumOff val="70000"/>
                  </a:schemeClr>
                </a:gs>
              </a:gsLst>
              <a:lin ang="5400000" scaled="1"/>
            </a:grad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804CCE4-E9F0-43A8-A93B-F9F161DC742C}"/>
                </a:ext>
              </a:extLst>
            </p:cNvPr>
            <p:cNvSpPr txBox="1"/>
            <p:nvPr/>
          </p:nvSpPr>
          <p:spPr>
            <a:xfrm>
              <a:off x="8935570" y="1170386"/>
              <a:ext cx="3239068" cy="769441"/>
            </a:xfrm>
            <a:prstGeom prst="rect">
              <a:avLst/>
            </a:prstGeom>
            <a:noFill/>
          </p:spPr>
          <p:txBody>
            <a:bodyPr wrap="square" rtlCol="0">
              <a:spAutoFit/>
            </a:bodyPr>
            <a:lstStyle/>
            <a:p>
              <a:pPr algn="ctr"/>
              <a:r>
                <a:rPr lang="en-US" sz="4400" dirty="0">
                  <a:latin typeface="Encode Sans Normal"/>
                </a:rPr>
                <a:t>Work-study</a:t>
              </a:r>
            </a:p>
          </p:txBody>
        </p:sp>
        <p:sp>
          <p:nvSpPr>
            <p:cNvPr id="8" name="TextBox 7">
              <a:extLst>
                <a:ext uri="{FF2B5EF4-FFF2-40B4-BE49-F238E27FC236}">
                  <a16:creationId xmlns:a16="http://schemas.microsoft.com/office/drawing/2014/main" id="{4FD030CD-C7E4-42EA-9807-D3EF181B1B29}"/>
                </a:ext>
              </a:extLst>
            </p:cNvPr>
            <p:cNvSpPr txBox="1"/>
            <p:nvPr/>
          </p:nvSpPr>
          <p:spPr>
            <a:xfrm>
              <a:off x="8950879" y="2439747"/>
              <a:ext cx="2934269" cy="1200329"/>
            </a:xfrm>
            <a:prstGeom prst="rect">
              <a:avLst/>
            </a:prstGeom>
            <a:noFill/>
          </p:spPr>
          <p:txBody>
            <a:bodyPr wrap="square" rtlCol="0">
              <a:spAutoFit/>
            </a:bodyPr>
            <a:lstStyle/>
            <a:p>
              <a:r>
                <a:rPr lang="en-US" dirty="0">
                  <a:latin typeface="Open Sans"/>
                </a:rPr>
                <a:t>Jobs on campus allowing you to earn money to help pay for educational expenses</a:t>
              </a:r>
            </a:p>
          </p:txBody>
        </p:sp>
      </p:grpSp>
      <p:grpSp>
        <p:nvGrpSpPr>
          <p:cNvPr id="24" name="Group 23">
            <a:extLst>
              <a:ext uri="{FF2B5EF4-FFF2-40B4-BE49-F238E27FC236}">
                <a16:creationId xmlns:a16="http://schemas.microsoft.com/office/drawing/2014/main" id="{2D7D7F2D-8683-4547-A106-0379DB71FE2B}"/>
              </a:ext>
            </a:extLst>
          </p:cNvPr>
          <p:cNvGrpSpPr/>
          <p:nvPr/>
        </p:nvGrpSpPr>
        <p:grpSpPr>
          <a:xfrm>
            <a:off x="-4398723" y="-47003"/>
            <a:ext cx="2892461" cy="6858000"/>
            <a:chOff x="6309744" y="0"/>
            <a:chExt cx="3496172" cy="6858000"/>
          </a:xfrm>
        </p:grpSpPr>
        <p:sp>
          <p:nvSpPr>
            <p:cNvPr id="9" name="Rectangle 8">
              <a:extLst>
                <a:ext uri="{FF2B5EF4-FFF2-40B4-BE49-F238E27FC236}">
                  <a16:creationId xmlns:a16="http://schemas.microsoft.com/office/drawing/2014/main" id="{61426A52-28FD-427F-9174-DF7466D1ED4F}"/>
                </a:ext>
              </a:extLst>
            </p:cNvPr>
            <p:cNvSpPr/>
            <p:nvPr/>
          </p:nvSpPr>
          <p:spPr>
            <a:xfrm>
              <a:off x="6462215" y="0"/>
              <a:ext cx="3343701" cy="6858000"/>
            </a:xfrm>
            <a:prstGeom prst="rect">
              <a:avLst/>
            </a:prstGeom>
            <a:gradFill>
              <a:gsLst>
                <a:gs pos="100000">
                  <a:schemeClr val="accent1">
                    <a:lumMod val="5000"/>
                    <a:lumOff val="95000"/>
                  </a:schemeClr>
                </a:gs>
                <a:gs pos="32000">
                  <a:schemeClr val="accent1">
                    <a:lumMod val="45000"/>
                    <a:lumOff val="55000"/>
                  </a:schemeClr>
                </a:gs>
                <a:gs pos="53000">
                  <a:schemeClr val="accent1">
                    <a:lumMod val="45000"/>
                    <a:lumOff val="55000"/>
                  </a:schemeClr>
                </a:gs>
                <a:gs pos="100000">
                  <a:schemeClr val="accent1">
                    <a:lumMod val="30000"/>
                    <a:lumOff val="70000"/>
                  </a:schemeClr>
                </a:gs>
              </a:gsLst>
              <a:lin ang="5400000" scaled="1"/>
            </a:grad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ADC7867-16A6-4CE1-A78B-2F9B706468D8}"/>
                </a:ext>
              </a:extLst>
            </p:cNvPr>
            <p:cNvSpPr txBox="1"/>
            <p:nvPr/>
          </p:nvSpPr>
          <p:spPr>
            <a:xfrm>
              <a:off x="6309744" y="1165222"/>
              <a:ext cx="3239068" cy="769441"/>
            </a:xfrm>
            <a:prstGeom prst="rect">
              <a:avLst/>
            </a:prstGeom>
            <a:noFill/>
          </p:spPr>
          <p:txBody>
            <a:bodyPr wrap="square" rtlCol="0">
              <a:spAutoFit/>
            </a:bodyPr>
            <a:lstStyle/>
            <a:p>
              <a:pPr algn="ctr"/>
              <a:r>
                <a:rPr lang="en-US" sz="4400" dirty="0">
                  <a:latin typeface="Encode Sans Normal"/>
                </a:rPr>
                <a:t>Loans</a:t>
              </a:r>
            </a:p>
          </p:txBody>
        </p:sp>
        <p:sp>
          <p:nvSpPr>
            <p:cNvPr id="11" name="TextBox 10">
              <a:extLst>
                <a:ext uri="{FF2B5EF4-FFF2-40B4-BE49-F238E27FC236}">
                  <a16:creationId xmlns:a16="http://schemas.microsoft.com/office/drawing/2014/main" id="{C3C5A3BD-480C-46E1-B1E8-32D59EA8A135}"/>
                </a:ext>
              </a:extLst>
            </p:cNvPr>
            <p:cNvSpPr txBox="1"/>
            <p:nvPr/>
          </p:nvSpPr>
          <p:spPr>
            <a:xfrm>
              <a:off x="6635697" y="2347415"/>
              <a:ext cx="2934269" cy="1200329"/>
            </a:xfrm>
            <a:prstGeom prst="rect">
              <a:avLst/>
            </a:prstGeom>
            <a:noFill/>
          </p:spPr>
          <p:txBody>
            <a:bodyPr wrap="square" rtlCol="0">
              <a:spAutoFit/>
            </a:bodyPr>
            <a:lstStyle/>
            <a:p>
              <a:r>
                <a:rPr lang="en-US" dirty="0">
                  <a:latin typeface="Open Sans"/>
                </a:rPr>
                <a:t>Money borrowed from the federal government to help pay for you education, which MUST be paid back</a:t>
              </a:r>
            </a:p>
          </p:txBody>
        </p:sp>
      </p:grpSp>
      <p:grpSp>
        <p:nvGrpSpPr>
          <p:cNvPr id="23" name="Group 22">
            <a:extLst>
              <a:ext uri="{FF2B5EF4-FFF2-40B4-BE49-F238E27FC236}">
                <a16:creationId xmlns:a16="http://schemas.microsoft.com/office/drawing/2014/main" id="{81F9D122-75B6-408A-8D6F-197F31A90E1A}"/>
              </a:ext>
            </a:extLst>
          </p:cNvPr>
          <p:cNvGrpSpPr/>
          <p:nvPr/>
        </p:nvGrpSpPr>
        <p:grpSpPr>
          <a:xfrm>
            <a:off x="-5959364" y="-259524"/>
            <a:ext cx="3343701" cy="6858000"/>
            <a:chOff x="4738048" y="0"/>
            <a:chExt cx="3343701" cy="6858000"/>
          </a:xfrm>
        </p:grpSpPr>
        <p:sp>
          <p:nvSpPr>
            <p:cNvPr id="12" name="Rectangle 11">
              <a:extLst>
                <a:ext uri="{FF2B5EF4-FFF2-40B4-BE49-F238E27FC236}">
                  <a16:creationId xmlns:a16="http://schemas.microsoft.com/office/drawing/2014/main" id="{413B2A06-1C7B-43F2-981D-CD464ACE7125}"/>
                </a:ext>
              </a:extLst>
            </p:cNvPr>
            <p:cNvSpPr/>
            <p:nvPr/>
          </p:nvSpPr>
          <p:spPr>
            <a:xfrm>
              <a:off x="4738048" y="0"/>
              <a:ext cx="3343701" cy="6858000"/>
            </a:xfrm>
            <a:prstGeom prst="rect">
              <a:avLst/>
            </a:prstGeom>
            <a:gradFill>
              <a:gsLst>
                <a:gs pos="100000">
                  <a:schemeClr val="accent1">
                    <a:lumMod val="5000"/>
                    <a:lumOff val="95000"/>
                  </a:schemeClr>
                </a:gs>
                <a:gs pos="32000">
                  <a:schemeClr val="accent1">
                    <a:lumMod val="45000"/>
                    <a:lumOff val="55000"/>
                  </a:schemeClr>
                </a:gs>
                <a:gs pos="53000">
                  <a:schemeClr val="accent1">
                    <a:lumMod val="45000"/>
                    <a:lumOff val="55000"/>
                  </a:schemeClr>
                </a:gs>
                <a:gs pos="100000">
                  <a:schemeClr val="accent1">
                    <a:lumMod val="30000"/>
                    <a:lumOff val="70000"/>
                  </a:schemeClr>
                </a:gs>
              </a:gsLst>
              <a:lin ang="5400000" scaled="1"/>
            </a:grad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FB87DCF-FBF9-4EE5-B7B8-477B89102B88}"/>
                </a:ext>
              </a:extLst>
            </p:cNvPr>
            <p:cNvSpPr txBox="1"/>
            <p:nvPr/>
          </p:nvSpPr>
          <p:spPr>
            <a:xfrm>
              <a:off x="4738048" y="1146410"/>
              <a:ext cx="3239068" cy="769441"/>
            </a:xfrm>
            <a:prstGeom prst="rect">
              <a:avLst/>
            </a:prstGeom>
            <a:noFill/>
          </p:spPr>
          <p:txBody>
            <a:bodyPr wrap="square" rtlCol="0">
              <a:spAutoFit/>
            </a:bodyPr>
            <a:lstStyle/>
            <a:p>
              <a:pPr algn="ctr"/>
              <a:r>
                <a:rPr lang="en-US" sz="4400" dirty="0">
                  <a:latin typeface="Encode Sans Normal"/>
                </a:rPr>
                <a:t>Scholarships</a:t>
              </a:r>
            </a:p>
          </p:txBody>
        </p:sp>
        <p:sp>
          <p:nvSpPr>
            <p:cNvPr id="14" name="TextBox 13">
              <a:extLst>
                <a:ext uri="{FF2B5EF4-FFF2-40B4-BE49-F238E27FC236}">
                  <a16:creationId xmlns:a16="http://schemas.microsoft.com/office/drawing/2014/main" id="{0A901CDD-4A53-4831-B978-3BC50EC31401}"/>
                </a:ext>
              </a:extLst>
            </p:cNvPr>
            <p:cNvSpPr txBox="1"/>
            <p:nvPr/>
          </p:nvSpPr>
          <p:spPr>
            <a:xfrm>
              <a:off x="4914928" y="2347415"/>
              <a:ext cx="3138986" cy="2585323"/>
            </a:xfrm>
            <a:prstGeom prst="rect">
              <a:avLst/>
            </a:prstGeom>
            <a:noFill/>
          </p:spPr>
          <p:txBody>
            <a:bodyPr wrap="square" rtlCol="0">
              <a:spAutoFit/>
            </a:bodyPr>
            <a:lstStyle/>
            <a:p>
              <a:r>
                <a:rPr lang="en-US" dirty="0">
                  <a:latin typeface="Open Sans"/>
                </a:rPr>
                <a:t>Scholarships are typically awarded using a variety of factors, including - but not limited to, academic achievement, departmental and community involvement, employment experience, areas of study, and financial need</a:t>
              </a:r>
            </a:p>
          </p:txBody>
        </p:sp>
      </p:grpSp>
      <p:grpSp>
        <p:nvGrpSpPr>
          <p:cNvPr id="28" name="Group 27">
            <a:extLst>
              <a:ext uri="{FF2B5EF4-FFF2-40B4-BE49-F238E27FC236}">
                <a16:creationId xmlns:a16="http://schemas.microsoft.com/office/drawing/2014/main" id="{80C98B7D-8BAA-4B05-9078-DC3F00D5CA80}"/>
              </a:ext>
            </a:extLst>
          </p:cNvPr>
          <p:cNvGrpSpPr/>
          <p:nvPr/>
        </p:nvGrpSpPr>
        <p:grpSpPr>
          <a:xfrm>
            <a:off x="-5360930" y="-71741"/>
            <a:ext cx="2892461" cy="6858000"/>
            <a:chOff x="756314" y="0"/>
            <a:chExt cx="3343701" cy="6858000"/>
          </a:xfrm>
        </p:grpSpPr>
        <p:sp>
          <p:nvSpPr>
            <p:cNvPr id="15" name="Rectangle 14">
              <a:extLst>
                <a:ext uri="{FF2B5EF4-FFF2-40B4-BE49-F238E27FC236}">
                  <a16:creationId xmlns:a16="http://schemas.microsoft.com/office/drawing/2014/main" id="{E2C17272-63DC-4428-BA82-DEA481E7942C}"/>
                </a:ext>
              </a:extLst>
            </p:cNvPr>
            <p:cNvSpPr/>
            <p:nvPr/>
          </p:nvSpPr>
          <p:spPr>
            <a:xfrm>
              <a:off x="756314" y="0"/>
              <a:ext cx="3343701" cy="6858000"/>
            </a:xfrm>
            <a:prstGeom prst="rect">
              <a:avLst/>
            </a:prstGeom>
            <a:gradFill>
              <a:gsLst>
                <a:gs pos="100000">
                  <a:schemeClr val="accent1">
                    <a:lumMod val="5000"/>
                    <a:lumOff val="95000"/>
                  </a:schemeClr>
                </a:gs>
                <a:gs pos="32000">
                  <a:schemeClr val="accent1">
                    <a:lumMod val="45000"/>
                    <a:lumOff val="55000"/>
                  </a:schemeClr>
                </a:gs>
                <a:gs pos="53000">
                  <a:schemeClr val="accent1">
                    <a:lumMod val="45000"/>
                    <a:lumOff val="55000"/>
                  </a:schemeClr>
                </a:gs>
                <a:gs pos="100000">
                  <a:schemeClr val="accent1">
                    <a:lumMod val="30000"/>
                    <a:lumOff val="70000"/>
                  </a:schemeClr>
                </a:gs>
              </a:gsLst>
              <a:lin ang="5400000" scaled="1"/>
            </a:grad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B1945E6-E8A7-48F9-A863-F2DF7CD02BF1}"/>
                </a:ext>
              </a:extLst>
            </p:cNvPr>
            <p:cNvSpPr txBox="1"/>
            <p:nvPr/>
          </p:nvSpPr>
          <p:spPr>
            <a:xfrm>
              <a:off x="756315" y="1165222"/>
              <a:ext cx="3239068" cy="769441"/>
            </a:xfrm>
            <a:prstGeom prst="rect">
              <a:avLst/>
            </a:prstGeom>
            <a:noFill/>
          </p:spPr>
          <p:txBody>
            <a:bodyPr wrap="square" rtlCol="0">
              <a:spAutoFit/>
            </a:bodyPr>
            <a:lstStyle/>
            <a:p>
              <a:pPr algn="ctr"/>
              <a:r>
                <a:rPr lang="en-US" sz="4400" dirty="0">
                  <a:latin typeface="Encode Sans Normal"/>
                </a:rPr>
                <a:t>Grants</a:t>
              </a:r>
            </a:p>
          </p:txBody>
        </p:sp>
        <p:sp>
          <p:nvSpPr>
            <p:cNvPr id="17" name="TextBox 16">
              <a:extLst>
                <a:ext uri="{FF2B5EF4-FFF2-40B4-BE49-F238E27FC236}">
                  <a16:creationId xmlns:a16="http://schemas.microsoft.com/office/drawing/2014/main" id="{86E26850-FB23-42FE-B811-FF306831BCEF}"/>
                </a:ext>
              </a:extLst>
            </p:cNvPr>
            <p:cNvSpPr txBox="1"/>
            <p:nvPr/>
          </p:nvSpPr>
          <p:spPr>
            <a:xfrm>
              <a:off x="1208964" y="2347415"/>
              <a:ext cx="2891051" cy="1754326"/>
            </a:xfrm>
            <a:prstGeom prst="rect">
              <a:avLst/>
            </a:prstGeom>
            <a:noFill/>
          </p:spPr>
          <p:txBody>
            <a:bodyPr wrap="square" rtlCol="0">
              <a:spAutoFit/>
            </a:bodyPr>
            <a:lstStyle/>
            <a:p>
              <a:r>
                <a:rPr lang="en-US" dirty="0">
                  <a:latin typeface="Open Sans"/>
                </a:rPr>
                <a:t>Federal, state, and institutional funds offered on the basis of need, which you DON’T Have to pay back. </a:t>
              </a:r>
            </a:p>
          </p:txBody>
        </p:sp>
      </p:grpSp>
      <p:pic>
        <p:nvPicPr>
          <p:cNvPr id="3074" name="Picture 2" descr="File:University of Washington Block W logo RGB brand colors ...">
            <a:extLst>
              <a:ext uri="{FF2B5EF4-FFF2-40B4-BE49-F238E27FC236}">
                <a16:creationId xmlns:a16="http://schemas.microsoft.com/office/drawing/2014/main" id="{616D7878-751B-4CCD-8DF9-117BE0EED8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3663" y="2300412"/>
            <a:ext cx="3894983" cy="2684053"/>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820FD169-1472-43D3-8DFD-08607F52577A}"/>
              </a:ext>
            </a:extLst>
          </p:cNvPr>
          <p:cNvSpPr/>
          <p:nvPr/>
        </p:nvSpPr>
        <p:spPr>
          <a:xfrm>
            <a:off x="2699817" y="1093481"/>
            <a:ext cx="7432713" cy="54146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3600" kern="2000" spc="600" dirty="0">
                <a:solidFill>
                  <a:srgbClr val="917B4C"/>
                </a:solidFill>
                <a:latin typeface="Uni Sans" pitchFamily="2" charset="77"/>
              </a:rPr>
              <a:t> </a:t>
            </a:r>
            <a:r>
              <a:rPr lang="en-US" sz="4400" b="1" dirty="0">
                <a:solidFill>
                  <a:schemeClr val="bg1"/>
                </a:solidFill>
                <a:latin typeface="Encode Sans Normal"/>
              </a:rPr>
              <a:t>TYPES OF FINANCIAL AID</a:t>
            </a:r>
          </a:p>
        </p:txBody>
      </p:sp>
    </p:spTree>
    <p:extLst>
      <p:ext uri="{BB962C8B-B14F-4D97-AF65-F5344CB8AC3E}">
        <p14:creationId xmlns:p14="http://schemas.microsoft.com/office/powerpoint/2010/main" val="4201172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000">
              <a:srgbClr val="B4A989"/>
            </a:gs>
            <a:gs pos="34000">
              <a:srgbClr val="300E5E"/>
            </a:gs>
          </a:gsLst>
          <a:lin ang="5400000" scaled="1"/>
        </a:gradFill>
        <a:effectLst/>
      </p:bgPr>
    </p:bg>
    <p:spTree>
      <p:nvGrpSpPr>
        <p:cNvPr id="1" name=""/>
        <p:cNvGrpSpPr/>
        <p:nvPr/>
      </p:nvGrpSpPr>
      <p:grpSpPr>
        <a:xfrm>
          <a:off x="0" y="0"/>
          <a:ext cx="0" cy="0"/>
          <a:chOff x="0" y="0"/>
          <a:chExt cx="0" cy="0"/>
        </a:xfrm>
      </p:grpSpPr>
      <p:pic>
        <p:nvPicPr>
          <p:cNvPr id="3" name="Picture 2" descr="File:University of Washington Block W logo RGB brand colors ...">
            <a:extLst>
              <a:ext uri="{FF2B5EF4-FFF2-40B4-BE49-F238E27FC236}">
                <a16:creationId xmlns:a16="http://schemas.microsoft.com/office/drawing/2014/main" id="{BEEBA18E-ED32-2F4A-2CB7-15B8166FB1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2552" y="2085310"/>
            <a:ext cx="3894983" cy="2684053"/>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80C98B7D-8BAA-4B05-9078-DC3F00D5CA80}"/>
              </a:ext>
            </a:extLst>
          </p:cNvPr>
          <p:cNvGrpSpPr/>
          <p:nvPr/>
        </p:nvGrpSpPr>
        <p:grpSpPr>
          <a:xfrm>
            <a:off x="472909" y="0"/>
            <a:ext cx="2892461" cy="6858000"/>
            <a:chOff x="756314" y="0"/>
            <a:chExt cx="3343701" cy="6858000"/>
          </a:xfrm>
          <a:gradFill>
            <a:gsLst>
              <a:gs pos="32000">
                <a:srgbClr val="300E5E"/>
              </a:gs>
              <a:gs pos="0">
                <a:schemeClr val="accent1">
                  <a:lumMod val="45000"/>
                  <a:lumOff val="55000"/>
                </a:schemeClr>
              </a:gs>
              <a:gs pos="0">
                <a:schemeClr val="accent1">
                  <a:lumMod val="45000"/>
                  <a:lumOff val="55000"/>
                </a:schemeClr>
              </a:gs>
              <a:gs pos="0">
                <a:srgbClr val="B4A989"/>
              </a:gs>
            </a:gsLst>
            <a:lin ang="5400000" scaled="1"/>
          </a:gradFill>
        </p:grpSpPr>
        <p:sp>
          <p:nvSpPr>
            <p:cNvPr id="15" name="Rectangle 14">
              <a:extLst>
                <a:ext uri="{FF2B5EF4-FFF2-40B4-BE49-F238E27FC236}">
                  <a16:creationId xmlns:a16="http://schemas.microsoft.com/office/drawing/2014/main" id="{E2C17272-63DC-4428-BA82-DEA481E7942C}"/>
                </a:ext>
              </a:extLst>
            </p:cNvPr>
            <p:cNvSpPr/>
            <p:nvPr/>
          </p:nvSpPr>
          <p:spPr>
            <a:xfrm>
              <a:off x="756314" y="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B1945E6-E8A7-48F9-A863-F2DF7CD02BF1}"/>
                </a:ext>
              </a:extLst>
            </p:cNvPr>
            <p:cNvSpPr txBox="1"/>
            <p:nvPr/>
          </p:nvSpPr>
          <p:spPr>
            <a:xfrm>
              <a:off x="1422440" y="1165222"/>
              <a:ext cx="2572941" cy="707886"/>
            </a:xfrm>
            <a:prstGeom prst="rect">
              <a:avLst/>
            </a:prstGeom>
            <a:grpFill/>
          </p:spPr>
          <p:txBody>
            <a:bodyPr wrap="square" rtlCol="0">
              <a:spAutoFit/>
            </a:bodyPr>
            <a:lstStyle/>
            <a:p>
              <a:r>
                <a:rPr lang="en-US" sz="4000" dirty="0">
                  <a:solidFill>
                    <a:schemeClr val="bg1"/>
                  </a:solidFill>
                  <a:latin typeface="Encode Sans Normal"/>
                </a:rPr>
                <a:t>Grants</a:t>
              </a:r>
            </a:p>
          </p:txBody>
        </p:sp>
        <p:sp>
          <p:nvSpPr>
            <p:cNvPr id="17" name="TextBox 16">
              <a:extLst>
                <a:ext uri="{FF2B5EF4-FFF2-40B4-BE49-F238E27FC236}">
                  <a16:creationId xmlns:a16="http://schemas.microsoft.com/office/drawing/2014/main" id="{86E26850-FB23-42FE-B811-FF306831BCEF}"/>
                </a:ext>
              </a:extLst>
            </p:cNvPr>
            <p:cNvSpPr txBox="1"/>
            <p:nvPr/>
          </p:nvSpPr>
          <p:spPr>
            <a:xfrm>
              <a:off x="1381431" y="2347415"/>
              <a:ext cx="2718584" cy="1754326"/>
            </a:xfrm>
            <a:prstGeom prst="rect">
              <a:avLst/>
            </a:prstGeom>
            <a:grpFill/>
          </p:spPr>
          <p:txBody>
            <a:bodyPr wrap="square" rtlCol="0">
              <a:spAutoFit/>
            </a:bodyPr>
            <a:lstStyle/>
            <a:p>
              <a:r>
                <a:rPr lang="en-US" dirty="0">
                  <a:solidFill>
                    <a:schemeClr val="bg1"/>
                  </a:solidFill>
                  <a:latin typeface="Open Sans"/>
                </a:rPr>
                <a:t>Federal, state, and institutional funds offered based on financial need, which you DO NOT pay back</a:t>
              </a:r>
            </a:p>
          </p:txBody>
        </p:sp>
      </p:grpSp>
      <p:grpSp>
        <p:nvGrpSpPr>
          <p:cNvPr id="21" name="Group 20">
            <a:extLst>
              <a:ext uri="{FF2B5EF4-FFF2-40B4-BE49-F238E27FC236}">
                <a16:creationId xmlns:a16="http://schemas.microsoft.com/office/drawing/2014/main" id="{2AE63834-F176-4374-9C01-B77C32389013}"/>
              </a:ext>
            </a:extLst>
          </p:cNvPr>
          <p:cNvGrpSpPr/>
          <p:nvPr/>
        </p:nvGrpSpPr>
        <p:grpSpPr>
          <a:xfrm>
            <a:off x="-2510112" y="0"/>
            <a:ext cx="3343701" cy="6858000"/>
            <a:chOff x="8864221" y="152400"/>
            <a:chExt cx="3343701" cy="6858000"/>
          </a:xfrm>
          <a:gradFill>
            <a:gsLst>
              <a:gs pos="0">
                <a:srgbClr val="240A46"/>
              </a:gs>
              <a:gs pos="34000">
                <a:srgbClr val="300E5E"/>
              </a:gs>
              <a:gs pos="0">
                <a:srgbClr val="37015F"/>
              </a:gs>
              <a:gs pos="0">
                <a:schemeClr val="accent1">
                  <a:lumMod val="45000"/>
                  <a:lumOff val="55000"/>
                </a:schemeClr>
              </a:gs>
              <a:gs pos="0">
                <a:schemeClr val="accent1">
                  <a:lumMod val="45000"/>
                  <a:lumOff val="55000"/>
                </a:schemeClr>
              </a:gs>
              <a:gs pos="0">
                <a:srgbClr val="B4A989"/>
              </a:gs>
            </a:gsLst>
            <a:lin ang="5400000" scaled="1"/>
          </a:gradFill>
        </p:grpSpPr>
        <p:sp>
          <p:nvSpPr>
            <p:cNvPr id="18" name="Rectangle 17">
              <a:extLst>
                <a:ext uri="{FF2B5EF4-FFF2-40B4-BE49-F238E27FC236}">
                  <a16:creationId xmlns:a16="http://schemas.microsoft.com/office/drawing/2014/main" id="{2D8F4DDD-4CBC-4391-A338-187EC4FF39FE}"/>
                </a:ext>
              </a:extLst>
            </p:cNvPr>
            <p:cNvSpPr/>
            <p:nvPr/>
          </p:nvSpPr>
          <p:spPr>
            <a:xfrm>
              <a:off x="8864221" y="15240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7330FBDA-992E-4A83-A771-E2BB6958EF91}"/>
                </a:ext>
              </a:extLst>
            </p:cNvPr>
            <p:cNvSpPr txBox="1"/>
            <p:nvPr/>
          </p:nvSpPr>
          <p:spPr>
            <a:xfrm rot="16200000">
              <a:off x="10081048" y="3044279"/>
              <a:ext cx="3239068" cy="769441"/>
            </a:xfrm>
            <a:prstGeom prst="rect">
              <a:avLst/>
            </a:prstGeom>
            <a:grpFill/>
          </p:spPr>
          <p:txBody>
            <a:bodyPr wrap="square" rtlCol="0">
              <a:spAutoFit/>
            </a:bodyPr>
            <a:lstStyle/>
            <a:p>
              <a:pPr algn="ctr"/>
              <a:r>
                <a:rPr lang="en-US" sz="4400" dirty="0">
                  <a:solidFill>
                    <a:schemeClr val="bg1"/>
                  </a:solidFill>
                  <a:latin typeface="Encode Sans Normal"/>
                </a:rPr>
                <a:t>Types of Aid</a:t>
              </a:r>
            </a:p>
          </p:txBody>
        </p:sp>
      </p:grpSp>
    </p:spTree>
    <p:extLst>
      <p:ext uri="{BB962C8B-B14F-4D97-AF65-F5344CB8AC3E}">
        <p14:creationId xmlns:p14="http://schemas.microsoft.com/office/powerpoint/2010/main" val="36749427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32000">
              <a:srgbClr val="37015F"/>
            </a:gs>
            <a:gs pos="0">
              <a:schemeClr val="accent1">
                <a:lumMod val="45000"/>
                <a:lumOff val="55000"/>
              </a:schemeClr>
            </a:gs>
            <a:gs pos="0">
              <a:schemeClr val="accent1">
                <a:lumMod val="45000"/>
                <a:lumOff val="55000"/>
              </a:schemeClr>
            </a:gs>
            <a:gs pos="0">
              <a:srgbClr val="B4A989"/>
            </a:gs>
          </a:gsLst>
          <a:lin ang="5400000" scaled="1"/>
        </a:gradFill>
        <a:effectLst/>
      </p:bgPr>
    </p:bg>
    <p:spTree>
      <p:nvGrpSpPr>
        <p:cNvPr id="1" name=""/>
        <p:cNvGrpSpPr/>
        <p:nvPr/>
      </p:nvGrpSpPr>
      <p:grpSpPr>
        <a:xfrm>
          <a:off x="0" y="0"/>
          <a:ext cx="0" cy="0"/>
          <a:chOff x="0" y="0"/>
          <a:chExt cx="0" cy="0"/>
        </a:xfrm>
      </p:grpSpPr>
      <p:pic>
        <p:nvPicPr>
          <p:cNvPr id="3" name="Picture 2" descr="File:University of Washington Block W logo RGB brand colors ...">
            <a:extLst>
              <a:ext uri="{FF2B5EF4-FFF2-40B4-BE49-F238E27FC236}">
                <a16:creationId xmlns:a16="http://schemas.microsoft.com/office/drawing/2014/main" id="{78F763AB-0964-5EE7-0231-01FF0F3D4B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5170" y="2145035"/>
            <a:ext cx="3894983" cy="2684053"/>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81F9D122-75B6-408A-8D6F-197F31A90E1A}"/>
              </a:ext>
            </a:extLst>
          </p:cNvPr>
          <p:cNvGrpSpPr/>
          <p:nvPr/>
        </p:nvGrpSpPr>
        <p:grpSpPr>
          <a:xfrm>
            <a:off x="3274857" y="0"/>
            <a:ext cx="3343701" cy="6858000"/>
            <a:chOff x="4738048" y="0"/>
            <a:chExt cx="3343701" cy="6858000"/>
          </a:xfrm>
          <a:gradFill>
            <a:gsLst>
              <a:gs pos="32000">
                <a:srgbClr val="7030A0"/>
              </a:gs>
              <a:gs pos="0">
                <a:schemeClr val="accent1">
                  <a:lumMod val="45000"/>
                  <a:lumOff val="55000"/>
                </a:schemeClr>
              </a:gs>
              <a:gs pos="0">
                <a:schemeClr val="accent1">
                  <a:lumMod val="45000"/>
                  <a:lumOff val="55000"/>
                </a:schemeClr>
              </a:gs>
              <a:gs pos="0">
                <a:schemeClr val="accent1">
                  <a:lumMod val="30000"/>
                  <a:lumOff val="70000"/>
                </a:schemeClr>
              </a:gs>
            </a:gsLst>
            <a:lin ang="5400000" scaled="1"/>
          </a:gradFill>
        </p:grpSpPr>
        <p:sp>
          <p:nvSpPr>
            <p:cNvPr id="12" name="Rectangle 11">
              <a:extLst>
                <a:ext uri="{FF2B5EF4-FFF2-40B4-BE49-F238E27FC236}">
                  <a16:creationId xmlns:a16="http://schemas.microsoft.com/office/drawing/2014/main" id="{413B2A06-1C7B-43F2-981D-CD464ACE7125}"/>
                </a:ext>
              </a:extLst>
            </p:cNvPr>
            <p:cNvSpPr/>
            <p:nvPr/>
          </p:nvSpPr>
          <p:spPr>
            <a:xfrm>
              <a:off x="4738048" y="0"/>
              <a:ext cx="3343701" cy="6858000"/>
            </a:xfrm>
            <a:prstGeom prst="rect">
              <a:avLst/>
            </a:prstGeom>
            <a:gradFill>
              <a:gsLst>
                <a:gs pos="32000">
                  <a:srgbClr val="37015F"/>
                </a:gs>
                <a:gs pos="0">
                  <a:schemeClr val="accent1">
                    <a:lumMod val="45000"/>
                    <a:lumOff val="55000"/>
                  </a:schemeClr>
                </a:gs>
                <a:gs pos="0">
                  <a:schemeClr val="accent1">
                    <a:lumMod val="45000"/>
                    <a:lumOff val="55000"/>
                  </a:schemeClr>
                </a:gs>
                <a:gs pos="0">
                  <a:srgbClr val="B4A989"/>
                </a:gs>
              </a:gsLst>
              <a:lin ang="5400000" scaled="1"/>
            </a:grad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FB87DCF-FBF9-4EE5-B7B8-477B89102B88}"/>
                </a:ext>
              </a:extLst>
            </p:cNvPr>
            <p:cNvSpPr txBox="1"/>
            <p:nvPr/>
          </p:nvSpPr>
          <p:spPr>
            <a:xfrm>
              <a:off x="5111290" y="1146410"/>
              <a:ext cx="2865826" cy="707886"/>
            </a:xfrm>
            <a:prstGeom prst="rect">
              <a:avLst/>
            </a:prstGeom>
            <a:noFill/>
          </p:spPr>
          <p:txBody>
            <a:bodyPr wrap="square" rtlCol="0">
              <a:spAutoFit/>
            </a:bodyPr>
            <a:lstStyle/>
            <a:p>
              <a:r>
                <a:rPr lang="en-US" sz="4000" dirty="0">
                  <a:solidFill>
                    <a:schemeClr val="bg1"/>
                  </a:solidFill>
                  <a:latin typeface="Encode Sans Normal"/>
                </a:rPr>
                <a:t>Scholarships</a:t>
              </a:r>
            </a:p>
          </p:txBody>
        </p:sp>
        <p:sp>
          <p:nvSpPr>
            <p:cNvPr id="14" name="TextBox 13">
              <a:extLst>
                <a:ext uri="{FF2B5EF4-FFF2-40B4-BE49-F238E27FC236}">
                  <a16:creationId xmlns:a16="http://schemas.microsoft.com/office/drawing/2014/main" id="{0A901CDD-4A53-4831-B978-3BC50EC31401}"/>
                </a:ext>
              </a:extLst>
            </p:cNvPr>
            <p:cNvSpPr txBox="1"/>
            <p:nvPr/>
          </p:nvSpPr>
          <p:spPr>
            <a:xfrm>
              <a:off x="5055153" y="2347415"/>
              <a:ext cx="2978100" cy="2585323"/>
            </a:xfrm>
            <a:prstGeom prst="rect">
              <a:avLst/>
            </a:prstGeom>
            <a:noFill/>
          </p:spPr>
          <p:txBody>
            <a:bodyPr wrap="square" rtlCol="0">
              <a:spAutoFit/>
            </a:bodyPr>
            <a:lstStyle/>
            <a:p>
              <a:r>
                <a:rPr lang="en-US" dirty="0">
                  <a:solidFill>
                    <a:schemeClr val="bg1"/>
                  </a:solidFill>
                  <a:latin typeface="Open Sans"/>
                </a:rPr>
                <a:t>Usually awarded using several factors, including, but not limited to: academic achievement, departmental and community involvement, employment experience, areas of study, and financial need</a:t>
              </a:r>
            </a:p>
          </p:txBody>
        </p:sp>
      </p:grpSp>
      <p:grpSp>
        <p:nvGrpSpPr>
          <p:cNvPr id="28" name="Group 27">
            <a:extLst>
              <a:ext uri="{FF2B5EF4-FFF2-40B4-BE49-F238E27FC236}">
                <a16:creationId xmlns:a16="http://schemas.microsoft.com/office/drawing/2014/main" id="{80C98B7D-8BAA-4B05-9078-DC3F00D5CA80}"/>
              </a:ext>
            </a:extLst>
          </p:cNvPr>
          <p:cNvGrpSpPr/>
          <p:nvPr/>
        </p:nvGrpSpPr>
        <p:grpSpPr>
          <a:xfrm>
            <a:off x="382396" y="0"/>
            <a:ext cx="2892461" cy="6858000"/>
            <a:chOff x="756314" y="0"/>
            <a:chExt cx="3343701" cy="6858000"/>
          </a:xfrm>
          <a:gradFill>
            <a:gsLst>
              <a:gs pos="31000">
                <a:srgbClr val="37015F"/>
              </a:gs>
              <a:gs pos="0">
                <a:schemeClr val="accent1">
                  <a:lumMod val="45000"/>
                  <a:lumOff val="55000"/>
                </a:schemeClr>
              </a:gs>
              <a:gs pos="0">
                <a:schemeClr val="accent1">
                  <a:lumMod val="45000"/>
                  <a:lumOff val="55000"/>
                </a:schemeClr>
              </a:gs>
              <a:gs pos="0">
                <a:srgbClr val="B4A989"/>
              </a:gs>
            </a:gsLst>
            <a:lin ang="5400000" scaled="1"/>
          </a:gradFill>
        </p:grpSpPr>
        <p:sp>
          <p:nvSpPr>
            <p:cNvPr id="15" name="Rectangle 14">
              <a:extLst>
                <a:ext uri="{FF2B5EF4-FFF2-40B4-BE49-F238E27FC236}">
                  <a16:creationId xmlns:a16="http://schemas.microsoft.com/office/drawing/2014/main" id="{E2C17272-63DC-4428-BA82-DEA481E7942C}"/>
                </a:ext>
              </a:extLst>
            </p:cNvPr>
            <p:cNvSpPr/>
            <p:nvPr/>
          </p:nvSpPr>
          <p:spPr>
            <a:xfrm>
              <a:off x="756314" y="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B1945E6-E8A7-48F9-A863-F2DF7CD02BF1}"/>
                </a:ext>
              </a:extLst>
            </p:cNvPr>
            <p:cNvSpPr txBox="1"/>
            <p:nvPr/>
          </p:nvSpPr>
          <p:spPr>
            <a:xfrm>
              <a:off x="1422440" y="1165222"/>
              <a:ext cx="2572941" cy="707886"/>
            </a:xfrm>
            <a:prstGeom prst="rect">
              <a:avLst/>
            </a:prstGeom>
            <a:grpFill/>
          </p:spPr>
          <p:txBody>
            <a:bodyPr wrap="square" rtlCol="0">
              <a:spAutoFit/>
            </a:bodyPr>
            <a:lstStyle/>
            <a:p>
              <a:r>
                <a:rPr lang="en-US" sz="4000" dirty="0">
                  <a:solidFill>
                    <a:schemeClr val="bg1"/>
                  </a:solidFill>
                  <a:latin typeface="Encode Sans Normal"/>
                </a:rPr>
                <a:t>Grants</a:t>
              </a:r>
            </a:p>
          </p:txBody>
        </p:sp>
        <p:sp>
          <p:nvSpPr>
            <p:cNvPr id="17" name="TextBox 16">
              <a:extLst>
                <a:ext uri="{FF2B5EF4-FFF2-40B4-BE49-F238E27FC236}">
                  <a16:creationId xmlns:a16="http://schemas.microsoft.com/office/drawing/2014/main" id="{86E26850-FB23-42FE-B811-FF306831BCEF}"/>
                </a:ext>
              </a:extLst>
            </p:cNvPr>
            <p:cNvSpPr txBox="1"/>
            <p:nvPr/>
          </p:nvSpPr>
          <p:spPr>
            <a:xfrm>
              <a:off x="1381431" y="2347415"/>
              <a:ext cx="2718584" cy="1754326"/>
            </a:xfrm>
            <a:prstGeom prst="rect">
              <a:avLst/>
            </a:prstGeom>
            <a:grpFill/>
          </p:spPr>
          <p:txBody>
            <a:bodyPr wrap="square" rtlCol="0">
              <a:spAutoFit/>
            </a:bodyPr>
            <a:lstStyle/>
            <a:p>
              <a:r>
                <a:rPr lang="en-US" dirty="0">
                  <a:solidFill>
                    <a:schemeClr val="bg1"/>
                  </a:solidFill>
                  <a:latin typeface="Open Sans"/>
                </a:rPr>
                <a:t>Federal, state, and institutional funds offered based on financial need, which you DO NOT pay back</a:t>
              </a:r>
            </a:p>
          </p:txBody>
        </p:sp>
      </p:grpSp>
      <p:grpSp>
        <p:nvGrpSpPr>
          <p:cNvPr id="21" name="Group 20">
            <a:extLst>
              <a:ext uri="{FF2B5EF4-FFF2-40B4-BE49-F238E27FC236}">
                <a16:creationId xmlns:a16="http://schemas.microsoft.com/office/drawing/2014/main" id="{2AE63834-F176-4374-9C01-B77C32389013}"/>
              </a:ext>
            </a:extLst>
          </p:cNvPr>
          <p:cNvGrpSpPr/>
          <p:nvPr/>
        </p:nvGrpSpPr>
        <p:grpSpPr>
          <a:xfrm>
            <a:off x="-2510112" y="0"/>
            <a:ext cx="3343701" cy="6858000"/>
            <a:chOff x="8864221" y="152400"/>
            <a:chExt cx="3343701" cy="6858000"/>
          </a:xfrm>
          <a:gradFill>
            <a:gsLst>
              <a:gs pos="0">
                <a:srgbClr val="7030A0"/>
              </a:gs>
              <a:gs pos="33000">
                <a:srgbClr val="37015F"/>
              </a:gs>
              <a:gs pos="0">
                <a:schemeClr val="accent1">
                  <a:lumMod val="45000"/>
                  <a:lumOff val="55000"/>
                </a:schemeClr>
              </a:gs>
              <a:gs pos="0">
                <a:schemeClr val="accent1">
                  <a:lumMod val="45000"/>
                  <a:lumOff val="55000"/>
                </a:schemeClr>
              </a:gs>
              <a:gs pos="0">
                <a:srgbClr val="B4A989"/>
              </a:gs>
            </a:gsLst>
            <a:lin ang="5400000" scaled="1"/>
          </a:gradFill>
        </p:grpSpPr>
        <p:sp>
          <p:nvSpPr>
            <p:cNvPr id="18" name="Rectangle 17">
              <a:extLst>
                <a:ext uri="{FF2B5EF4-FFF2-40B4-BE49-F238E27FC236}">
                  <a16:creationId xmlns:a16="http://schemas.microsoft.com/office/drawing/2014/main" id="{2D8F4DDD-4CBC-4391-A338-187EC4FF39FE}"/>
                </a:ext>
              </a:extLst>
            </p:cNvPr>
            <p:cNvSpPr/>
            <p:nvPr/>
          </p:nvSpPr>
          <p:spPr>
            <a:xfrm>
              <a:off x="8864221" y="15240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330FBDA-992E-4A83-A771-E2BB6958EF91}"/>
                </a:ext>
              </a:extLst>
            </p:cNvPr>
            <p:cNvSpPr txBox="1"/>
            <p:nvPr/>
          </p:nvSpPr>
          <p:spPr>
            <a:xfrm rot="16200000">
              <a:off x="10081048" y="3044279"/>
              <a:ext cx="3239068" cy="769441"/>
            </a:xfrm>
            <a:prstGeom prst="rect">
              <a:avLst/>
            </a:prstGeom>
            <a:grpFill/>
          </p:spPr>
          <p:txBody>
            <a:bodyPr wrap="square" rtlCol="0">
              <a:spAutoFit/>
            </a:bodyPr>
            <a:lstStyle/>
            <a:p>
              <a:pPr algn="ctr"/>
              <a:r>
                <a:rPr lang="en-US" sz="4400" dirty="0">
                  <a:solidFill>
                    <a:schemeClr val="bg1"/>
                  </a:solidFill>
                  <a:latin typeface="Encode Sans Normal"/>
                </a:rPr>
                <a:t>Types of Aid</a:t>
              </a:r>
            </a:p>
          </p:txBody>
        </p:sp>
      </p:grpSp>
    </p:spTree>
    <p:extLst>
      <p:ext uri="{BB962C8B-B14F-4D97-AF65-F5344CB8AC3E}">
        <p14:creationId xmlns:p14="http://schemas.microsoft.com/office/powerpoint/2010/main" val="21536253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34000">
              <a:srgbClr val="300E5E"/>
            </a:gs>
            <a:gs pos="0">
              <a:schemeClr val="accent1">
                <a:lumMod val="45000"/>
                <a:lumOff val="55000"/>
              </a:schemeClr>
            </a:gs>
            <a:gs pos="0">
              <a:schemeClr val="accent1">
                <a:lumMod val="45000"/>
                <a:lumOff val="55000"/>
              </a:schemeClr>
            </a:gs>
            <a:gs pos="0">
              <a:srgbClr val="B4A989"/>
            </a:gs>
          </a:gsLst>
          <a:lin ang="5400000" scaled="1"/>
        </a:gradFill>
        <a:effectLst/>
      </p:bgPr>
    </p:bg>
    <p:spTree>
      <p:nvGrpSpPr>
        <p:cNvPr id="1" name=""/>
        <p:cNvGrpSpPr/>
        <p:nvPr/>
      </p:nvGrpSpPr>
      <p:grpSpPr>
        <a:xfrm>
          <a:off x="0" y="0"/>
          <a:ext cx="0" cy="0"/>
          <a:chOff x="0" y="0"/>
          <a:chExt cx="0" cy="0"/>
        </a:xfrm>
      </p:grpSpPr>
      <p:pic>
        <p:nvPicPr>
          <p:cNvPr id="3" name="Picture 2" descr="File:University of Washington Block W logo RGB brand colors ...">
            <a:extLst>
              <a:ext uri="{FF2B5EF4-FFF2-40B4-BE49-F238E27FC236}">
                <a16:creationId xmlns:a16="http://schemas.microsoft.com/office/drawing/2014/main" id="{A13813AA-69E6-7A55-DE06-8CF63CE997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6275" y="2264065"/>
            <a:ext cx="3894983" cy="2684053"/>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2D7D7F2D-8683-4547-A106-0379DB71FE2B}"/>
              </a:ext>
            </a:extLst>
          </p:cNvPr>
          <p:cNvGrpSpPr/>
          <p:nvPr/>
        </p:nvGrpSpPr>
        <p:grpSpPr>
          <a:xfrm>
            <a:off x="6474533" y="0"/>
            <a:ext cx="2766318" cy="6858000"/>
            <a:chOff x="6462215" y="0"/>
            <a:chExt cx="3343701" cy="6858000"/>
          </a:xfrm>
          <a:gradFill>
            <a:gsLst>
              <a:gs pos="32000">
                <a:srgbClr val="300E5E"/>
              </a:gs>
              <a:gs pos="0">
                <a:schemeClr val="accent1">
                  <a:lumMod val="45000"/>
                  <a:lumOff val="55000"/>
                </a:schemeClr>
              </a:gs>
              <a:gs pos="0">
                <a:schemeClr val="accent1">
                  <a:lumMod val="45000"/>
                  <a:lumOff val="55000"/>
                </a:schemeClr>
              </a:gs>
              <a:gs pos="0">
                <a:srgbClr val="B4A989"/>
              </a:gs>
            </a:gsLst>
            <a:lin ang="5400000" scaled="1"/>
          </a:gradFill>
        </p:grpSpPr>
        <p:sp>
          <p:nvSpPr>
            <p:cNvPr id="9" name="Rectangle 8">
              <a:extLst>
                <a:ext uri="{FF2B5EF4-FFF2-40B4-BE49-F238E27FC236}">
                  <a16:creationId xmlns:a16="http://schemas.microsoft.com/office/drawing/2014/main" id="{61426A52-28FD-427F-9174-DF7466D1ED4F}"/>
                </a:ext>
              </a:extLst>
            </p:cNvPr>
            <p:cNvSpPr/>
            <p:nvPr/>
          </p:nvSpPr>
          <p:spPr>
            <a:xfrm>
              <a:off x="6462215" y="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ADC7867-16A6-4CE1-A78B-2F9B706468D8}"/>
                </a:ext>
              </a:extLst>
            </p:cNvPr>
            <p:cNvSpPr txBox="1"/>
            <p:nvPr/>
          </p:nvSpPr>
          <p:spPr>
            <a:xfrm>
              <a:off x="6815644" y="1165222"/>
              <a:ext cx="2733169" cy="707886"/>
            </a:xfrm>
            <a:prstGeom prst="rect">
              <a:avLst/>
            </a:prstGeom>
            <a:grpFill/>
          </p:spPr>
          <p:txBody>
            <a:bodyPr wrap="square" rtlCol="0">
              <a:spAutoFit/>
            </a:bodyPr>
            <a:lstStyle/>
            <a:p>
              <a:r>
                <a:rPr lang="en-US" sz="4000" dirty="0">
                  <a:solidFill>
                    <a:schemeClr val="bg1"/>
                  </a:solidFill>
                  <a:latin typeface="Encode Sans Normal"/>
                </a:rPr>
                <a:t>Loans</a:t>
              </a:r>
            </a:p>
          </p:txBody>
        </p:sp>
        <p:sp>
          <p:nvSpPr>
            <p:cNvPr id="11" name="TextBox 10">
              <a:extLst>
                <a:ext uri="{FF2B5EF4-FFF2-40B4-BE49-F238E27FC236}">
                  <a16:creationId xmlns:a16="http://schemas.microsoft.com/office/drawing/2014/main" id="{C3C5A3BD-480C-46E1-B1E8-32D59EA8A135}"/>
                </a:ext>
              </a:extLst>
            </p:cNvPr>
            <p:cNvSpPr txBox="1"/>
            <p:nvPr/>
          </p:nvSpPr>
          <p:spPr>
            <a:xfrm>
              <a:off x="6772763" y="2347415"/>
              <a:ext cx="2797203" cy="1754326"/>
            </a:xfrm>
            <a:prstGeom prst="rect">
              <a:avLst/>
            </a:prstGeom>
            <a:grpFill/>
          </p:spPr>
          <p:txBody>
            <a:bodyPr wrap="square" rtlCol="0">
              <a:spAutoFit/>
            </a:bodyPr>
            <a:lstStyle/>
            <a:p>
              <a:r>
                <a:rPr lang="en-US" dirty="0">
                  <a:solidFill>
                    <a:schemeClr val="bg1"/>
                  </a:solidFill>
                  <a:latin typeface="Open Sans"/>
                </a:rPr>
                <a:t>Money borrowed from the federal government to help pay for your education, which MUST be paid back</a:t>
              </a:r>
            </a:p>
          </p:txBody>
        </p:sp>
      </p:grpSp>
      <p:grpSp>
        <p:nvGrpSpPr>
          <p:cNvPr id="23" name="Group 22">
            <a:extLst>
              <a:ext uri="{FF2B5EF4-FFF2-40B4-BE49-F238E27FC236}">
                <a16:creationId xmlns:a16="http://schemas.microsoft.com/office/drawing/2014/main" id="{81F9D122-75B6-408A-8D6F-197F31A90E1A}"/>
              </a:ext>
            </a:extLst>
          </p:cNvPr>
          <p:cNvGrpSpPr/>
          <p:nvPr/>
        </p:nvGrpSpPr>
        <p:grpSpPr>
          <a:xfrm>
            <a:off x="3207680" y="0"/>
            <a:ext cx="3343701" cy="6858000"/>
            <a:chOff x="4738048" y="0"/>
            <a:chExt cx="3343701" cy="6858000"/>
          </a:xfrm>
          <a:gradFill>
            <a:gsLst>
              <a:gs pos="31000">
                <a:srgbClr val="300E5E"/>
              </a:gs>
              <a:gs pos="0">
                <a:schemeClr val="accent1">
                  <a:lumMod val="45000"/>
                  <a:lumOff val="55000"/>
                </a:schemeClr>
              </a:gs>
              <a:gs pos="0">
                <a:schemeClr val="accent1">
                  <a:lumMod val="45000"/>
                  <a:lumOff val="55000"/>
                </a:schemeClr>
              </a:gs>
              <a:gs pos="0">
                <a:srgbClr val="B4A989"/>
              </a:gs>
            </a:gsLst>
            <a:lin ang="5400000" scaled="1"/>
          </a:gradFill>
        </p:grpSpPr>
        <p:sp>
          <p:nvSpPr>
            <p:cNvPr id="12" name="Rectangle 11">
              <a:extLst>
                <a:ext uri="{FF2B5EF4-FFF2-40B4-BE49-F238E27FC236}">
                  <a16:creationId xmlns:a16="http://schemas.microsoft.com/office/drawing/2014/main" id="{413B2A06-1C7B-43F2-981D-CD464ACE7125}"/>
                </a:ext>
              </a:extLst>
            </p:cNvPr>
            <p:cNvSpPr/>
            <p:nvPr/>
          </p:nvSpPr>
          <p:spPr>
            <a:xfrm>
              <a:off x="4738048" y="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FB87DCF-FBF9-4EE5-B7B8-477B89102B88}"/>
                </a:ext>
              </a:extLst>
            </p:cNvPr>
            <p:cNvSpPr txBox="1"/>
            <p:nvPr/>
          </p:nvSpPr>
          <p:spPr>
            <a:xfrm>
              <a:off x="5111290" y="1146410"/>
              <a:ext cx="2865826" cy="707886"/>
            </a:xfrm>
            <a:prstGeom prst="rect">
              <a:avLst/>
            </a:prstGeom>
            <a:grpFill/>
          </p:spPr>
          <p:txBody>
            <a:bodyPr wrap="square" rtlCol="0">
              <a:spAutoFit/>
            </a:bodyPr>
            <a:lstStyle/>
            <a:p>
              <a:r>
                <a:rPr lang="en-US" sz="4000" dirty="0">
                  <a:solidFill>
                    <a:schemeClr val="bg1"/>
                  </a:solidFill>
                  <a:latin typeface="Encode Sans Normal"/>
                </a:rPr>
                <a:t>Scholarships</a:t>
              </a:r>
            </a:p>
          </p:txBody>
        </p:sp>
        <p:sp>
          <p:nvSpPr>
            <p:cNvPr id="14" name="TextBox 13">
              <a:extLst>
                <a:ext uri="{FF2B5EF4-FFF2-40B4-BE49-F238E27FC236}">
                  <a16:creationId xmlns:a16="http://schemas.microsoft.com/office/drawing/2014/main" id="{0A901CDD-4A53-4831-B978-3BC50EC31401}"/>
                </a:ext>
              </a:extLst>
            </p:cNvPr>
            <p:cNvSpPr txBox="1"/>
            <p:nvPr/>
          </p:nvSpPr>
          <p:spPr>
            <a:xfrm>
              <a:off x="5075814" y="2347415"/>
              <a:ext cx="2978100" cy="2585323"/>
            </a:xfrm>
            <a:prstGeom prst="rect">
              <a:avLst/>
            </a:prstGeom>
            <a:grpFill/>
          </p:spPr>
          <p:txBody>
            <a:bodyPr wrap="square" rtlCol="0">
              <a:spAutoFit/>
            </a:bodyPr>
            <a:lstStyle/>
            <a:p>
              <a:r>
                <a:rPr lang="en-US" dirty="0">
                  <a:solidFill>
                    <a:schemeClr val="bg1"/>
                  </a:solidFill>
                  <a:latin typeface="Open Sans"/>
                </a:rPr>
                <a:t>Usually awarded using several factors, including, but not limited to: academic achievement, departmental and community involvement, employment experience, areas of study, and financial need</a:t>
              </a:r>
            </a:p>
          </p:txBody>
        </p:sp>
      </p:grpSp>
      <p:grpSp>
        <p:nvGrpSpPr>
          <p:cNvPr id="28" name="Group 27">
            <a:extLst>
              <a:ext uri="{FF2B5EF4-FFF2-40B4-BE49-F238E27FC236}">
                <a16:creationId xmlns:a16="http://schemas.microsoft.com/office/drawing/2014/main" id="{80C98B7D-8BAA-4B05-9078-DC3F00D5CA80}"/>
              </a:ext>
            </a:extLst>
          </p:cNvPr>
          <p:cNvGrpSpPr/>
          <p:nvPr/>
        </p:nvGrpSpPr>
        <p:grpSpPr>
          <a:xfrm>
            <a:off x="472909" y="0"/>
            <a:ext cx="2892461" cy="6858000"/>
            <a:chOff x="756314" y="0"/>
            <a:chExt cx="3343701" cy="6858000"/>
          </a:xfrm>
          <a:gradFill>
            <a:gsLst>
              <a:gs pos="32000">
                <a:srgbClr val="300E5E"/>
              </a:gs>
              <a:gs pos="0">
                <a:schemeClr val="accent1">
                  <a:lumMod val="45000"/>
                  <a:lumOff val="55000"/>
                </a:schemeClr>
              </a:gs>
              <a:gs pos="0">
                <a:schemeClr val="accent1">
                  <a:lumMod val="45000"/>
                  <a:lumOff val="55000"/>
                </a:schemeClr>
              </a:gs>
              <a:gs pos="0">
                <a:srgbClr val="B4A989"/>
              </a:gs>
            </a:gsLst>
            <a:lin ang="5400000" scaled="1"/>
          </a:gradFill>
        </p:grpSpPr>
        <p:sp>
          <p:nvSpPr>
            <p:cNvPr id="15" name="Rectangle 14">
              <a:extLst>
                <a:ext uri="{FF2B5EF4-FFF2-40B4-BE49-F238E27FC236}">
                  <a16:creationId xmlns:a16="http://schemas.microsoft.com/office/drawing/2014/main" id="{E2C17272-63DC-4428-BA82-DEA481E7942C}"/>
                </a:ext>
              </a:extLst>
            </p:cNvPr>
            <p:cNvSpPr/>
            <p:nvPr/>
          </p:nvSpPr>
          <p:spPr>
            <a:xfrm>
              <a:off x="756314" y="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B1945E6-E8A7-48F9-A863-F2DF7CD02BF1}"/>
                </a:ext>
              </a:extLst>
            </p:cNvPr>
            <p:cNvSpPr txBox="1"/>
            <p:nvPr/>
          </p:nvSpPr>
          <p:spPr>
            <a:xfrm>
              <a:off x="1422440" y="1165222"/>
              <a:ext cx="2572941" cy="707886"/>
            </a:xfrm>
            <a:prstGeom prst="rect">
              <a:avLst/>
            </a:prstGeom>
            <a:grpFill/>
          </p:spPr>
          <p:txBody>
            <a:bodyPr wrap="square" rtlCol="0">
              <a:spAutoFit/>
            </a:bodyPr>
            <a:lstStyle/>
            <a:p>
              <a:r>
                <a:rPr lang="en-US" sz="4000" dirty="0">
                  <a:solidFill>
                    <a:schemeClr val="bg1"/>
                  </a:solidFill>
                  <a:latin typeface="Encode Sans Normal"/>
                </a:rPr>
                <a:t>Grants</a:t>
              </a:r>
            </a:p>
          </p:txBody>
        </p:sp>
        <p:sp>
          <p:nvSpPr>
            <p:cNvPr id="17" name="TextBox 16">
              <a:extLst>
                <a:ext uri="{FF2B5EF4-FFF2-40B4-BE49-F238E27FC236}">
                  <a16:creationId xmlns:a16="http://schemas.microsoft.com/office/drawing/2014/main" id="{86E26850-FB23-42FE-B811-FF306831BCEF}"/>
                </a:ext>
              </a:extLst>
            </p:cNvPr>
            <p:cNvSpPr txBox="1"/>
            <p:nvPr/>
          </p:nvSpPr>
          <p:spPr>
            <a:xfrm>
              <a:off x="1381431" y="2347415"/>
              <a:ext cx="2718584" cy="1754326"/>
            </a:xfrm>
            <a:prstGeom prst="rect">
              <a:avLst/>
            </a:prstGeom>
            <a:grpFill/>
          </p:spPr>
          <p:txBody>
            <a:bodyPr wrap="square" rtlCol="0">
              <a:spAutoFit/>
            </a:bodyPr>
            <a:lstStyle/>
            <a:p>
              <a:r>
                <a:rPr lang="en-US" dirty="0">
                  <a:solidFill>
                    <a:schemeClr val="bg1"/>
                  </a:solidFill>
                  <a:latin typeface="Open Sans"/>
                </a:rPr>
                <a:t>Federal, state, and institutional funds offered based on financial need, which you DO NOT pay back</a:t>
              </a:r>
            </a:p>
          </p:txBody>
        </p:sp>
      </p:grpSp>
      <p:grpSp>
        <p:nvGrpSpPr>
          <p:cNvPr id="21" name="Group 20">
            <a:extLst>
              <a:ext uri="{FF2B5EF4-FFF2-40B4-BE49-F238E27FC236}">
                <a16:creationId xmlns:a16="http://schemas.microsoft.com/office/drawing/2014/main" id="{2AE63834-F176-4374-9C01-B77C32389013}"/>
              </a:ext>
            </a:extLst>
          </p:cNvPr>
          <p:cNvGrpSpPr/>
          <p:nvPr/>
        </p:nvGrpSpPr>
        <p:grpSpPr>
          <a:xfrm>
            <a:off x="-2510112" y="0"/>
            <a:ext cx="3343701" cy="6858000"/>
            <a:chOff x="8864221" y="152400"/>
            <a:chExt cx="3343701" cy="6858000"/>
          </a:xfrm>
          <a:gradFill>
            <a:gsLst>
              <a:gs pos="34000">
                <a:srgbClr val="300E5E"/>
              </a:gs>
              <a:gs pos="0">
                <a:schemeClr val="accent1">
                  <a:lumMod val="45000"/>
                  <a:lumOff val="55000"/>
                </a:schemeClr>
              </a:gs>
              <a:gs pos="0">
                <a:schemeClr val="accent1">
                  <a:lumMod val="45000"/>
                  <a:lumOff val="55000"/>
                </a:schemeClr>
              </a:gs>
              <a:gs pos="0">
                <a:srgbClr val="B4A989"/>
              </a:gs>
            </a:gsLst>
            <a:lin ang="5400000" scaled="1"/>
          </a:gradFill>
        </p:grpSpPr>
        <p:sp>
          <p:nvSpPr>
            <p:cNvPr id="18" name="Rectangle 17">
              <a:extLst>
                <a:ext uri="{FF2B5EF4-FFF2-40B4-BE49-F238E27FC236}">
                  <a16:creationId xmlns:a16="http://schemas.microsoft.com/office/drawing/2014/main" id="{2D8F4DDD-4CBC-4391-A338-187EC4FF39FE}"/>
                </a:ext>
              </a:extLst>
            </p:cNvPr>
            <p:cNvSpPr/>
            <p:nvPr/>
          </p:nvSpPr>
          <p:spPr>
            <a:xfrm>
              <a:off x="8864221" y="15240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330FBDA-992E-4A83-A771-E2BB6958EF91}"/>
                </a:ext>
              </a:extLst>
            </p:cNvPr>
            <p:cNvSpPr txBox="1"/>
            <p:nvPr/>
          </p:nvSpPr>
          <p:spPr>
            <a:xfrm rot="16200000">
              <a:off x="10081048" y="3044279"/>
              <a:ext cx="3239068" cy="769441"/>
            </a:xfrm>
            <a:prstGeom prst="rect">
              <a:avLst/>
            </a:prstGeom>
            <a:grpFill/>
          </p:spPr>
          <p:txBody>
            <a:bodyPr wrap="square" rtlCol="0">
              <a:spAutoFit/>
            </a:bodyPr>
            <a:lstStyle/>
            <a:p>
              <a:pPr algn="ctr"/>
              <a:r>
                <a:rPr lang="en-US" sz="4400" dirty="0">
                  <a:solidFill>
                    <a:schemeClr val="bg1"/>
                  </a:solidFill>
                  <a:latin typeface="Encode Sans Normal"/>
                </a:rPr>
                <a:t>Types of Aid</a:t>
              </a:r>
            </a:p>
          </p:txBody>
        </p:sp>
      </p:grpSp>
    </p:spTree>
    <p:extLst>
      <p:ext uri="{BB962C8B-B14F-4D97-AF65-F5344CB8AC3E}">
        <p14:creationId xmlns:p14="http://schemas.microsoft.com/office/powerpoint/2010/main" val="3681394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ile:University of Washington Block W logo RGB brand colors ...">
            <a:extLst>
              <a:ext uri="{FF2B5EF4-FFF2-40B4-BE49-F238E27FC236}">
                <a16:creationId xmlns:a16="http://schemas.microsoft.com/office/drawing/2014/main" id="{9606A90E-B03D-736E-AFAF-0B6326F4E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6275" y="2264065"/>
            <a:ext cx="3894983" cy="2684053"/>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AF603B43-AAD6-4826-965A-08E2ABDEEA8B}"/>
              </a:ext>
            </a:extLst>
          </p:cNvPr>
          <p:cNvGrpSpPr/>
          <p:nvPr/>
        </p:nvGrpSpPr>
        <p:grpSpPr>
          <a:xfrm>
            <a:off x="8961570" y="12645"/>
            <a:ext cx="3221188" cy="6858000"/>
            <a:chOff x="7796077" y="25290"/>
            <a:chExt cx="3343701" cy="6858000"/>
          </a:xfrm>
          <a:solidFill>
            <a:srgbClr val="33006F"/>
          </a:solidFill>
        </p:grpSpPr>
        <p:sp>
          <p:nvSpPr>
            <p:cNvPr id="5" name="Rectangle 4">
              <a:extLst>
                <a:ext uri="{FF2B5EF4-FFF2-40B4-BE49-F238E27FC236}">
                  <a16:creationId xmlns:a16="http://schemas.microsoft.com/office/drawing/2014/main" id="{ECD5F150-8064-470A-9A7D-5A1DE73FF3A8}"/>
                </a:ext>
              </a:extLst>
            </p:cNvPr>
            <p:cNvSpPr/>
            <p:nvPr/>
          </p:nvSpPr>
          <p:spPr>
            <a:xfrm>
              <a:off x="7796077" y="25290"/>
              <a:ext cx="3343701" cy="6858000"/>
            </a:xfrm>
            <a:prstGeom prst="rect">
              <a:avLst/>
            </a:prstGeom>
            <a:gradFill>
              <a:gsLst>
                <a:gs pos="37000">
                  <a:srgbClr val="300E5E"/>
                </a:gs>
                <a:gs pos="0">
                  <a:schemeClr val="accent1">
                    <a:lumMod val="45000"/>
                    <a:lumOff val="55000"/>
                  </a:schemeClr>
                </a:gs>
                <a:gs pos="0">
                  <a:schemeClr val="accent1">
                    <a:lumMod val="45000"/>
                    <a:lumOff val="55000"/>
                  </a:schemeClr>
                </a:gs>
                <a:gs pos="0">
                  <a:srgbClr val="B4A989"/>
                </a:gs>
              </a:gsLst>
              <a:lin ang="5400000" scaled="1"/>
            </a:grad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804CCE4-E9F0-43A8-A93B-F9F161DC742C}"/>
                </a:ext>
              </a:extLst>
            </p:cNvPr>
            <p:cNvSpPr txBox="1"/>
            <p:nvPr/>
          </p:nvSpPr>
          <p:spPr>
            <a:xfrm>
              <a:off x="8269045" y="1159055"/>
              <a:ext cx="2839640" cy="707886"/>
            </a:xfrm>
            <a:prstGeom prst="rect">
              <a:avLst/>
            </a:prstGeom>
            <a:noFill/>
          </p:spPr>
          <p:txBody>
            <a:bodyPr wrap="square" rtlCol="0">
              <a:spAutoFit/>
            </a:bodyPr>
            <a:lstStyle/>
            <a:p>
              <a:r>
                <a:rPr lang="en-US" sz="4000" dirty="0">
                  <a:solidFill>
                    <a:schemeClr val="bg1"/>
                  </a:solidFill>
                  <a:latin typeface="Encode Sans Normal"/>
                </a:rPr>
                <a:t>Work-study</a:t>
              </a:r>
            </a:p>
          </p:txBody>
        </p:sp>
        <p:sp>
          <p:nvSpPr>
            <p:cNvPr id="8" name="TextBox 7">
              <a:extLst>
                <a:ext uri="{FF2B5EF4-FFF2-40B4-BE49-F238E27FC236}">
                  <a16:creationId xmlns:a16="http://schemas.microsoft.com/office/drawing/2014/main" id="{4FD030CD-C7E4-42EA-9807-D3EF181B1B29}"/>
                </a:ext>
              </a:extLst>
            </p:cNvPr>
            <p:cNvSpPr txBox="1"/>
            <p:nvPr/>
          </p:nvSpPr>
          <p:spPr>
            <a:xfrm>
              <a:off x="8232219" y="2428416"/>
              <a:ext cx="2731638" cy="1200329"/>
            </a:xfrm>
            <a:prstGeom prst="rect">
              <a:avLst/>
            </a:prstGeom>
            <a:noFill/>
          </p:spPr>
          <p:txBody>
            <a:bodyPr wrap="square" rtlCol="0">
              <a:spAutoFit/>
            </a:bodyPr>
            <a:lstStyle/>
            <a:p>
              <a:r>
                <a:rPr lang="en-US" dirty="0">
                  <a:solidFill>
                    <a:schemeClr val="bg1"/>
                  </a:solidFill>
                  <a:latin typeface="Open Sans"/>
                </a:rPr>
                <a:t>Jobs on campus allowing you to earn money to help pay for educational expenses</a:t>
              </a:r>
            </a:p>
          </p:txBody>
        </p:sp>
      </p:grpSp>
      <p:grpSp>
        <p:nvGrpSpPr>
          <p:cNvPr id="24" name="Group 23">
            <a:extLst>
              <a:ext uri="{FF2B5EF4-FFF2-40B4-BE49-F238E27FC236}">
                <a16:creationId xmlns:a16="http://schemas.microsoft.com/office/drawing/2014/main" id="{2D7D7F2D-8683-4547-A106-0379DB71FE2B}"/>
              </a:ext>
            </a:extLst>
          </p:cNvPr>
          <p:cNvGrpSpPr/>
          <p:nvPr/>
        </p:nvGrpSpPr>
        <p:grpSpPr>
          <a:xfrm>
            <a:off x="6446748" y="12645"/>
            <a:ext cx="2766318" cy="6858000"/>
            <a:chOff x="6462215" y="0"/>
            <a:chExt cx="3343701" cy="6858000"/>
          </a:xfrm>
          <a:gradFill>
            <a:gsLst>
              <a:gs pos="34000">
                <a:srgbClr val="300E5E"/>
              </a:gs>
              <a:gs pos="0">
                <a:schemeClr val="accent1">
                  <a:lumMod val="45000"/>
                  <a:lumOff val="55000"/>
                </a:schemeClr>
              </a:gs>
              <a:gs pos="0">
                <a:schemeClr val="accent1">
                  <a:lumMod val="45000"/>
                  <a:lumOff val="55000"/>
                </a:schemeClr>
              </a:gs>
              <a:gs pos="0">
                <a:srgbClr val="B4A989"/>
              </a:gs>
            </a:gsLst>
            <a:lin ang="5400000" scaled="1"/>
          </a:gradFill>
        </p:grpSpPr>
        <p:sp>
          <p:nvSpPr>
            <p:cNvPr id="9" name="Rectangle 8">
              <a:extLst>
                <a:ext uri="{FF2B5EF4-FFF2-40B4-BE49-F238E27FC236}">
                  <a16:creationId xmlns:a16="http://schemas.microsoft.com/office/drawing/2014/main" id="{61426A52-28FD-427F-9174-DF7466D1ED4F}"/>
                </a:ext>
              </a:extLst>
            </p:cNvPr>
            <p:cNvSpPr/>
            <p:nvPr/>
          </p:nvSpPr>
          <p:spPr>
            <a:xfrm>
              <a:off x="6462215" y="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ADC7867-16A6-4CE1-A78B-2F9B706468D8}"/>
                </a:ext>
              </a:extLst>
            </p:cNvPr>
            <p:cNvSpPr txBox="1"/>
            <p:nvPr/>
          </p:nvSpPr>
          <p:spPr>
            <a:xfrm>
              <a:off x="6815644" y="1165222"/>
              <a:ext cx="2733169" cy="707886"/>
            </a:xfrm>
            <a:prstGeom prst="rect">
              <a:avLst/>
            </a:prstGeom>
            <a:grpFill/>
          </p:spPr>
          <p:txBody>
            <a:bodyPr wrap="square" rtlCol="0">
              <a:spAutoFit/>
            </a:bodyPr>
            <a:lstStyle/>
            <a:p>
              <a:r>
                <a:rPr lang="en-US" sz="4000" dirty="0">
                  <a:solidFill>
                    <a:schemeClr val="bg1"/>
                  </a:solidFill>
                  <a:latin typeface="Encode Sans Normal"/>
                </a:rPr>
                <a:t>Loans</a:t>
              </a:r>
            </a:p>
          </p:txBody>
        </p:sp>
        <p:sp>
          <p:nvSpPr>
            <p:cNvPr id="11" name="TextBox 10">
              <a:extLst>
                <a:ext uri="{FF2B5EF4-FFF2-40B4-BE49-F238E27FC236}">
                  <a16:creationId xmlns:a16="http://schemas.microsoft.com/office/drawing/2014/main" id="{C3C5A3BD-480C-46E1-B1E8-32D59EA8A135}"/>
                </a:ext>
              </a:extLst>
            </p:cNvPr>
            <p:cNvSpPr txBox="1"/>
            <p:nvPr/>
          </p:nvSpPr>
          <p:spPr>
            <a:xfrm>
              <a:off x="6772763" y="2347415"/>
              <a:ext cx="2797203" cy="1754326"/>
            </a:xfrm>
            <a:prstGeom prst="rect">
              <a:avLst/>
            </a:prstGeom>
            <a:grpFill/>
          </p:spPr>
          <p:txBody>
            <a:bodyPr wrap="square" rtlCol="0">
              <a:spAutoFit/>
            </a:bodyPr>
            <a:lstStyle/>
            <a:p>
              <a:r>
                <a:rPr lang="en-US" dirty="0">
                  <a:solidFill>
                    <a:schemeClr val="bg1"/>
                  </a:solidFill>
                  <a:latin typeface="Open Sans"/>
                </a:rPr>
                <a:t>Money borrowed from the federal government to help pay for your education, which MUST be paid back</a:t>
              </a:r>
            </a:p>
          </p:txBody>
        </p:sp>
      </p:grpSp>
      <p:grpSp>
        <p:nvGrpSpPr>
          <p:cNvPr id="23" name="Group 22">
            <a:extLst>
              <a:ext uri="{FF2B5EF4-FFF2-40B4-BE49-F238E27FC236}">
                <a16:creationId xmlns:a16="http://schemas.microsoft.com/office/drawing/2014/main" id="{81F9D122-75B6-408A-8D6F-197F31A90E1A}"/>
              </a:ext>
            </a:extLst>
          </p:cNvPr>
          <p:cNvGrpSpPr/>
          <p:nvPr/>
        </p:nvGrpSpPr>
        <p:grpSpPr>
          <a:xfrm>
            <a:off x="3207680" y="0"/>
            <a:ext cx="3343701" cy="6858000"/>
            <a:chOff x="4738048" y="0"/>
            <a:chExt cx="3343701" cy="6858000"/>
          </a:xfrm>
          <a:gradFill>
            <a:gsLst>
              <a:gs pos="34000">
                <a:srgbClr val="300E5E"/>
              </a:gs>
              <a:gs pos="0">
                <a:schemeClr val="accent1">
                  <a:lumMod val="45000"/>
                  <a:lumOff val="55000"/>
                </a:schemeClr>
              </a:gs>
              <a:gs pos="0">
                <a:schemeClr val="accent1">
                  <a:lumMod val="45000"/>
                  <a:lumOff val="55000"/>
                </a:schemeClr>
              </a:gs>
              <a:gs pos="0">
                <a:srgbClr val="B4A989"/>
              </a:gs>
            </a:gsLst>
            <a:lin ang="5400000" scaled="1"/>
          </a:gradFill>
        </p:grpSpPr>
        <p:sp>
          <p:nvSpPr>
            <p:cNvPr id="12" name="Rectangle 11">
              <a:extLst>
                <a:ext uri="{FF2B5EF4-FFF2-40B4-BE49-F238E27FC236}">
                  <a16:creationId xmlns:a16="http://schemas.microsoft.com/office/drawing/2014/main" id="{413B2A06-1C7B-43F2-981D-CD464ACE7125}"/>
                </a:ext>
              </a:extLst>
            </p:cNvPr>
            <p:cNvSpPr/>
            <p:nvPr/>
          </p:nvSpPr>
          <p:spPr>
            <a:xfrm>
              <a:off x="4738048" y="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FB87DCF-FBF9-4EE5-B7B8-477B89102B88}"/>
                </a:ext>
              </a:extLst>
            </p:cNvPr>
            <p:cNvSpPr txBox="1"/>
            <p:nvPr/>
          </p:nvSpPr>
          <p:spPr>
            <a:xfrm>
              <a:off x="5111290" y="1146410"/>
              <a:ext cx="2865826" cy="707886"/>
            </a:xfrm>
            <a:prstGeom prst="rect">
              <a:avLst/>
            </a:prstGeom>
            <a:grpFill/>
          </p:spPr>
          <p:txBody>
            <a:bodyPr wrap="square" rtlCol="0">
              <a:spAutoFit/>
            </a:bodyPr>
            <a:lstStyle/>
            <a:p>
              <a:r>
                <a:rPr lang="en-US" sz="4000" dirty="0">
                  <a:solidFill>
                    <a:schemeClr val="bg1"/>
                  </a:solidFill>
                  <a:latin typeface="Encode Sans Normal"/>
                </a:rPr>
                <a:t>Scholarships</a:t>
              </a:r>
            </a:p>
          </p:txBody>
        </p:sp>
        <p:sp>
          <p:nvSpPr>
            <p:cNvPr id="14" name="TextBox 13">
              <a:extLst>
                <a:ext uri="{FF2B5EF4-FFF2-40B4-BE49-F238E27FC236}">
                  <a16:creationId xmlns:a16="http://schemas.microsoft.com/office/drawing/2014/main" id="{0A901CDD-4A53-4831-B978-3BC50EC31401}"/>
                </a:ext>
              </a:extLst>
            </p:cNvPr>
            <p:cNvSpPr txBox="1"/>
            <p:nvPr/>
          </p:nvSpPr>
          <p:spPr>
            <a:xfrm>
              <a:off x="5075814" y="2347415"/>
              <a:ext cx="2978100" cy="2585323"/>
            </a:xfrm>
            <a:prstGeom prst="rect">
              <a:avLst/>
            </a:prstGeom>
            <a:grpFill/>
          </p:spPr>
          <p:txBody>
            <a:bodyPr wrap="square" rtlCol="0">
              <a:spAutoFit/>
            </a:bodyPr>
            <a:lstStyle/>
            <a:p>
              <a:r>
                <a:rPr lang="en-US" dirty="0">
                  <a:solidFill>
                    <a:schemeClr val="bg1"/>
                  </a:solidFill>
                  <a:latin typeface="Open Sans"/>
                </a:rPr>
                <a:t>Usually awarded using several factors, including, but not limited to: academic achievement, departmental and community involvement, employment experience, areas of study, and financial need</a:t>
              </a:r>
            </a:p>
          </p:txBody>
        </p:sp>
      </p:grpSp>
      <p:grpSp>
        <p:nvGrpSpPr>
          <p:cNvPr id="28" name="Group 27">
            <a:extLst>
              <a:ext uri="{FF2B5EF4-FFF2-40B4-BE49-F238E27FC236}">
                <a16:creationId xmlns:a16="http://schemas.microsoft.com/office/drawing/2014/main" id="{80C98B7D-8BAA-4B05-9078-DC3F00D5CA80}"/>
              </a:ext>
            </a:extLst>
          </p:cNvPr>
          <p:cNvGrpSpPr/>
          <p:nvPr/>
        </p:nvGrpSpPr>
        <p:grpSpPr>
          <a:xfrm>
            <a:off x="472909" y="0"/>
            <a:ext cx="2892461" cy="6858000"/>
            <a:chOff x="756314" y="0"/>
            <a:chExt cx="3343701" cy="6858000"/>
          </a:xfrm>
          <a:gradFill>
            <a:gsLst>
              <a:gs pos="37000">
                <a:srgbClr val="300E5E"/>
              </a:gs>
              <a:gs pos="0">
                <a:schemeClr val="accent1">
                  <a:lumMod val="45000"/>
                  <a:lumOff val="55000"/>
                </a:schemeClr>
              </a:gs>
              <a:gs pos="0">
                <a:schemeClr val="accent1">
                  <a:lumMod val="45000"/>
                  <a:lumOff val="55000"/>
                </a:schemeClr>
              </a:gs>
              <a:gs pos="0">
                <a:srgbClr val="B4A989"/>
              </a:gs>
            </a:gsLst>
            <a:lin ang="5400000" scaled="1"/>
          </a:gradFill>
        </p:grpSpPr>
        <p:sp>
          <p:nvSpPr>
            <p:cNvPr id="15" name="Rectangle 14">
              <a:extLst>
                <a:ext uri="{FF2B5EF4-FFF2-40B4-BE49-F238E27FC236}">
                  <a16:creationId xmlns:a16="http://schemas.microsoft.com/office/drawing/2014/main" id="{E2C17272-63DC-4428-BA82-DEA481E7942C}"/>
                </a:ext>
              </a:extLst>
            </p:cNvPr>
            <p:cNvSpPr/>
            <p:nvPr/>
          </p:nvSpPr>
          <p:spPr>
            <a:xfrm>
              <a:off x="756314" y="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B1945E6-E8A7-48F9-A863-F2DF7CD02BF1}"/>
                </a:ext>
              </a:extLst>
            </p:cNvPr>
            <p:cNvSpPr txBox="1"/>
            <p:nvPr/>
          </p:nvSpPr>
          <p:spPr>
            <a:xfrm>
              <a:off x="1422440" y="1165222"/>
              <a:ext cx="2572941" cy="707886"/>
            </a:xfrm>
            <a:prstGeom prst="rect">
              <a:avLst/>
            </a:prstGeom>
            <a:grpFill/>
          </p:spPr>
          <p:txBody>
            <a:bodyPr wrap="square" rtlCol="0">
              <a:spAutoFit/>
            </a:bodyPr>
            <a:lstStyle/>
            <a:p>
              <a:r>
                <a:rPr lang="en-US" sz="4000" dirty="0">
                  <a:solidFill>
                    <a:schemeClr val="bg1"/>
                  </a:solidFill>
                  <a:latin typeface="Encode Sans Normal"/>
                </a:rPr>
                <a:t>Grants</a:t>
              </a:r>
            </a:p>
          </p:txBody>
        </p:sp>
        <p:sp>
          <p:nvSpPr>
            <p:cNvPr id="17" name="TextBox 16">
              <a:extLst>
                <a:ext uri="{FF2B5EF4-FFF2-40B4-BE49-F238E27FC236}">
                  <a16:creationId xmlns:a16="http://schemas.microsoft.com/office/drawing/2014/main" id="{86E26850-FB23-42FE-B811-FF306831BCEF}"/>
                </a:ext>
              </a:extLst>
            </p:cNvPr>
            <p:cNvSpPr txBox="1"/>
            <p:nvPr/>
          </p:nvSpPr>
          <p:spPr>
            <a:xfrm>
              <a:off x="1381431" y="2347415"/>
              <a:ext cx="2718584" cy="1754326"/>
            </a:xfrm>
            <a:prstGeom prst="rect">
              <a:avLst/>
            </a:prstGeom>
            <a:grpFill/>
          </p:spPr>
          <p:txBody>
            <a:bodyPr wrap="square" rtlCol="0">
              <a:spAutoFit/>
            </a:bodyPr>
            <a:lstStyle/>
            <a:p>
              <a:r>
                <a:rPr lang="en-US" dirty="0">
                  <a:solidFill>
                    <a:schemeClr val="bg1"/>
                  </a:solidFill>
                  <a:latin typeface="Open Sans"/>
                </a:rPr>
                <a:t>Federal, state, and institutional funds offered based on financial need, which you DO NOT pay back</a:t>
              </a:r>
            </a:p>
          </p:txBody>
        </p:sp>
      </p:grpSp>
      <p:grpSp>
        <p:nvGrpSpPr>
          <p:cNvPr id="21" name="Group 20">
            <a:extLst>
              <a:ext uri="{FF2B5EF4-FFF2-40B4-BE49-F238E27FC236}">
                <a16:creationId xmlns:a16="http://schemas.microsoft.com/office/drawing/2014/main" id="{2AE63834-F176-4374-9C01-B77C32389013}"/>
              </a:ext>
            </a:extLst>
          </p:cNvPr>
          <p:cNvGrpSpPr/>
          <p:nvPr/>
        </p:nvGrpSpPr>
        <p:grpSpPr>
          <a:xfrm>
            <a:off x="-2510112" y="0"/>
            <a:ext cx="3343701" cy="6858000"/>
            <a:chOff x="8864221" y="152400"/>
            <a:chExt cx="3343701" cy="6858000"/>
          </a:xfrm>
          <a:gradFill>
            <a:gsLst>
              <a:gs pos="43000">
                <a:srgbClr val="300E5E"/>
              </a:gs>
              <a:gs pos="0">
                <a:schemeClr val="accent1">
                  <a:lumMod val="45000"/>
                  <a:lumOff val="55000"/>
                </a:schemeClr>
              </a:gs>
              <a:gs pos="0">
                <a:schemeClr val="accent1">
                  <a:lumMod val="45000"/>
                  <a:lumOff val="55000"/>
                </a:schemeClr>
              </a:gs>
              <a:gs pos="0">
                <a:srgbClr val="B4A989"/>
              </a:gs>
            </a:gsLst>
            <a:lin ang="5400000" scaled="1"/>
          </a:gradFill>
        </p:grpSpPr>
        <p:sp>
          <p:nvSpPr>
            <p:cNvPr id="18" name="Rectangle 17">
              <a:extLst>
                <a:ext uri="{FF2B5EF4-FFF2-40B4-BE49-F238E27FC236}">
                  <a16:creationId xmlns:a16="http://schemas.microsoft.com/office/drawing/2014/main" id="{2D8F4DDD-4CBC-4391-A338-187EC4FF39FE}"/>
                </a:ext>
              </a:extLst>
            </p:cNvPr>
            <p:cNvSpPr/>
            <p:nvPr/>
          </p:nvSpPr>
          <p:spPr>
            <a:xfrm>
              <a:off x="8864221" y="152400"/>
              <a:ext cx="3343701" cy="6858000"/>
            </a:xfrm>
            <a:prstGeom prst="rect">
              <a:avLst/>
            </a:prstGeom>
            <a:grpFill/>
            <a:ln>
              <a:noFill/>
            </a:ln>
            <a:effectLst>
              <a:outerShdw blurRad="635000" dist="127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330FBDA-992E-4A83-A771-E2BB6958EF91}"/>
                </a:ext>
              </a:extLst>
            </p:cNvPr>
            <p:cNvSpPr txBox="1"/>
            <p:nvPr/>
          </p:nvSpPr>
          <p:spPr>
            <a:xfrm rot="16200000">
              <a:off x="10081048" y="3044279"/>
              <a:ext cx="3239068" cy="769441"/>
            </a:xfrm>
            <a:prstGeom prst="rect">
              <a:avLst/>
            </a:prstGeom>
            <a:grpFill/>
          </p:spPr>
          <p:txBody>
            <a:bodyPr wrap="square" rtlCol="0">
              <a:spAutoFit/>
            </a:bodyPr>
            <a:lstStyle/>
            <a:p>
              <a:pPr algn="ctr"/>
              <a:r>
                <a:rPr lang="en-US" sz="4400" dirty="0">
                  <a:solidFill>
                    <a:schemeClr val="bg1"/>
                  </a:solidFill>
                  <a:latin typeface="Encode Sans Normal"/>
                </a:rPr>
                <a:t>Types of Aid</a:t>
              </a:r>
            </a:p>
          </p:txBody>
        </p:sp>
      </p:grpSp>
    </p:spTree>
    <p:extLst>
      <p:ext uri="{BB962C8B-B14F-4D97-AF65-F5344CB8AC3E}">
        <p14:creationId xmlns:p14="http://schemas.microsoft.com/office/powerpoint/2010/main" val="14377386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E8C8F8-C7B1-92E1-FCC0-7995BBEC128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3" name="Google Shape;230;p35">
            <a:extLst>
              <a:ext uri="{FF2B5EF4-FFF2-40B4-BE49-F238E27FC236}">
                <a16:creationId xmlns:a16="http://schemas.microsoft.com/office/drawing/2014/main" id="{FE1C480B-FDA0-0E3A-4520-31FD81AE0ED8}"/>
              </a:ext>
            </a:extLst>
          </p:cNvPr>
          <p:cNvGraphicFramePr/>
          <p:nvPr>
            <p:extLst>
              <p:ext uri="{D42A27DB-BD31-4B8C-83A1-F6EECF244321}">
                <p14:modId xmlns:p14="http://schemas.microsoft.com/office/powerpoint/2010/main" val="2815620211"/>
              </p:ext>
            </p:extLst>
          </p:nvPr>
        </p:nvGraphicFramePr>
        <p:xfrm>
          <a:off x="838200" y="156744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1">
            <a:extLst>
              <a:ext uri="{FF2B5EF4-FFF2-40B4-BE49-F238E27FC236}">
                <a16:creationId xmlns:a16="http://schemas.microsoft.com/office/drawing/2014/main" id="{1FCA50EA-2EA2-B0AF-CB72-C2DF32D3BB68}"/>
              </a:ext>
            </a:extLst>
          </p:cNvPr>
          <p:cNvSpPr txBox="1">
            <a:spLocks/>
          </p:cNvSpPr>
          <p:nvPr/>
        </p:nvSpPr>
        <p:spPr>
          <a:xfrm>
            <a:off x="838200" y="422058"/>
            <a:ext cx="11109312" cy="991998"/>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33006F"/>
                </a:solidFill>
                <a:effectLst/>
                <a:uLnTx/>
                <a:uFillTx/>
                <a:latin typeface="Calibri" panose="020F0502020204030204"/>
                <a:ea typeface="+mn-ea"/>
                <a:cs typeface="+mn-cs"/>
              </a:rPr>
              <a:t>SUBSIDIZED VS UNSUBSIDIZED</a:t>
            </a:r>
          </a:p>
        </p:txBody>
      </p:sp>
    </p:spTree>
    <p:extLst>
      <p:ext uri="{BB962C8B-B14F-4D97-AF65-F5344CB8AC3E}">
        <p14:creationId xmlns:p14="http://schemas.microsoft.com/office/powerpoint/2010/main" val="908480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B11D15-01A6-CFE0-5F35-FFC697F2F60E}"/>
              </a:ext>
            </a:extLst>
          </p:cNvPr>
          <p:cNvSpPr>
            <a:spLocks noGrp="1"/>
          </p:cNvSpPr>
          <p:nvPr>
            <p:ph type="body" idx="1"/>
          </p:nvPr>
        </p:nvSpPr>
        <p:spPr>
          <a:xfrm>
            <a:off x="699248" y="371510"/>
            <a:ext cx="11109312" cy="991998"/>
          </a:xfrm>
        </p:spPr>
        <p:txBody>
          <a:bodyPr anchor="b"/>
          <a:lstStyle/>
          <a:p>
            <a:r>
              <a:rPr lang="en-US" sz="4400" b="1" dirty="0"/>
              <a:t>STUDENT LOAN DISBURSEMENT</a:t>
            </a:r>
          </a:p>
        </p:txBody>
      </p:sp>
      <p:graphicFrame>
        <p:nvGraphicFramePr>
          <p:cNvPr id="4" name="Text Placeholder 1">
            <a:extLst>
              <a:ext uri="{FF2B5EF4-FFF2-40B4-BE49-F238E27FC236}">
                <a16:creationId xmlns:a16="http://schemas.microsoft.com/office/drawing/2014/main" id="{7B7EB0D1-5C9C-C463-E795-5D58A05133D7}"/>
              </a:ext>
            </a:extLst>
          </p:cNvPr>
          <p:cNvGraphicFramePr/>
          <p:nvPr>
            <p:extLst>
              <p:ext uri="{D42A27DB-BD31-4B8C-83A1-F6EECF244321}">
                <p14:modId xmlns:p14="http://schemas.microsoft.com/office/powerpoint/2010/main" val="2415774394"/>
              </p:ext>
            </p:extLst>
          </p:nvPr>
        </p:nvGraphicFramePr>
        <p:xfrm>
          <a:off x="442035" y="1202144"/>
          <a:ext cx="11544597" cy="4819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94372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FDCC824C5D4446B5AE97C1BCAAA53F" ma:contentTypeVersion="18" ma:contentTypeDescription="Create a new document." ma:contentTypeScope="" ma:versionID="f49f89f3a7760973e166f01695b9c908">
  <xsd:schema xmlns:xsd="http://www.w3.org/2001/XMLSchema" xmlns:xs="http://www.w3.org/2001/XMLSchema" xmlns:p="http://schemas.microsoft.com/office/2006/metadata/properties" xmlns:ns2="a25fb7ee-55a1-41e4-905a-bf16bfc03b6c" xmlns:ns3="0d04b70e-50df-4b0d-a163-adf1f8e592ed" xmlns:ns4="ab06a5aa-8e31-4bdb-9b13-38c58a92ec8a" targetNamespace="http://schemas.microsoft.com/office/2006/metadata/properties" ma:root="true" ma:fieldsID="b6f02ffd9ba41e794f540e6479295be6" ns2:_="" ns3:_="" ns4:_="">
    <xsd:import namespace="a25fb7ee-55a1-41e4-905a-bf16bfc03b6c"/>
    <xsd:import namespace="0d04b70e-50df-4b0d-a163-adf1f8e592ed"/>
    <xsd:import namespace="ab06a5aa-8e31-4bdb-9b13-38c58a92ec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4:TaxCatchAll"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5fb7ee-55a1-41e4-905a-bf16bfc03b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04b70e-50df-4b0d-a163-adf1f8e592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7998390-d856-4281-8ea7-0e3614ae7f03}" ma:internalName="TaxCatchAll" ma:showField="CatchAllData" ma:web="0d04b70e-50df-4b0d-a163-adf1f8e592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b06a5aa-8e31-4bdb-9b13-38c58a92ec8a" xsi:nil="true"/>
    <lcf76f155ced4ddcb4097134ff3c332f xmlns="a25fb7ee-55a1-41e4-905a-bf16bfc03b6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151C10B-AC82-4059-BD96-E337CC3A29FC}"/>
</file>

<file path=customXml/itemProps2.xml><?xml version="1.0" encoding="utf-8"?>
<ds:datastoreItem xmlns:ds="http://schemas.openxmlformats.org/officeDocument/2006/customXml" ds:itemID="{DCEEE55B-5487-49FA-AB1C-9668ACDCAE7B}"/>
</file>

<file path=customXml/itemProps3.xml><?xml version="1.0" encoding="utf-8"?>
<ds:datastoreItem xmlns:ds="http://schemas.openxmlformats.org/officeDocument/2006/customXml" ds:itemID="{2540FE4E-EAC7-4EDB-908A-7CD4D29899D1}"/>
</file>

<file path=docProps/app.xml><?xml version="1.0" encoding="utf-8"?>
<Properties xmlns="http://schemas.openxmlformats.org/officeDocument/2006/extended-properties" xmlns:vt="http://schemas.openxmlformats.org/officeDocument/2006/docPropsVTypes">
  <TotalTime>413</TotalTime>
  <Words>1473</Words>
  <Application>Microsoft Office PowerPoint</Application>
  <PresentationFormat>Widescreen</PresentationFormat>
  <Paragraphs>331</Paragraphs>
  <Slides>25</Slides>
  <Notes>9</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25</vt:i4>
      </vt:variant>
    </vt:vector>
  </HeadingPairs>
  <TitlesOfParts>
    <vt:vector size="43" baseType="lpstr">
      <vt:lpstr>Aptos</vt:lpstr>
      <vt:lpstr>Aptos Display</vt:lpstr>
      <vt:lpstr>Arial</vt:lpstr>
      <vt:lpstr>Book Antiqua</vt:lpstr>
      <vt:lpstr>Calibri</vt:lpstr>
      <vt:lpstr>Calibri Light</vt:lpstr>
      <vt:lpstr>Encode Sans Black</vt:lpstr>
      <vt:lpstr>Encode Sans Narrow Black</vt:lpstr>
      <vt:lpstr>Encode Sans Normal</vt:lpstr>
      <vt:lpstr>Encode Sans Normal Black</vt:lpstr>
      <vt:lpstr>Lucida Grande</vt:lpstr>
      <vt:lpstr>Merriweather Sans</vt:lpstr>
      <vt:lpstr>Open Sans</vt:lpstr>
      <vt:lpstr>Open Sans Light</vt:lpstr>
      <vt:lpstr>System Font Regular</vt:lpstr>
      <vt:lpstr>Uni Sans</vt:lpstr>
      <vt:lpstr>Office Theme</vt:lpstr>
      <vt:lpstr>1_Office Theme</vt:lpstr>
      <vt:lpstr>PowerPoint Presentation</vt:lpstr>
      <vt:lpstr>OFFICE OF FINANCIAL AID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OF PAYMENTS WITH ON-CAMPUS HOUSING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INFORMATION RELEASE FORM</vt:lpstr>
      <vt:lpstr>INFORMATION RELEASE FORM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Tate Crowley</dc:creator>
  <cp:lastModifiedBy>Margarita V Naumchik</cp:lastModifiedBy>
  <cp:revision>14</cp:revision>
  <dcterms:created xsi:type="dcterms:W3CDTF">2025-07-18T18:07:12Z</dcterms:created>
  <dcterms:modified xsi:type="dcterms:W3CDTF">2026-06-02T15:56:33Z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0x010100EEFDCC824C5D4446B5AE97C1BCAAA53F</vt:lpwstr>
  </property>
</Properties>
</file>