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  <p:sldMasterId id="2147483652" r:id="rId2"/>
  </p:sldMasterIdLst>
  <p:notesMasterIdLst>
    <p:notesMasterId r:id="rId11"/>
  </p:notesMasterIdLst>
  <p:sldIdLst>
    <p:sldId id="256" r:id="rId3"/>
    <p:sldId id="257" r:id="rId4"/>
    <p:sldId id="262" r:id="rId5"/>
    <p:sldId id="263" r:id="rId6"/>
    <p:sldId id="258" r:id="rId7"/>
    <p:sldId id="259" r:id="rId8"/>
    <p:sldId id="260" r:id="rId9"/>
    <p:sldId id="261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3A2"/>
    <a:srgbClr val="25005C"/>
    <a:srgbClr val="E2C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0"/>
    <p:restoredTop sz="94694"/>
  </p:normalViewPr>
  <p:slideViewPr>
    <p:cSldViewPr snapToGrid="0" snapToObjects="1" showGuides="1">
      <p:cViewPr varScale="1">
        <p:scale>
          <a:sx n="102" d="100"/>
          <a:sy n="102" d="100"/>
        </p:scale>
        <p:origin x="85" y="125"/>
      </p:cViewPr>
      <p:guideLst>
        <p:guide orient="horz" pos="1620"/>
        <p:guide pos="2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D0963-B023-4009-9661-BE5555F8F9D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03C39-24EF-48F8-887E-58D4E789C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22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03C39-24EF-48F8-887E-58D4E789C7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46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107"/>
            <a:ext cx="2416273" cy="212486"/>
          </a:xfrm>
          <a:prstGeom prst="rect">
            <a:avLst/>
          </a:prstGeom>
        </p:spPr>
      </p:pic>
      <p:pic>
        <p:nvPicPr>
          <p:cNvPr id="10" name="Picture 9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1086834"/>
            <a:ext cx="6972300" cy="2641756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HERE</a:t>
            </a:r>
          </a:p>
          <a:p>
            <a:pPr lvl="0"/>
            <a:r>
              <a:rPr lang="en-US" dirty="0"/>
              <a:t>ENCODE NORMAL</a:t>
            </a:r>
          </a:p>
          <a:p>
            <a:pPr lvl="0"/>
            <a:r>
              <a:rPr lang="en-US" dirty="0"/>
              <a:t>BLACK, 50 PT.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081" y="386829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4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0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60370" y="1754102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7" name="Picture 6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0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8084" y="773411"/>
            <a:ext cx="3767328" cy="211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081" y="3868290"/>
            <a:ext cx="1600200" cy="139700"/>
          </a:xfrm>
          <a:prstGeom prst="rect">
            <a:avLst/>
          </a:prstGeom>
        </p:spPr>
      </p:pic>
      <p:pic>
        <p:nvPicPr>
          <p:cNvPr id="12" name="Picture 11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108683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290149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5" name="Picture 14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180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68321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1" name="Picture 10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89039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1" name="Picture 10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1510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74404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868290"/>
            <a:ext cx="1600200" cy="139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107"/>
            <a:ext cx="2416273" cy="212486"/>
          </a:xfrm>
          <a:prstGeom prst="rect">
            <a:avLst/>
          </a:prstGeom>
        </p:spPr>
      </p:pic>
      <p:pic>
        <p:nvPicPr>
          <p:cNvPr id="11" name="Picture 10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9614" y="1086834"/>
            <a:ext cx="6973061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868290"/>
            <a:ext cx="1600200" cy="139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8084" y="773411"/>
            <a:ext cx="3767328" cy="211392"/>
          </a:xfrm>
          <a:prstGeom prst="rect">
            <a:avLst/>
          </a:prstGeom>
        </p:spPr>
      </p:pic>
      <p:pic>
        <p:nvPicPr>
          <p:cNvPr id="16" name="Picture 15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108683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10740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2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7358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1" name="Picture 10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8D3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6" t="38360" r="13252" b="30129"/>
          <a:stretch/>
        </p:blipFill>
        <p:spPr>
          <a:xfrm>
            <a:off x="0" y="0"/>
            <a:ext cx="9144000" cy="2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6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3" r:id="rId2"/>
    <p:sldLayoutId id="2147483681" r:id="rId3"/>
    <p:sldLayoutId id="2147483675" r:id="rId4"/>
    <p:sldLayoutId id="214748367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6" t="38360" r="13252" b="30129"/>
          <a:stretch/>
        </p:blipFill>
        <p:spPr>
          <a:xfrm>
            <a:off x="0" y="0"/>
            <a:ext cx="9144000" cy="2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9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egistrar.washington.edu/students/ferpa/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1086833"/>
            <a:ext cx="6972300" cy="3686057"/>
          </a:xfrm>
        </p:spPr>
        <p:txBody>
          <a:bodyPr/>
          <a:lstStyle/>
          <a:p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New Student Orientation Parent Program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</a:br>
            <a:r>
              <a:rPr lang="en-US" sz="5400" dirty="0"/>
              <a:t>FERPA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48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0375" y="1641367"/>
            <a:ext cx="8197114" cy="2251761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What is FERPA?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Why is it important?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What does it mean for all of us?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Are there exceptions?</a:t>
            </a:r>
          </a:p>
        </p:txBody>
      </p:sp>
    </p:spTree>
    <p:extLst>
      <p:ext uri="{BB962C8B-B14F-4D97-AF65-F5344CB8AC3E}">
        <p14:creationId xmlns:p14="http://schemas.microsoft.com/office/powerpoint/2010/main" val="39898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90540-C00C-39D7-5ACC-628BB1BC7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812E-8E7A-3034-23F6-3ABB73377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Family Education Rights and Privacy Act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 (FERPA)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BED03A-54EC-7B17-8C34-D4C7DB79B2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495140"/>
            <a:ext cx="8197114" cy="2365901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Enacted in 1974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Applies to all educational institutions that receive federal funding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Rights of the university record belong to the student 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Rights begin when in attendance</a:t>
            </a:r>
          </a:p>
          <a:p>
            <a:pPr marL="742950" marR="0" lvl="1" indent="-28575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Parents lose right when student turns 18 (or when student enrolls)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2470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0B916-9E27-0635-9852-D917256D6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5A6060-827D-A70E-253C-9814B5406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Upon Application - 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Educational Record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 is created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142020-F5F1-0659-9099-2E51E51E17FA}"/>
              </a:ext>
            </a:extLst>
          </p:cNvPr>
          <p:cNvSpPr txBox="1"/>
          <p:nvPr/>
        </p:nvSpPr>
        <p:spPr>
          <a:xfrm>
            <a:off x="297874" y="1454607"/>
            <a:ext cx="81118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Any information directly related to a student that is maintained by an educational institution: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B662F-D0A4-23C7-24A9-F11DF18997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5952" y="2285604"/>
            <a:ext cx="8197114" cy="2251761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High School Attended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Test Scores Earned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Quarterly Class Schedule at UW Bothell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Grades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Quarterly Tuition charged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Financial Aid awarded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Etc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4544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What does it mean for staff and faculty? For you?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All students attending an institution of higher education receiving federal Title IV funds, regardless of age, are protected under FERPA.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Parents lose rights when student is in attendance.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University staff, faculty and administrators are the stewards of information and the gatekeepers in the protection of student privacy.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Confidentiality must be applied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all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records.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We can speak only in generalities.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275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Exceptions</a:t>
            </a:r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AA97B57-CBC1-E0EB-F66A-57EC4EAD0853}"/>
              </a:ext>
            </a:extLst>
          </p:cNvPr>
          <p:cNvSpPr txBox="1">
            <a:spLocks/>
          </p:cNvSpPr>
          <p:nvPr/>
        </p:nvSpPr>
        <p:spPr>
          <a:xfrm>
            <a:off x="447923" y="1431432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4B2E83"/>
              </a:buClr>
              <a:buSzPts val="2400"/>
              <a:buFont typeface="Lucida Grande"/>
              <a:buNone/>
              <a:defRPr/>
            </a:pPr>
            <a:r>
              <a:rPr lang="en-US" sz="2200" b="1" dirty="0">
                <a:solidFill>
                  <a:srgbClr val="4B2E83"/>
                </a:solidFill>
                <a:latin typeface="Open Sans"/>
                <a:ea typeface="+mn-ea"/>
                <a:cs typeface="Open Sans"/>
              </a:rPr>
              <a:t>Health &amp; Safety Emergencies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47923" y="1801059"/>
            <a:ext cx="8197114" cy="136507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“Articulable and significant threat to the health and safety of the student or other individuals”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May release to local law enforcement, parents or outside entities if release is related to safety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B2E83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47923" y="3041887"/>
            <a:ext cx="8184662" cy="41117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Lucida Grande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Other Exceptions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088D09-310F-A3F5-345A-BAABC3F3C7E9}"/>
              </a:ext>
            </a:extLst>
          </p:cNvPr>
          <p:cNvSpPr txBox="1"/>
          <p:nvPr/>
        </p:nvSpPr>
        <p:spPr>
          <a:xfrm>
            <a:off x="0" y="3532967"/>
            <a:ext cx="7284316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With students’ written permission for case-by-case basis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If student is under 21 and violates law or school policy related to alcohol or a controlled substance</a:t>
            </a:r>
          </a:p>
        </p:txBody>
      </p:sp>
    </p:spTree>
    <p:extLst>
      <p:ext uri="{BB962C8B-B14F-4D97-AF65-F5344CB8AC3E}">
        <p14:creationId xmlns:p14="http://schemas.microsoft.com/office/powerpoint/2010/main" val="1605385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6D9AE-8503-3D35-4F40-6E044544C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FFC0-78AB-F6E0-22FE-EA1F88C4A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With </a:t>
            </a:r>
            <a:r>
              <a:rPr kumimoji="0" lang="en-US" sz="3000" b="1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prior consent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, you can </a:t>
            </a:r>
            <a:r>
              <a:rPr kumimoji="0" lang="en-US" sz="3000" b="1" i="0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ALSO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 have access to the following:</a:t>
            </a:r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CD5154-EF1E-31E3-24F0-46D812F9C6A0}"/>
              </a:ext>
            </a:extLst>
          </p:cNvPr>
          <p:cNvSpPr txBox="1">
            <a:spLocks/>
          </p:cNvSpPr>
          <p:nvPr/>
        </p:nvSpPr>
        <p:spPr>
          <a:xfrm>
            <a:off x="659305" y="1823605"/>
            <a:ext cx="8197114" cy="354715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rgbClr val="4B2E83"/>
                </a:solidFill>
                <a:latin typeface="Open Sans"/>
                <a:ea typeface="+mn-ea"/>
                <a:cs typeface="Open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rgbClr val="4B2E83"/>
                </a:solidFill>
                <a:latin typeface="Open Sans"/>
                <a:ea typeface="+mn-ea"/>
                <a:cs typeface="Open San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rgbClr val="4B2E83"/>
                </a:solidFill>
                <a:latin typeface="Open Sans"/>
                <a:ea typeface="+mn-ea"/>
                <a:cs typeface="Open San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rgbClr val="4B2E83"/>
                </a:solidFill>
                <a:latin typeface="Open Sans"/>
                <a:ea typeface="+mn-ea"/>
                <a:cs typeface="Open San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rgbClr val="4B2E83"/>
                </a:solidFill>
                <a:latin typeface="Open Sans"/>
                <a:ea typeface="+mn-ea"/>
                <a:cs typeface="Open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Financial Aid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Students must complete a release form allowing access to records and information. The form is available online.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Tuition Bills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Student can give you special limited access to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MyUW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to pay tuition.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Char char="&gt;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B2E83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71874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8C27F-6187-6DE3-83E5-93BE6D7DE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3BD11-01DF-7278-9254-F4EB1847B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Encode Sans Normal Black" charset="0"/>
              </a:rPr>
              <a:t>Thank you!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AB91CE-A3CB-44B8-F0AD-20520C9C5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75" y="1551028"/>
            <a:ext cx="8197114" cy="284931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/>
            </a:pPr>
            <a:r>
              <a:rPr lang="en-US" dirty="0">
                <a:solidFill>
                  <a:srgbClr val="4B2E83"/>
                </a:solidFill>
                <a:latin typeface="Open Sans"/>
                <a:cs typeface="Open Sans"/>
              </a:rPr>
              <a:t>Health &amp; Safety Emergencies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More information: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 of the Registrar FERPA page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006F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Please let us know if you have any questions:</a:t>
            </a:r>
          </a:p>
          <a:p>
            <a:pPr marL="0" indent="0">
              <a:spcBef>
                <a:spcPts val="480"/>
              </a:spcBef>
              <a:buClr>
                <a:srgbClr val="4B2E83"/>
              </a:buClr>
              <a:buSzPts val="2400"/>
              <a:buNone/>
              <a:defRPr/>
            </a:pPr>
            <a:r>
              <a:rPr lang="en-US" sz="2000" dirty="0">
                <a:solidFill>
                  <a:srgbClr val="4B2E83"/>
                </a:solidFill>
                <a:latin typeface="Open Sans"/>
                <a:cs typeface="Open Sans"/>
              </a:rPr>
              <a:t>Office of the Registrar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B2E83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2000" b="0" dirty="0"/>
              <a:t>Summit Hall</a:t>
            </a:r>
          </a:p>
          <a:p>
            <a:pPr marL="800100" marR="0" lvl="2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Lucida Grande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	425-352-5000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	   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B2E83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uwbreg@uw.edu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1302560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4b2e83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Custom 2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FDCC824C5D4446B5AE97C1BCAAA53F" ma:contentTypeVersion="18" ma:contentTypeDescription="Create a new document." ma:contentTypeScope="" ma:versionID="f49f89f3a7760973e166f01695b9c908">
  <xsd:schema xmlns:xsd="http://www.w3.org/2001/XMLSchema" xmlns:xs="http://www.w3.org/2001/XMLSchema" xmlns:p="http://schemas.microsoft.com/office/2006/metadata/properties" xmlns:ns2="a25fb7ee-55a1-41e4-905a-bf16bfc03b6c" xmlns:ns3="0d04b70e-50df-4b0d-a163-adf1f8e592ed" xmlns:ns4="ab06a5aa-8e31-4bdb-9b13-38c58a92ec8a" targetNamespace="http://schemas.microsoft.com/office/2006/metadata/properties" ma:root="true" ma:fieldsID="b6f02ffd9ba41e794f540e6479295be6" ns2:_="" ns3:_="" ns4:_="">
    <xsd:import namespace="a25fb7ee-55a1-41e4-905a-bf16bfc03b6c"/>
    <xsd:import namespace="0d04b70e-50df-4b0d-a163-adf1f8e592ed"/>
    <xsd:import namespace="ab06a5aa-8e31-4bdb-9b13-38c58a92ec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lcf76f155ced4ddcb4097134ff3c332f" minOccurs="0"/>
                <xsd:element ref="ns4:TaxCatchAll" minOccurs="0"/>
                <xsd:element ref="ns2:MediaServiceSearchProperties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5fb7ee-55a1-41e4-905a-bf16bfc03b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04b70e-50df-4b0d-a163-adf1f8e592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6a5aa-8e31-4bdb-9b13-38c58a92ec8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17998390-d856-4281-8ea7-0e3614ae7f03}" ma:internalName="TaxCatchAll" ma:showField="CatchAllData" ma:web="0d04b70e-50df-4b0d-a163-adf1f8e592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06a5aa-8e31-4bdb-9b13-38c58a92ec8a" xsi:nil="true"/>
    <lcf76f155ced4ddcb4097134ff3c332f xmlns="a25fb7ee-55a1-41e4-905a-bf16bfc03b6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6B42F8-54E5-415B-9928-D71C48A0C5BB}"/>
</file>

<file path=customXml/itemProps2.xml><?xml version="1.0" encoding="utf-8"?>
<ds:datastoreItem xmlns:ds="http://schemas.openxmlformats.org/officeDocument/2006/customXml" ds:itemID="{954382D4-919B-4546-BF87-1670592D713F}"/>
</file>

<file path=customXml/itemProps3.xml><?xml version="1.0" encoding="utf-8"?>
<ds:datastoreItem xmlns:ds="http://schemas.openxmlformats.org/officeDocument/2006/customXml" ds:itemID="{7788052A-0498-4634-802A-4BBB0E34C5A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364</Words>
  <Application>Microsoft Office PowerPoint</Application>
  <PresentationFormat>On-screen Show (16:9)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Arial</vt:lpstr>
      <vt:lpstr>Encode Sans Normal Black</vt:lpstr>
      <vt:lpstr>Lucida Grande</vt:lpstr>
      <vt:lpstr>Open Sans</vt:lpstr>
      <vt:lpstr>Open Sans Light</vt:lpstr>
      <vt:lpstr>Uni Sans</vt:lpstr>
      <vt:lpstr>Wingdings</vt:lpstr>
      <vt:lpstr>2_Custom Design</vt:lpstr>
      <vt:lpstr>1_Custom Design</vt:lpstr>
      <vt:lpstr>New Student Orientation Parent Program FERPA</vt:lpstr>
      <vt:lpstr>AGENDA</vt:lpstr>
      <vt:lpstr>Family Education Rights and Privacy Act (FERPA)</vt:lpstr>
      <vt:lpstr>Upon Application - Educational Record is created</vt:lpstr>
      <vt:lpstr>What does it mean for staff and faculty? For you?</vt:lpstr>
      <vt:lpstr>Exceptions</vt:lpstr>
      <vt:lpstr>With prior consent, you can ALSO have access to the following: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Carrie Newman</cp:lastModifiedBy>
  <cp:revision>30</cp:revision>
  <dcterms:created xsi:type="dcterms:W3CDTF">2014-10-14T00:51:43Z</dcterms:created>
  <dcterms:modified xsi:type="dcterms:W3CDTF">2025-06-26T18:06:47Z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0x010100EEFDCC824C5D4446B5AE97C1BCAAA53F</vt:lpwstr>
  </property>
</Properties>
</file>