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y="6858000" cx="9144000"/>
  <p:notesSz cx="7010400" cy="9296400"/>
  <p:embeddedFontLst>
    <p:embeddedFont>
      <p:font typeface="Raleway ExtraBold"/>
      <p:bold r:id="rId24"/>
      <p:boldItalic r:id="rId25"/>
    </p:embeddedFont>
    <p:embeddedFont>
      <p:font typeface="Encode Sans Black"/>
      <p:bold r:id="rId26"/>
    </p:embeddedFont>
    <p:embeddedFont>
      <p:font typeface="Open Sans Light"/>
      <p:regular r:id="rId27"/>
      <p:bold r:id="rId28"/>
      <p:italic r:id="rId29"/>
      <p:boldItalic r:id="rId30"/>
    </p:embeddedFont>
    <p:embeddedFont>
      <p:font typeface="Open Sans"/>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88">
          <p15:clr>
            <a:srgbClr val="A4A3A4"/>
          </p15:clr>
        </p15:guide>
        <p15:guide id="2" pos="478">
          <p15:clr>
            <a:srgbClr val="A4A3A4"/>
          </p15:clr>
        </p15:guide>
      </p15:sldGuideLst>
    </p:ext>
    <p:ext uri="GoogleSlidesCustomDataVersion2">
      <go:slidesCustomData xmlns:go="http://customooxmlschemas.google.com/" r:id="rId35" roundtripDataSignature="AMtx7mj0TDhcGfazrj4UZ45l1z9dctP3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E3CAF99-2139-4E9B-88C9-9C18E061F9F0}">
  <a:tblStyle styleId="{6E3CAF99-2139-4E9B-88C9-9C18E061F9F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88" orient="horz"/>
        <p:guide pos="478"/>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EncodeSansBlack-bold.fntdata"/><Relationship Id="rId13" Type="http://schemas.openxmlformats.org/officeDocument/2006/relationships/slide" Target="slides/slide6.xml"/><Relationship Id="rId18" Type="http://schemas.openxmlformats.org/officeDocument/2006/relationships/slide" Target="slides/slide11.xml"/><Relationship Id="rId21" Type="http://schemas.openxmlformats.org/officeDocument/2006/relationships/slide" Target="slides/slide14.xml"/><Relationship Id="rId34" Type="http://schemas.openxmlformats.org/officeDocument/2006/relationships/font" Target="fonts/OpenSans-boldItalic.fntdata"/><Relationship Id="rId25" Type="http://schemas.openxmlformats.org/officeDocument/2006/relationships/font" Target="fonts/RalewayExtraBold-boldItalic.fntdata"/><Relationship Id="rId7" Type="http://schemas.openxmlformats.org/officeDocument/2006/relationships/notesMaster" Target="notesMasters/notesMaster1.xml"/><Relationship Id="rId33" Type="http://schemas.openxmlformats.org/officeDocument/2006/relationships/font" Target="fonts/OpenSans-italic.fntdata"/><Relationship Id="rId12" Type="http://schemas.openxmlformats.org/officeDocument/2006/relationships/slide" Target="slides/slide5.xml"/><Relationship Id="rId17" Type="http://schemas.openxmlformats.org/officeDocument/2006/relationships/slide" Target="slides/slide10.xml"/><Relationship Id="rId38" Type="http://schemas.openxmlformats.org/officeDocument/2006/relationships/customXml" Target="../customXml/item3.xml"/><Relationship Id="rId20" Type="http://schemas.openxmlformats.org/officeDocument/2006/relationships/slide" Target="slides/slide13.xml"/><Relationship Id="rId2" Type="http://schemas.openxmlformats.org/officeDocument/2006/relationships/viewProps" Target="viewProps.xml"/><Relationship Id="rId29" Type="http://schemas.openxmlformats.org/officeDocument/2006/relationships/font" Target="fonts/OpenSansLight-italic.fntdata"/><Relationship Id="rId16" Type="http://schemas.openxmlformats.org/officeDocument/2006/relationships/slide" Target="slides/slide9.xml"/><Relationship Id="rId24" Type="http://schemas.openxmlformats.org/officeDocument/2006/relationships/font" Target="fonts/RalewayExtraBold-bold.fntdata"/><Relationship Id="rId1" Type="http://schemas.openxmlformats.org/officeDocument/2006/relationships/theme" Target="theme/theme3.xml"/><Relationship Id="rId6" Type="http://schemas.openxmlformats.org/officeDocument/2006/relationships/slideMaster" Target="slideMasters/slideMaster2.xml"/><Relationship Id="rId11" Type="http://schemas.openxmlformats.org/officeDocument/2006/relationships/slide" Target="slides/slide4.xml"/><Relationship Id="rId32" Type="http://schemas.openxmlformats.org/officeDocument/2006/relationships/font" Target="fonts/OpenSans-bold.fntdata"/><Relationship Id="rId37" Type="http://schemas.openxmlformats.org/officeDocument/2006/relationships/customXml" Target="../customXml/item2.xml"/><Relationship Id="rId23" Type="http://schemas.openxmlformats.org/officeDocument/2006/relationships/slide" Target="slides/slide16.xml"/><Relationship Id="rId28" Type="http://schemas.openxmlformats.org/officeDocument/2006/relationships/font" Target="fonts/OpenSansLight-bold.fntdata"/><Relationship Id="rId5" Type="http://schemas.openxmlformats.org/officeDocument/2006/relationships/slideMaster" Target="slideMasters/slideMaster1.xml"/><Relationship Id="rId15" Type="http://schemas.openxmlformats.org/officeDocument/2006/relationships/slide" Target="slides/slide8.xml"/><Relationship Id="rId36" Type="http://schemas.openxmlformats.org/officeDocument/2006/relationships/customXml" Target="../customXml/item1.xml"/><Relationship Id="rId31" Type="http://schemas.openxmlformats.org/officeDocument/2006/relationships/font" Target="fonts/OpenSans-regular.fntdata"/><Relationship Id="rId10" Type="http://schemas.openxmlformats.org/officeDocument/2006/relationships/slide" Target="slides/slide3.xml"/><Relationship Id="rId19" Type="http://schemas.openxmlformats.org/officeDocument/2006/relationships/slide" Target="slides/slide12.xml"/><Relationship Id="rId22" Type="http://schemas.openxmlformats.org/officeDocument/2006/relationships/slide" Target="slides/slide15.xml"/><Relationship Id="rId4" Type="http://schemas.openxmlformats.org/officeDocument/2006/relationships/tableStyles" Target="tableStyles.xml"/><Relationship Id="rId9" Type="http://schemas.openxmlformats.org/officeDocument/2006/relationships/slide" Target="slides/slide2.xml"/><Relationship Id="rId27" Type="http://schemas.openxmlformats.org/officeDocument/2006/relationships/font" Target="fonts/OpenSansLight-regular.fntdata"/><Relationship Id="rId30" Type="http://schemas.openxmlformats.org/officeDocument/2006/relationships/font" Target="fonts/OpenSansLight-boldItalic.fntdata"/><Relationship Id="rId35" Type="http://customschemas.google.com/relationships/presentationmetadata" Target="metadata"/><Relationship Id="rId14" Type="http://schemas.openxmlformats.org/officeDocument/2006/relationships/slide" Target="slides/slide7.xml"/><Relationship Id="rId8" Type="http://schemas.openxmlformats.org/officeDocument/2006/relationships/slide" Target="slides/slide1.xml"/><Relationship Id="rId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7840" cy="466434"/>
          </a:xfrm>
          <a:prstGeom prst="rect">
            <a:avLst/>
          </a:prstGeom>
          <a:noFill/>
          <a:ln>
            <a:noFill/>
          </a:ln>
        </p:spPr>
        <p:txBody>
          <a:bodyPr anchorCtr="0" anchor="t" bIns="46575" lIns="93175" spcFirstLastPara="1" rIns="93175" wrap="square" tIns="4657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970938" y="0"/>
            <a:ext cx="3037840" cy="466434"/>
          </a:xfrm>
          <a:prstGeom prst="rect">
            <a:avLst/>
          </a:prstGeom>
          <a:noFill/>
          <a:ln>
            <a:noFill/>
          </a:ln>
        </p:spPr>
        <p:txBody>
          <a:bodyPr anchorCtr="0" anchor="t" bIns="46575" lIns="93175" spcFirstLastPara="1" rIns="93175" wrap="square" tIns="46575">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9967"/>
            <a:ext cx="3037840" cy="466433"/>
          </a:xfrm>
          <a:prstGeom prst="rect">
            <a:avLst/>
          </a:prstGeom>
          <a:noFill/>
          <a:ln>
            <a:noFill/>
          </a:ln>
        </p:spPr>
        <p:txBody>
          <a:bodyPr anchorCtr="0" anchor="b" bIns="46575" lIns="93175" spcFirstLastPara="1" rIns="93175" wrap="square" tIns="4657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wb.edu/premajor/first-year/discovery-core/autumn-dcx"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wb.edu/premajor/first-year/discovery-core/autumn-dcx"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1: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rPr lang="en-US"/>
              <a:t>Advisor covers slides 1-3</a:t>
            </a:r>
            <a:endParaRPr/>
          </a:p>
          <a:p>
            <a:pPr indent="0" lvl="0" marL="0" rtl="0" algn="l">
              <a:spcBef>
                <a:spcPts val="0"/>
              </a:spcBef>
              <a:spcAft>
                <a:spcPts val="0"/>
              </a:spcAft>
              <a:buNone/>
            </a:pPr>
            <a:r>
              <a:rPr lang="en-US"/>
              <a:t>Faculty covers slides 4-7</a:t>
            </a:r>
            <a:endParaRPr/>
          </a:p>
          <a:p>
            <a:pPr indent="0" lvl="0" marL="0" rtl="0" algn="l">
              <a:spcBef>
                <a:spcPts val="0"/>
              </a:spcBef>
              <a:spcAft>
                <a:spcPts val="0"/>
              </a:spcAft>
              <a:buNone/>
            </a:pPr>
            <a:r>
              <a:rPr lang="en-US"/>
              <a:t>Advisor covers slides 8-14</a:t>
            </a:r>
            <a:endParaRPr/>
          </a:p>
        </p:txBody>
      </p:sp>
      <p:sp>
        <p:nvSpPr>
          <p:cNvPr id="80" name="Google Shape;80;p1: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0: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10: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rPr lang="en-US"/>
              <a:t>Not always linear, can take time!</a:t>
            </a:r>
            <a:endParaRPr/>
          </a:p>
        </p:txBody>
      </p:sp>
      <p:sp>
        <p:nvSpPr>
          <p:cNvPr id="200" name="Google Shape;200;p10: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1: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174708" lvl="0" marL="174708" rtl="0" algn="l">
              <a:spcBef>
                <a:spcPts val="0"/>
              </a:spcBef>
              <a:spcAft>
                <a:spcPts val="0"/>
              </a:spcAft>
              <a:buClr>
                <a:schemeClr val="dk1"/>
              </a:buClr>
              <a:buSzPts val="1000"/>
              <a:buFont typeface="Arial"/>
              <a:buChar char="•"/>
            </a:pPr>
            <a:r>
              <a:rPr lang="en-US" sz="1000"/>
              <a:t>Starting college is an exciting yet overwhelming experience for both students and families.</a:t>
            </a:r>
            <a:endParaRPr/>
          </a:p>
          <a:p>
            <a:pPr indent="-174708" lvl="0" marL="174708" rtl="0" algn="l">
              <a:spcBef>
                <a:spcPts val="0"/>
              </a:spcBef>
              <a:spcAft>
                <a:spcPts val="0"/>
              </a:spcAft>
              <a:buClr>
                <a:schemeClr val="dk1"/>
              </a:buClr>
              <a:buSzPts val="1000"/>
              <a:buFont typeface="Arial"/>
              <a:buChar char="•"/>
            </a:pPr>
            <a:r>
              <a:rPr lang="en-US" sz="1000"/>
              <a:t>Our goal at UW Bothell is to make this transition as smooth and manageable as possible.</a:t>
            </a:r>
            <a:endParaRPr sz="1000"/>
          </a:p>
          <a:p>
            <a:pPr indent="-174708" lvl="0" marL="174708" rtl="0" algn="l">
              <a:spcBef>
                <a:spcPts val="0"/>
              </a:spcBef>
              <a:spcAft>
                <a:spcPts val="0"/>
              </a:spcAft>
              <a:buClr>
                <a:schemeClr val="dk1"/>
              </a:buClr>
              <a:buSzPts val="1000"/>
              <a:buFont typeface="Arial"/>
              <a:buChar char="•"/>
            </a:pPr>
            <a:r>
              <a:rPr lang="en-US" sz="1000"/>
              <a:t>The orientation process is designed to give students time to absorb information, reflect, and ask questions.</a:t>
            </a:r>
            <a:endParaRPr sz="1000"/>
          </a:p>
          <a:p>
            <a:pPr indent="0" lvl="0" marL="0" rtl="0" algn="l">
              <a:spcBef>
                <a:spcPts val="0"/>
              </a:spcBef>
              <a:spcAft>
                <a:spcPts val="0"/>
              </a:spcAft>
              <a:buNone/>
            </a:pPr>
            <a:r>
              <a:rPr b="1" lang="en-US" sz="1000"/>
              <a:t>Step 1 – Online Learning</a:t>
            </a:r>
            <a:endParaRPr sz="1000"/>
          </a:p>
          <a:p>
            <a:pPr indent="-174708" lvl="0" marL="174708" rtl="0" algn="l">
              <a:spcBef>
                <a:spcPts val="0"/>
              </a:spcBef>
              <a:spcAft>
                <a:spcPts val="0"/>
              </a:spcAft>
              <a:buClr>
                <a:schemeClr val="dk1"/>
              </a:buClr>
              <a:buSzPts val="1000"/>
              <a:buFont typeface="Arial"/>
              <a:buChar char="•"/>
            </a:pPr>
            <a:r>
              <a:rPr lang="en-US" sz="1000"/>
              <a:t>This step has two parts:</a:t>
            </a:r>
            <a:endParaRPr sz="1000"/>
          </a:p>
          <a:p>
            <a:pPr indent="-174708" lvl="1" marL="640594" rtl="0" algn="l">
              <a:spcBef>
                <a:spcPts val="0"/>
              </a:spcBef>
              <a:spcAft>
                <a:spcPts val="0"/>
              </a:spcAft>
              <a:buClr>
                <a:schemeClr val="dk1"/>
              </a:buClr>
              <a:buSzPts val="1000"/>
              <a:buFont typeface="Arial"/>
              <a:buChar char="•"/>
            </a:pPr>
            <a:r>
              <a:rPr b="1" lang="en-US" sz="1000"/>
              <a:t>UWB 101</a:t>
            </a:r>
            <a:endParaRPr b="1" sz="1000"/>
          </a:p>
          <a:p>
            <a:pPr indent="-174708" lvl="2" marL="1106481" rtl="0" algn="l">
              <a:spcBef>
                <a:spcPts val="0"/>
              </a:spcBef>
              <a:spcAft>
                <a:spcPts val="0"/>
              </a:spcAft>
              <a:buClr>
                <a:schemeClr val="dk1"/>
              </a:buClr>
              <a:buSzPts val="1000"/>
              <a:buFont typeface="Arial"/>
              <a:buChar char="•"/>
            </a:pPr>
            <a:r>
              <a:rPr lang="en-US" sz="1000"/>
              <a:t>Foundational course on campus resources and processes.</a:t>
            </a:r>
            <a:endParaRPr sz="1000"/>
          </a:p>
          <a:p>
            <a:pPr indent="-174708" lvl="1" marL="640594" rtl="0" algn="l">
              <a:spcBef>
                <a:spcPts val="0"/>
              </a:spcBef>
              <a:spcAft>
                <a:spcPts val="0"/>
              </a:spcAft>
              <a:buClr>
                <a:schemeClr val="dk1"/>
              </a:buClr>
              <a:buSzPts val="1000"/>
              <a:buFont typeface="Arial"/>
              <a:buChar char="•"/>
            </a:pPr>
            <a:r>
              <a:rPr b="1" lang="en-US" sz="1000"/>
              <a:t>Husky Prevention and Response</a:t>
            </a:r>
            <a:endParaRPr b="1" sz="1000"/>
          </a:p>
          <a:p>
            <a:pPr indent="-174708" lvl="2" marL="1106481" rtl="0" algn="l">
              <a:spcBef>
                <a:spcPts val="0"/>
              </a:spcBef>
              <a:spcAft>
                <a:spcPts val="0"/>
              </a:spcAft>
              <a:buClr>
                <a:schemeClr val="dk1"/>
              </a:buClr>
              <a:buSzPts val="1000"/>
              <a:buFont typeface="Arial"/>
              <a:buChar char="•"/>
            </a:pPr>
            <a:r>
              <a:rPr lang="en-US" sz="1000"/>
              <a:t>Required course on prevention and response to sex- and gender-based violence and harassment.</a:t>
            </a:r>
            <a:endParaRPr sz="1000"/>
          </a:p>
          <a:p>
            <a:pPr indent="-174708" lvl="0" marL="174708" rtl="0" algn="l">
              <a:spcBef>
                <a:spcPts val="0"/>
              </a:spcBef>
              <a:spcAft>
                <a:spcPts val="0"/>
              </a:spcAft>
              <a:buClr>
                <a:schemeClr val="dk1"/>
              </a:buClr>
              <a:buSzPts val="1000"/>
              <a:buFont typeface="Arial"/>
              <a:buChar char="•"/>
            </a:pPr>
            <a:r>
              <a:rPr lang="en-US" sz="1000"/>
              <a:t>Both courses are asynchronous, allowing students to complete them at their own pace.</a:t>
            </a:r>
            <a:endParaRPr sz="1000"/>
          </a:p>
          <a:p>
            <a:pPr indent="-174708" lvl="0" marL="174708" rtl="0" algn="l">
              <a:spcBef>
                <a:spcPts val="0"/>
              </a:spcBef>
              <a:spcAft>
                <a:spcPts val="0"/>
              </a:spcAft>
              <a:buClr>
                <a:schemeClr val="dk1"/>
              </a:buClr>
              <a:buSzPts val="1000"/>
              <a:buFont typeface="Arial"/>
              <a:buChar char="•"/>
            </a:pPr>
            <a:r>
              <a:rPr lang="en-US" sz="1000"/>
              <a:t>Once students finish both courses, they can move on to Step 2.</a:t>
            </a:r>
            <a:endParaRPr sz="1000"/>
          </a:p>
          <a:p>
            <a:pPr indent="0" lvl="0" marL="0" rtl="0" algn="l">
              <a:spcBef>
                <a:spcPts val="0"/>
              </a:spcBef>
              <a:spcAft>
                <a:spcPts val="0"/>
              </a:spcAft>
              <a:buNone/>
            </a:pPr>
            <a:r>
              <a:rPr b="1" lang="en-US" sz="1000"/>
              <a:t>Step 2 – Live Advising &amp; Orientation Session</a:t>
            </a:r>
            <a:endParaRPr sz="1000"/>
          </a:p>
          <a:p>
            <a:pPr indent="-174708" lvl="0" marL="174708" rtl="0" algn="l">
              <a:spcBef>
                <a:spcPts val="0"/>
              </a:spcBef>
              <a:spcAft>
                <a:spcPts val="0"/>
              </a:spcAft>
              <a:buClr>
                <a:schemeClr val="dk1"/>
              </a:buClr>
              <a:buSzPts val="1000"/>
              <a:buFont typeface="Arial"/>
              <a:buChar char="•"/>
            </a:pPr>
            <a:r>
              <a:rPr lang="en-US" sz="1000"/>
              <a:t>This step builds on information from UWB 101 and focuses on connection.</a:t>
            </a:r>
            <a:endParaRPr sz="1000"/>
          </a:p>
          <a:p>
            <a:pPr indent="-174708" lvl="0" marL="174708" rtl="0" algn="l">
              <a:spcBef>
                <a:spcPts val="0"/>
              </a:spcBef>
              <a:spcAft>
                <a:spcPts val="0"/>
              </a:spcAft>
              <a:buClr>
                <a:schemeClr val="dk1"/>
              </a:buClr>
              <a:buSzPts val="1000"/>
              <a:buFont typeface="Arial"/>
              <a:buChar char="•"/>
            </a:pPr>
            <a:r>
              <a:rPr b="1" lang="en-US" sz="1000"/>
              <a:t>For first-year students</a:t>
            </a:r>
            <a:r>
              <a:rPr lang="en-US" sz="1000"/>
              <a:t>:</a:t>
            </a:r>
            <a:endParaRPr sz="1000"/>
          </a:p>
          <a:p>
            <a:pPr indent="-174708" lvl="1" marL="640594" rtl="0" algn="l">
              <a:spcBef>
                <a:spcPts val="0"/>
              </a:spcBef>
              <a:spcAft>
                <a:spcPts val="0"/>
              </a:spcAft>
              <a:buClr>
                <a:schemeClr val="dk1"/>
              </a:buClr>
              <a:buSzPts val="1000"/>
              <a:buFont typeface="Arial"/>
              <a:buChar char="•"/>
            </a:pPr>
            <a:r>
              <a:rPr lang="en-US" sz="1000"/>
              <a:t>Two-day session:</a:t>
            </a:r>
            <a:endParaRPr sz="1000"/>
          </a:p>
          <a:p>
            <a:pPr indent="-174708" lvl="2" marL="1106481" rtl="0" algn="l">
              <a:spcBef>
                <a:spcPts val="0"/>
              </a:spcBef>
              <a:spcAft>
                <a:spcPts val="0"/>
              </a:spcAft>
              <a:buClr>
                <a:schemeClr val="dk1"/>
              </a:buClr>
              <a:buSzPts val="1000"/>
              <a:buFont typeface="Arial"/>
              <a:buChar char="•"/>
            </a:pPr>
            <a:r>
              <a:rPr lang="en-US" sz="1000"/>
              <a:t>Day 1: In-person</a:t>
            </a:r>
            <a:endParaRPr sz="1000"/>
          </a:p>
          <a:p>
            <a:pPr indent="-174708" lvl="2" marL="1106481" rtl="0" algn="l">
              <a:spcBef>
                <a:spcPts val="0"/>
              </a:spcBef>
              <a:spcAft>
                <a:spcPts val="0"/>
              </a:spcAft>
              <a:buClr>
                <a:schemeClr val="dk1"/>
              </a:buClr>
              <a:buSzPts val="1000"/>
              <a:buFont typeface="Arial"/>
              <a:buChar char="•"/>
            </a:pPr>
            <a:r>
              <a:rPr lang="en-US" sz="1000"/>
              <a:t>Day 2: Online</a:t>
            </a:r>
            <a:endParaRPr sz="1000"/>
          </a:p>
          <a:p>
            <a:pPr indent="-174708" lvl="1" marL="640594" rtl="0" algn="l">
              <a:spcBef>
                <a:spcPts val="0"/>
              </a:spcBef>
              <a:spcAft>
                <a:spcPts val="0"/>
              </a:spcAft>
              <a:buClr>
                <a:schemeClr val="dk1"/>
              </a:buClr>
              <a:buSzPts val="1000"/>
              <a:buFont typeface="Arial"/>
              <a:buChar char="•"/>
            </a:pPr>
            <a:r>
              <a:rPr lang="en-US" sz="1000"/>
              <a:t>Students meet with their peer coach on Day 1.</a:t>
            </a:r>
            <a:endParaRPr sz="1000"/>
          </a:p>
          <a:p>
            <a:pPr indent="0" lvl="0" marL="0" rtl="0" algn="l">
              <a:spcBef>
                <a:spcPts val="0"/>
              </a:spcBef>
              <a:spcAft>
                <a:spcPts val="0"/>
              </a:spcAft>
              <a:buNone/>
            </a:pPr>
            <a:r>
              <a:rPr b="1" lang="en-US" sz="1000"/>
              <a:t>Step 3 – Course Registration</a:t>
            </a:r>
            <a:endParaRPr sz="1000"/>
          </a:p>
          <a:p>
            <a:pPr indent="-174708" lvl="0" marL="174708" rtl="0" algn="l">
              <a:spcBef>
                <a:spcPts val="0"/>
              </a:spcBef>
              <a:spcAft>
                <a:spcPts val="0"/>
              </a:spcAft>
              <a:buClr>
                <a:schemeClr val="dk1"/>
              </a:buClr>
              <a:buSzPts val="1000"/>
              <a:buFont typeface="Arial"/>
              <a:buChar char="•"/>
            </a:pPr>
            <a:r>
              <a:rPr lang="en-US" sz="1000"/>
              <a:t>Students select and register for courses for their first quarter.</a:t>
            </a:r>
            <a:endParaRPr sz="1000"/>
          </a:p>
          <a:p>
            <a:pPr indent="-174708" lvl="0" marL="174708" rtl="0" algn="l">
              <a:spcBef>
                <a:spcPts val="0"/>
              </a:spcBef>
              <a:spcAft>
                <a:spcPts val="0"/>
              </a:spcAft>
              <a:buClr>
                <a:schemeClr val="dk1"/>
              </a:buClr>
              <a:buSzPts val="1000"/>
              <a:buFont typeface="Arial"/>
              <a:buChar char="•"/>
            </a:pPr>
            <a:r>
              <a:rPr lang="en-US" sz="1000"/>
              <a:t>This step finalizes their academic schedule and prepares them for the start of college</a:t>
            </a:r>
            <a:endParaRPr sz="10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12" name="Google Shape;212;p11: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2: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2: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219" name="Google Shape;219;p12: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3: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3: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rPr lang="en-US"/>
              <a:t>YOUR ADVISING TEAM: From your </a:t>
            </a:r>
            <a:r>
              <a:rPr b="1" lang="en-US"/>
              <a:t>first year all the way to graduation</a:t>
            </a:r>
            <a:r>
              <a:rPr lang="en-US"/>
              <a:t>, your advisor will guide you through every academic milestone, including pre-major exploration, major application, and beyond.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LONG-TERM PLANNING: Advisors wit</a:t>
            </a:r>
            <a:r>
              <a:rPr b="1" lang="en-US"/>
              <a:t>h support with degree planning, course selection, and major selection</a:t>
            </a:r>
            <a:r>
              <a:rPr lang="en-US"/>
              <a:t> and planning, ensuring a clear pathway to your academic goals.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COMPREHENSIVE SUPPORT: We serve as your central hub for academic needs, </a:t>
            </a:r>
            <a:r>
              <a:rPr b="1" lang="en-US"/>
              <a:t>connecting you with invaluable campus resources</a:t>
            </a:r>
            <a:r>
              <a:rPr lang="en-US"/>
              <a:t> like Career Services, The Writing Center, and the Counseling Center, fostering your overall success.</a:t>
            </a:r>
            <a:endParaRPr/>
          </a:p>
          <a:p>
            <a:pPr indent="0" lvl="0" marL="0" rtl="0" algn="l">
              <a:spcBef>
                <a:spcPts val="0"/>
              </a:spcBef>
              <a:spcAft>
                <a:spcPts val="0"/>
              </a:spcAft>
              <a:buNone/>
            </a:pPr>
            <a:br>
              <a:rPr lang="en-US"/>
            </a:br>
            <a:endParaRPr/>
          </a:p>
        </p:txBody>
      </p:sp>
      <p:sp>
        <p:nvSpPr>
          <p:cNvPr id="232" name="Google Shape;232;p13: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4: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4: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104775" lvl="0" marL="174625" rtl="0" algn="l">
              <a:spcBef>
                <a:spcPts val="0"/>
              </a:spcBef>
              <a:spcAft>
                <a:spcPts val="0"/>
              </a:spcAft>
              <a:buClr>
                <a:schemeClr val="dk1"/>
              </a:buClr>
              <a:buSzPts val="1100"/>
              <a:buFont typeface="Arial"/>
              <a:buNone/>
            </a:pPr>
            <a:r>
              <a:t/>
            </a:r>
            <a:endParaRPr sz="1100"/>
          </a:p>
        </p:txBody>
      </p:sp>
      <p:sp>
        <p:nvSpPr>
          <p:cNvPr id="239" name="Google Shape;239;p14: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5: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5: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104775" lvl="0" marL="174625" rtl="0" algn="l">
              <a:spcBef>
                <a:spcPts val="0"/>
              </a:spcBef>
              <a:spcAft>
                <a:spcPts val="0"/>
              </a:spcAft>
              <a:buClr>
                <a:schemeClr val="dk1"/>
              </a:buClr>
              <a:buSzPts val="1100"/>
              <a:buFont typeface="Arial"/>
              <a:buNone/>
            </a:pPr>
            <a:r>
              <a:t/>
            </a:r>
            <a:endParaRPr sz="1100"/>
          </a:p>
        </p:txBody>
      </p:sp>
      <p:sp>
        <p:nvSpPr>
          <p:cNvPr id="247" name="Google Shape;247;p15: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6: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6: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255" name="Google Shape;255;p16: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2:notes"/>
          <p:cNvSpPr txBox="1"/>
          <p:nvPr>
            <p:ph idx="1" type="body"/>
          </p:nvPr>
        </p:nvSpPr>
        <p:spPr>
          <a:xfrm>
            <a:off x="701040" y="4473892"/>
            <a:ext cx="5608320" cy="3660458"/>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85" name="Google Shape;85;p2: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3: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174625" lvl="0" marL="174625" rtl="0" algn="l">
              <a:spcBef>
                <a:spcPts val="0"/>
              </a:spcBef>
              <a:spcAft>
                <a:spcPts val="0"/>
              </a:spcAft>
              <a:buClr>
                <a:schemeClr val="dk1"/>
              </a:buClr>
              <a:buSzPts val="1200"/>
              <a:buFont typeface="Arial "/>
              <a:buChar char="•"/>
            </a:pPr>
            <a:r>
              <a:rPr lang="en-US"/>
              <a:t>Peer coaches are </a:t>
            </a:r>
            <a:r>
              <a:rPr b="1" lang="en-US"/>
              <a:t>unique to UWB</a:t>
            </a:r>
            <a:r>
              <a:rPr lang="en-US"/>
              <a:t> (no other UW system has something like this at this scale). Peer coaches are undergraduate students who are both </a:t>
            </a:r>
            <a:r>
              <a:rPr b="1" lang="en-US"/>
              <a:t>welcoming and trained to help students navigate college</a:t>
            </a:r>
            <a:r>
              <a:rPr lang="en-US"/>
              <a:t> (we know it can be confusing)!</a:t>
            </a:r>
            <a:endParaRPr>
              <a:solidFill>
                <a:srgbClr val="444444"/>
              </a:solidFill>
            </a:endParaRPr>
          </a:p>
          <a:p>
            <a:pPr indent="-174625" lvl="0" marL="174625" rtl="0" algn="l">
              <a:spcBef>
                <a:spcPts val="0"/>
              </a:spcBef>
              <a:spcAft>
                <a:spcPts val="0"/>
              </a:spcAft>
              <a:buClr>
                <a:schemeClr val="dk1"/>
              </a:buClr>
              <a:buSzPts val="1200"/>
              <a:buFont typeface="Arial "/>
              <a:buChar char="•"/>
            </a:pPr>
            <a:r>
              <a:rPr lang="en-US"/>
              <a:t>Every incoming first-year student </a:t>
            </a:r>
            <a:r>
              <a:rPr b="1" lang="en-US"/>
              <a:t>chooses </a:t>
            </a:r>
            <a:r>
              <a:rPr lang="en-US"/>
              <a:t>a peer coach they feel they can connect with. </a:t>
            </a:r>
            <a:endParaRPr>
              <a:solidFill>
                <a:srgbClr val="444444"/>
              </a:solidFill>
            </a:endParaRPr>
          </a:p>
          <a:p>
            <a:pPr indent="-174625" lvl="0" marL="174625" rtl="0" algn="l">
              <a:spcBef>
                <a:spcPts val="0"/>
              </a:spcBef>
              <a:spcAft>
                <a:spcPts val="0"/>
              </a:spcAft>
              <a:buClr>
                <a:schemeClr val="dk1"/>
              </a:buClr>
              <a:buSzPts val="1200"/>
              <a:buFont typeface="Arial "/>
              <a:buChar char="•"/>
            </a:pPr>
            <a:r>
              <a:rPr lang="en-US"/>
              <a:t>That coach meets them at orientation over the summer then meets with them throughout the academic year (fall – spring)</a:t>
            </a:r>
            <a:endParaRPr>
              <a:solidFill>
                <a:srgbClr val="444444"/>
              </a:solidFill>
            </a:endParaRPr>
          </a:p>
          <a:p>
            <a:pPr indent="-174625" lvl="0" marL="174625" rtl="0" algn="l">
              <a:spcBef>
                <a:spcPts val="0"/>
              </a:spcBef>
              <a:spcAft>
                <a:spcPts val="0"/>
              </a:spcAft>
              <a:buClr>
                <a:schemeClr val="dk1"/>
              </a:buClr>
              <a:buSzPts val="1200"/>
              <a:buFont typeface="Arial "/>
              <a:buChar char="•"/>
            </a:pPr>
            <a:r>
              <a:rPr lang="en-US"/>
              <a:t>Main Role: individual coaching sessions where students share what they're looking for out of college, what their goals are, or even how they're struggling. </a:t>
            </a:r>
            <a:r>
              <a:rPr b="1" lang="en-US"/>
              <a:t>The coach works with them to get the most out of their time at UWB</a:t>
            </a:r>
            <a:r>
              <a:rPr lang="en-US"/>
              <a:t> and normalize what it looks like to face/overcome challenges in college.</a:t>
            </a:r>
            <a:endParaRPr>
              <a:solidFill>
                <a:srgbClr val="444444"/>
              </a:solidFill>
            </a:endParaRPr>
          </a:p>
          <a:p>
            <a:pPr indent="-174625" lvl="0" marL="174625" rtl="0" algn="l">
              <a:spcBef>
                <a:spcPts val="0"/>
              </a:spcBef>
              <a:spcAft>
                <a:spcPts val="0"/>
              </a:spcAft>
              <a:buClr>
                <a:schemeClr val="dk1"/>
              </a:buClr>
              <a:buSzPts val="1200"/>
              <a:buFont typeface="Arial "/>
              <a:buChar char="•"/>
            </a:pPr>
            <a:r>
              <a:rPr lang="en-US"/>
              <a:t>Support: Coaches work with staff across campus to ensure students are supported in every area. This could look like coaches personally referring students to tutoring or Career Services. It could also look like coaches reminding students of important deadlines like tuition or registration.</a:t>
            </a:r>
            <a:endParaRPr/>
          </a:p>
        </p:txBody>
      </p:sp>
      <p:sp>
        <p:nvSpPr>
          <p:cNvPr id="102" name="Google Shape;102;p3: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4: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134" name="Google Shape;134;p4: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5: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141" name="Google Shape;141;p5: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6: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151" name="Google Shape;151;p6: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7: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7: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US"/>
              <a:t>Unique to UWB</a:t>
            </a:r>
            <a:endParaRPr/>
          </a:p>
          <a:p>
            <a:pPr indent="0" lvl="0" marL="0" rtl="0" algn="l">
              <a:spcBef>
                <a:spcPts val="0"/>
              </a:spcBef>
              <a:spcAft>
                <a:spcPts val="0"/>
              </a:spcAft>
              <a:buNone/>
            </a:pPr>
            <a:r>
              <a:rPr lang="en-US"/>
              <a:t>Special topics –Arts &amp; Politics of Walking, Dead thing and Art of Fear</a:t>
            </a:r>
            <a:endParaRPr/>
          </a:p>
          <a:p>
            <a:pPr indent="0" lvl="0" marL="0" rtl="0" algn="l">
              <a:spcBef>
                <a:spcPts val="0"/>
              </a:spcBef>
              <a:spcAft>
                <a:spcPts val="0"/>
              </a:spcAft>
              <a:buNone/>
            </a:pPr>
            <a:r>
              <a:rPr lang="en-US"/>
              <a:t>Small class size (30 or less)</a:t>
            </a:r>
            <a:endParaRPr/>
          </a:p>
          <a:p>
            <a:pPr indent="0" lvl="0" marL="0" rtl="0" algn="l">
              <a:spcBef>
                <a:spcPts val="0"/>
              </a:spcBef>
              <a:spcAft>
                <a:spcPts val="0"/>
              </a:spcAft>
              <a:buNone/>
            </a:pPr>
            <a:r>
              <a:rPr lang="en-US"/>
              <a:t>Faculty have to apply to teach</a:t>
            </a:r>
            <a:endParaRPr/>
          </a:p>
          <a:p>
            <a:pPr indent="0" lvl="0" marL="0" rtl="0" algn="l">
              <a:spcBef>
                <a:spcPts val="0"/>
              </a:spcBef>
              <a:spcAft>
                <a:spcPts val="0"/>
              </a:spcAft>
              <a:buNone/>
            </a:pPr>
            <a:r>
              <a:rPr lang="en-US"/>
              <a:t>Cross disciplinary</a:t>
            </a:r>
            <a:endParaRPr/>
          </a:p>
          <a:p>
            <a:pPr indent="0" lvl="0" marL="0" rtl="0" algn="l">
              <a:spcBef>
                <a:spcPts val="0"/>
              </a:spcBef>
              <a:spcAft>
                <a:spcPts val="0"/>
              </a:spcAft>
              <a:buNone/>
            </a:pPr>
            <a:r>
              <a:rPr lang="en-US"/>
              <a:t>Meets a general education requirement</a:t>
            </a:r>
            <a:endParaRPr/>
          </a:p>
          <a:p>
            <a:pPr indent="0" lvl="0" marL="0" rtl="0" algn="l">
              <a:spcBef>
                <a:spcPts val="0"/>
              </a:spcBef>
              <a:spcAft>
                <a:spcPts val="0"/>
              </a:spcAft>
              <a:buNone/>
            </a:pPr>
            <a:r>
              <a:rPr lang="en-US"/>
              <a:t>Learn academic skills</a:t>
            </a:r>
            <a:endParaRPr/>
          </a:p>
          <a:p>
            <a:pPr indent="0" lvl="0" marL="0" rtl="0" algn="l">
              <a:spcBef>
                <a:spcPts val="0"/>
              </a:spcBef>
              <a:spcAft>
                <a:spcPts val="0"/>
              </a:spcAft>
              <a:buNone/>
            </a:pPr>
            <a:r>
              <a:rPr lang="en-US" u="sng">
                <a:solidFill>
                  <a:schemeClr val="hlink"/>
                </a:solidFill>
                <a:hlinkClick r:id="rId2"/>
              </a:rPr>
              <a:t>https://www.uwb.edu/premajor/first-year/discovery-core/autumn-dcx</a:t>
            </a:r>
            <a:endParaRPr/>
          </a:p>
        </p:txBody>
      </p:sp>
      <p:sp>
        <p:nvSpPr>
          <p:cNvPr id="158" name="Google Shape;158;p7: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8: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US"/>
              <a:t>Unique to UWB</a:t>
            </a:r>
            <a:endParaRPr/>
          </a:p>
          <a:p>
            <a:pPr indent="0" lvl="0" marL="0" rtl="0" algn="l">
              <a:spcBef>
                <a:spcPts val="0"/>
              </a:spcBef>
              <a:spcAft>
                <a:spcPts val="0"/>
              </a:spcAft>
              <a:buNone/>
            </a:pPr>
            <a:r>
              <a:rPr lang="en-US"/>
              <a:t>Special topics –Arts &amp; Politics of Walking, Dead thing and Art of Fear</a:t>
            </a:r>
            <a:endParaRPr/>
          </a:p>
          <a:p>
            <a:pPr indent="0" lvl="0" marL="0" rtl="0" algn="l">
              <a:spcBef>
                <a:spcPts val="0"/>
              </a:spcBef>
              <a:spcAft>
                <a:spcPts val="0"/>
              </a:spcAft>
              <a:buNone/>
            </a:pPr>
            <a:r>
              <a:rPr lang="en-US"/>
              <a:t>Small class size (30 or less)</a:t>
            </a:r>
            <a:endParaRPr/>
          </a:p>
          <a:p>
            <a:pPr indent="0" lvl="0" marL="0" rtl="0" algn="l">
              <a:spcBef>
                <a:spcPts val="0"/>
              </a:spcBef>
              <a:spcAft>
                <a:spcPts val="0"/>
              </a:spcAft>
              <a:buNone/>
            </a:pPr>
            <a:r>
              <a:rPr lang="en-US"/>
              <a:t>Faculty have to apply to teach</a:t>
            </a:r>
            <a:endParaRPr/>
          </a:p>
          <a:p>
            <a:pPr indent="0" lvl="0" marL="0" rtl="0" algn="l">
              <a:spcBef>
                <a:spcPts val="0"/>
              </a:spcBef>
              <a:spcAft>
                <a:spcPts val="0"/>
              </a:spcAft>
              <a:buNone/>
            </a:pPr>
            <a:r>
              <a:rPr lang="en-US"/>
              <a:t>Cross disciplinary</a:t>
            </a:r>
            <a:endParaRPr/>
          </a:p>
          <a:p>
            <a:pPr indent="0" lvl="0" marL="0" rtl="0" algn="l">
              <a:spcBef>
                <a:spcPts val="0"/>
              </a:spcBef>
              <a:spcAft>
                <a:spcPts val="0"/>
              </a:spcAft>
              <a:buNone/>
            </a:pPr>
            <a:r>
              <a:rPr lang="en-US"/>
              <a:t>Meets a general education requirement</a:t>
            </a:r>
            <a:endParaRPr/>
          </a:p>
          <a:p>
            <a:pPr indent="0" lvl="0" marL="0" rtl="0" algn="l">
              <a:spcBef>
                <a:spcPts val="0"/>
              </a:spcBef>
              <a:spcAft>
                <a:spcPts val="0"/>
              </a:spcAft>
              <a:buNone/>
            </a:pPr>
            <a:r>
              <a:rPr lang="en-US"/>
              <a:t>Learn academic skills</a:t>
            </a:r>
            <a:endParaRPr/>
          </a:p>
          <a:p>
            <a:pPr indent="0" lvl="0" marL="0" rtl="0" algn="l">
              <a:spcBef>
                <a:spcPts val="0"/>
              </a:spcBef>
              <a:spcAft>
                <a:spcPts val="0"/>
              </a:spcAft>
              <a:buNone/>
            </a:pPr>
            <a:r>
              <a:rPr lang="en-US" u="sng">
                <a:solidFill>
                  <a:schemeClr val="hlink"/>
                </a:solidFill>
                <a:hlinkClick r:id="rId2"/>
              </a:rPr>
              <a:t>https://www.uwb.edu/premajor/first-year/discovery-core/autumn-dcx</a:t>
            </a:r>
            <a:endParaRPr/>
          </a:p>
        </p:txBody>
      </p:sp>
      <p:sp>
        <p:nvSpPr>
          <p:cNvPr id="175" name="Google Shape;175;p8: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9: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9: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104775" lvl="0" marL="174625" rtl="0" algn="l">
              <a:spcBef>
                <a:spcPts val="0"/>
              </a:spcBef>
              <a:spcAft>
                <a:spcPts val="0"/>
              </a:spcAft>
              <a:buClr>
                <a:schemeClr val="dk1"/>
              </a:buClr>
              <a:buSzPts val="1100"/>
              <a:buFont typeface="Arial"/>
              <a:buNone/>
            </a:pPr>
            <a:r>
              <a:t/>
            </a:r>
            <a:endParaRPr sz="1100"/>
          </a:p>
        </p:txBody>
      </p:sp>
      <p:sp>
        <p:nvSpPr>
          <p:cNvPr id="192" name="Google Shape;192;p9: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0" name="Shape 10"/>
        <p:cNvGrpSpPr/>
        <p:nvPr/>
      </p:nvGrpSpPr>
      <p:grpSpPr>
        <a:xfrm>
          <a:off x="0" y="0"/>
          <a:ext cx="0" cy="0"/>
          <a:chOff x="0" y="0"/>
          <a:chExt cx="0" cy="0"/>
        </a:xfrm>
      </p:grpSpPr>
      <p:pic>
        <p:nvPicPr>
          <p:cNvPr descr="W Logo_Purple_2685_HEX.png" id="11" name="Google Shape;11;p18"/>
          <p:cNvPicPr preferRelativeResize="0"/>
          <p:nvPr/>
        </p:nvPicPr>
        <p:blipFill rotWithShape="1">
          <a:blip r:embed="rId2">
            <a:alphaModFix/>
          </a:blip>
          <a:srcRect b="0" l="0" r="0" t="0"/>
          <a:stretch/>
        </p:blipFill>
        <p:spPr>
          <a:xfrm>
            <a:off x="7448139" y="5949410"/>
            <a:ext cx="1371600" cy="923544"/>
          </a:xfrm>
          <a:prstGeom prst="rect">
            <a:avLst/>
          </a:prstGeom>
          <a:noFill/>
          <a:ln>
            <a:noFill/>
          </a:ln>
        </p:spPr>
      </p:pic>
      <p:pic>
        <p:nvPicPr>
          <p:cNvPr id="12" name="Google Shape;12;p18"/>
          <p:cNvPicPr preferRelativeResize="0"/>
          <p:nvPr/>
        </p:nvPicPr>
        <p:blipFill rotWithShape="1">
          <a:blip r:embed="rId3">
            <a:alphaModFix/>
          </a:blip>
          <a:srcRect b="0" l="0" r="0" t="0"/>
          <a:stretch/>
        </p:blipFill>
        <p:spPr>
          <a:xfrm>
            <a:off x="792038" y="6501100"/>
            <a:ext cx="3429000" cy="192408"/>
          </a:xfrm>
          <a:prstGeom prst="rect">
            <a:avLst/>
          </a:prstGeom>
          <a:noFill/>
          <a:ln>
            <a:noFill/>
          </a:ln>
        </p:spPr>
      </p:pic>
      <p:pic>
        <p:nvPicPr>
          <p:cNvPr descr="Bar_RtAngle_7502_RGB.png" id="13" name="Google Shape;13;p18"/>
          <p:cNvPicPr preferRelativeResize="0"/>
          <p:nvPr/>
        </p:nvPicPr>
        <p:blipFill rotWithShape="1">
          <a:blip r:embed="rId4">
            <a:alphaModFix/>
          </a:blip>
          <a:srcRect b="0" l="0" r="0" t="0"/>
          <a:stretch/>
        </p:blipFill>
        <p:spPr>
          <a:xfrm>
            <a:off x="813587" y="4006085"/>
            <a:ext cx="2284303" cy="112770"/>
          </a:xfrm>
          <a:prstGeom prst="rect">
            <a:avLst/>
          </a:prstGeom>
          <a:noFill/>
          <a:ln>
            <a:noFill/>
          </a:ln>
        </p:spPr>
      </p:pic>
      <p:sp>
        <p:nvSpPr>
          <p:cNvPr id="14" name="Google Shape;14;p18"/>
          <p:cNvSpPr txBox="1"/>
          <p:nvPr>
            <p:ph type="title"/>
          </p:nvPr>
        </p:nvSpPr>
        <p:spPr>
          <a:xfrm>
            <a:off x="671757" y="1167124"/>
            <a:ext cx="6972300" cy="2641756"/>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rgbClr val="4B2E83"/>
              </a:buClr>
              <a:buSzPts val="5000"/>
              <a:buFont typeface="Encode Sans Black"/>
              <a:buNone/>
              <a:defRPr b="1" i="0" sz="5000" u="none" cap="none" strike="noStrike">
                <a:solidFill>
                  <a:srgbClr val="4B2E83"/>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p26"/>
          <p:cNvSpPr txBox="1"/>
          <p:nvPr>
            <p:ph idx="12" type="sldNum"/>
          </p:nvPr>
        </p:nvSpPr>
        <p:spPr>
          <a:xfrm>
            <a:off x="8472458" y="6217622"/>
            <a:ext cx="548775"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27"/>
          <p:cNvSpPr txBox="1"/>
          <p:nvPr>
            <p:ph type="title"/>
          </p:nvPr>
        </p:nvSpPr>
        <p:spPr>
          <a:xfrm>
            <a:off x="311700" y="593367"/>
            <a:ext cx="8520525"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lt1"/>
              </a:buClr>
              <a:buSzPts val="3700"/>
              <a:buFont typeface="Calibri"/>
              <a:buNone/>
              <a:defRPr b="0" i="0" sz="4400" u="none" cap="none" strike="noStrike">
                <a:solidFill>
                  <a:schemeClr val="lt1"/>
                </a:solidFill>
                <a:latin typeface="Calibri"/>
                <a:ea typeface="Calibri"/>
                <a:cs typeface="Calibri"/>
                <a:sym typeface="Calibri"/>
              </a:defRPr>
            </a:lvl1pPr>
            <a:lvl2pPr lvl="1" algn="l">
              <a:lnSpc>
                <a:spcPct val="100000"/>
              </a:lnSpc>
              <a:spcBef>
                <a:spcPts val="0"/>
              </a:spcBef>
              <a:spcAft>
                <a:spcPts val="0"/>
              </a:spcAft>
              <a:buSzPts val="3700"/>
              <a:buFont typeface="Arial"/>
              <a:buNone/>
              <a:defRPr sz="1800"/>
            </a:lvl2pPr>
            <a:lvl3pPr lvl="2" algn="l">
              <a:lnSpc>
                <a:spcPct val="100000"/>
              </a:lnSpc>
              <a:spcBef>
                <a:spcPts val="0"/>
              </a:spcBef>
              <a:spcAft>
                <a:spcPts val="0"/>
              </a:spcAft>
              <a:buSzPts val="3700"/>
              <a:buFont typeface="Arial"/>
              <a:buNone/>
              <a:defRPr sz="1800"/>
            </a:lvl3pPr>
            <a:lvl4pPr lvl="3" algn="l">
              <a:lnSpc>
                <a:spcPct val="100000"/>
              </a:lnSpc>
              <a:spcBef>
                <a:spcPts val="0"/>
              </a:spcBef>
              <a:spcAft>
                <a:spcPts val="0"/>
              </a:spcAft>
              <a:buSzPts val="3700"/>
              <a:buFont typeface="Arial"/>
              <a:buNone/>
              <a:defRPr sz="1800"/>
            </a:lvl4pPr>
            <a:lvl5pPr lvl="4" algn="l">
              <a:lnSpc>
                <a:spcPct val="100000"/>
              </a:lnSpc>
              <a:spcBef>
                <a:spcPts val="0"/>
              </a:spcBef>
              <a:spcAft>
                <a:spcPts val="0"/>
              </a:spcAft>
              <a:buSzPts val="3700"/>
              <a:buFont typeface="Arial"/>
              <a:buNone/>
              <a:defRPr sz="1800"/>
            </a:lvl5pPr>
            <a:lvl6pPr lvl="5" algn="l">
              <a:lnSpc>
                <a:spcPct val="100000"/>
              </a:lnSpc>
              <a:spcBef>
                <a:spcPts val="0"/>
              </a:spcBef>
              <a:spcAft>
                <a:spcPts val="0"/>
              </a:spcAft>
              <a:buSzPts val="3700"/>
              <a:buFont typeface="Arial"/>
              <a:buNone/>
              <a:defRPr sz="1800"/>
            </a:lvl6pPr>
            <a:lvl7pPr lvl="6" algn="l">
              <a:lnSpc>
                <a:spcPct val="100000"/>
              </a:lnSpc>
              <a:spcBef>
                <a:spcPts val="0"/>
              </a:spcBef>
              <a:spcAft>
                <a:spcPts val="0"/>
              </a:spcAft>
              <a:buSzPts val="3700"/>
              <a:buFont typeface="Arial"/>
              <a:buNone/>
              <a:defRPr sz="1800"/>
            </a:lvl7pPr>
            <a:lvl8pPr lvl="7" algn="l">
              <a:lnSpc>
                <a:spcPct val="100000"/>
              </a:lnSpc>
              <a:spcBef>
                <a:spcPts val="0"/>
              </a:spcBef>
              <a:spcAft>
                <a:spcPts val="0"/>
              </a:spcAft>
              <a:buSzPts val="3700"/>
              <a:buFont typeface="Arial"/>
              <a:buNone/>
              <a:defRPr sz="1800"/>
            </a:lvl8pPr>
            <a:lvl9pPr lvl="8" algn="l">
              <a:lnSpc>
                <a:spcPct val="100000"/>
              </a:lnSpc>
              <a:spcBef>
                <a:spcPts val="0"/>
              </a:spcBef>
              <a:spcAft>
                <a:spcPts val="0"/>
              </a:spcAft>
              <a:buSzPts val="3700"/>
              <a:buFont typeface="Arial"/>
              <a:buNone/>
              <a:defRPr sz="1800"/>
            </a:lvl9pPr>
          </a:lstStyle>
          <a:p/>
        </p:txBody>
      </p:sp>
      <p:sp>
        <p:nvSpPr>
          <p:cNvPr id="63" name="Google Shape;63;p27"/>
          <p:cNvSpPr txBox="1"/>
          <p:nvPr>
            <p:ph idx="12" type="sldNum"/>
          </p:nvPr>
        </p:nvSpPr>
        <p:spPr>
          <a:xfrm>
            <a:off x="8472458" y="6217622"/>
            <a:ext cx="548775"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975"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64" name="Shape 64"/>
        <p:cNvGrpSpPr/>
        <p:nvPr/>
      </p:nvGrpSpPr>
      <p:grpSpPr>
        <a:xfrm>
          <a:off x="0" y="0"/>
          <a:ext cx="0" cy="0"/>
          <a:chOff x="0" y="0"/>
          <a:chExt cx="0" cy="0"/>
        </a:xfrm>
      </p:grpSpPr>
      <p:sp>
        <p:nvSpPr>
          <p:cNvPr id="65" name="Google Shape;65;p28"/>
          <p:cNvSpPr/>
          <p:nvPr/>
        </p:nvSpPr>
        <p:spPr>
          <a:xfrm>
            <a:off x="390735" y="506504"/>
            <a:ext cx="8362351" cy="5844871"/>
          </a:xfrm>
          <a:custGeom>
            <a:rect b="b" l="l" r="r" t="t"/>
            <a:pathLst>
              <a:path extrusionOk="0" fill="none" h="149667" w="285508">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cap="flat" cmpd="sng" w="19050">
            <a:solidFill>
              <a:schemeClr val="accent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425" u="none" cap="none" strike="noStrike">
              <a:solidFill>
                <a:srgbClr val="000000"/>
              </a:solidFill>
              <a:latin typeface="Arial"/>
              <a:ea typeface="Arial"/>
              <a:cs typeface="Arial"/>
              <a:sym typeface="Arial"/>
            </a:endParaRPr>
          </a:p>
        </p:txBody>
      </p:sp>
      <p:sp>
        <p:nvSpPr>
          <p:cNvPr id="66" name="Google Shape;66;p28"/>
          <p:cNvSpPr txBox="1"/>
          <p:nvPr>
            <p:ph type="title"/>
          </p:nvPr>
        </p:nvSpPr>
        <p:spPr>
          <a:xfrm>
            <a:off x="922000" y="1189033"/>
            <a:ext cx="6866100" cy="1143300"/>
          </a:xfrm>
          <a:prstGeom prst="rect">
            <a:avLst/>
          </a:prstGeom>
          <a:noFill/>
          <a:ln>
            <a:noFill/>
          </a:ln>
        </p:spPr>
        <p:txBody>
          <a:bodyPr anchorCtr="0" anchor="t" bIns="121900" lIns="121900" spcFirstLastPara="1" rIns="121900" wrap="square" tIns="121900">
            <a:noAutofit/>
          </a:bodyPr>
          <a:lstStyle>
            <a:lvl1pPr lvl="0" marR="0" rtl="0" algn="l">
              <a:lnSpc>
                <a:spcPct val="100000"/>
              </a:lnSpc>
              <a:spcBef>
                <a:spcPts val="0"/>
              </a:spcBef>
              <a:spcAft>
                <a:spcPts val="0"/>
              </a:spcAft>
              <a:buClr>
                <a:schemeClr val="lt1"/>
              </a:buClr>
              <a:buSzPts val="7700"/>
              <a:buFont typeface="Calibri"/>
              <a:buNone/>
              <a:defRPr b="0" i="0" sz="4400" u="none" cap="none" strike="noStrike">
                <a:solidFill>
                  <a:schemeClr val="lt1"/>
                </a:solidFill>
                <a:latin typeface="Calibri"/>
                <a:ea typeface="Calibri"/>
                <a:cs typeface="Calibri"/>
                <a:sym typeface="Calibri"/>
              </a:defRPr>
            </a:lvl1pPr>
            <a:lvl2pPr lvl="1" algn="l">
              <a:lnSpc>
                <a:spcPct val="100000"/>
              </a:lnSpc>
              <a:spcBef>
                <a:spcPts val="0"/>
              </a:spcBef>
              <a:spcAft>
                <a:spcPts val="0"/>
              </a:spcAft>
              <a:buSzPts val="7700"/>
              <a:buFont typeface="Arial"/>
              <a:buNone/>
              <a:defRPr sz="1800"/>
            </a:lvl2pPr>
            <a:lvl3pPr lvl="2" algn="l">
              <a:lnSpc>
                <a:spcPct val="100000"/>
              </a:lnSpc>
              <a:spcBef>
                <a:spcPts val="0"/>
              </a:spcBef>
              <a:spcAft>
                <a:spcPts val="0"/>
              </a:spcAft>
              <a:buSzPts val="7700"/>
              <a:buFont typeface="Arial"/>
              <a:buNone/>
              <a:defRPr sz="1800"/>
            </a:lvl3pPr>
            <a:lvl4pPr lvl="3" algn="l">
              <a:lnSpc>
                <a:spcPct val="100000"/>
              </a:lnSpc>
              <a:spcBef>
                <a:spcPts val="0"/>
              </a:spcBef>
              <a:spcAft>
                <a:spcPts val="0"/>
              </a:spcAft>
              <a:buSzPts val="7700"/>
              <a:buFont typeface="Arial"/>
              <a:buNone/>
              <a:defRPr sz="1800"/>
            </a:lvl4pPr>
            <a:lvl5pPr lvl="4" algn="l">
              <a:lnSpc>
                <a:spcPct val="100000"/>
              </a:lnSpc>
              <a:spcBef>
                <a:spcPts val="0"/>
              </a:spcBef>
              <a:spcAft>
                <a:spcPts val="0"/>
              </a:spcAft>
              <a:buSzPts val="7700"/>
              <a:buFont typeface="Arial"/>
              <a:buNone/>
              <a:defRPr sz="1800"/>
            </a:lvl5pPr>
            <a:lvl6pPr lvl="5" algn="l">
              <a:lnSpc>
                <a:spcPct val="100000"/>
              </a:lnSpc>
              <a:spcBef>
                <a:spcPts val="0"/>
              </a:spcBef>
              <a:spcAft>
                <a:spcPts val="0"/>
              </a:spcAft>
              <a:buSzPts val="7700"/>
              <a:buFont typeface="Arial"/>
              <a:buNone/>
              <a:defRPr sz="1800"/>
            </a:lvl6pPr>
            <a:lvl7pPr lvl="6" algn="l">
              <a:lnSpc>
                <a:spcPct val="100000"/>
              </a:lnSpc>
              <a:spcBef>
                <a:spcPts val="0"/>
              </a:spcBef>
              <a:spcAft>
                <a:spcPts val="0"/>
              </a:spcAft>
              <a:buSzPts val="7700"/>
              <a:buFont typeface="Arial"/>
              <a:buNone/>
              <a:defRPr sz="1800"/>
            </a:lvl7pPr>
            <a:lvl8pPr lvl="7" algn="l">
              <a:lnSpc>
                <a:spcPct val="100000"/>
              </a:lnSpc>
              <a:spcBef>
                <a:spcPts val="0"/>
              </a:spcBef>
              <a:spcAft>
                <a:spcPts val="0"/>
              </a:spcAft>
              <a:buSzPts val="7700"/>
              <a:buFont typeface="Arial"/>
              <a:buNone/>
              <a:defRPr sz="1800"/>
            </a:lvl8pPr>
            <a:lvl9pPr lvl="8" algn="l">
              <a:lnSpc>
                <a:spcPct val="100000"/>
              </a:lnSpc>
              <a:spcBef>
                <a:spcPts val="0"/>
              </a:spcBef>
              <a:spcAft>
                <a:spcPts val="0"/>
              </a:spcAft>
              <a:buSzPts val="7700"/>
              <a:buFont typeface="Arial"/>
              <a:buNone/>
              <a:defRPr sz="1800"/>
            </a:lvl9pPr>
          </a:lstStyle>
          <a:p/>
        </p:txBody>
      </p:sp>
      <p:sp>
        <p:nvSpPr>
          <p:cNvPr id="67" name="Google Shape;67;p28"/>
          <p:cNvSpPr txBox="1"/>
          <p:nvPr>
            <p:ph idx="1" type="body"/>
          </p:nvPr>
        </p:nvSpPr>
        <p:spPr>
          <a:xfrm>
            <a:off x="922000" y="2574000"/>
            <a:ext cx="2332125" cy="3891900"/>
          </a:xfrm>
          <a:prstGeom prst="rect">
            <a:avLst/>
          </a:prstGeom>
          <a:noFill/>
          <a:ln>
            <a:noFill/>
          </a:ln>
        </p:spPr>
        <p:txBody>
          <a:bodyPr anchorCtr="0" anchor="t" bIns="121900" lIns="121900" spcFirstLastPara="1" rIns="121900" wrap="square" tIns="121900">
            <a:noAutofit/>
          </a:bodyPr>
          <a:lstStyle>
            <a:lvl1pPr indent="-349250" lvl="0" marL="457200" marR="0" rtl="0" algn="l">
              <a:lnSpc>
                <a:spcPct val="100000"/>
              </a:lnSpc>
              <a:spcBef>
                <a:spcPts val="60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1pPr>
            <a:lvl2pPr indent="-349250" lvl="1" marL="9144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2pPr>
            <a:lvl3pPr indent="-349250" lvl="2" marL="13716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3pPr>
            <a:lvl4pPr indent="-349250" lvl="3" marL="18288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4pPr>
            <a:lvl5pPr indent="-349250" lvl="4" marL="22860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5pPr>
            <a:lvl6pPr indent="-349250" lvl="5" marL="27432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6pPr>
            <a:lvl7pPr indent="-349250" lvl="6" marL="32004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7pPr>
            <a:lvl8pPr indent="-349250" lvl="7" marL="36576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8pPr>
            <a:lvl9pPr indent="-349250" lvl="8" marL="41148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9pPr>
          </a:lstStyle>
          <a:p/>
        </p:txBody>
      </p:sp>
      <p:sp>
        <p:nvSpPr>
          <p:cNvPr id="68" name="Google Shape;68;p28"/>
          <p:cNvSpPr txBox="1"/>
          <p:nvPr>
            <p:ph idx="2" type="body"/>
          </p:nvPr>
        </p:nvSpPr>
        <p:spPr>
          <a:xfrm>
            <a:off x="3373778" y="2574000"/>
            <a:ext cx="2332125" cy="3891900"/>
          </a:xfrm>
          <a:prstGeom prst="rect">
            <a:avLst/>
          </a:prstGeom>
          <a:noFill/>
          <a:ln>
            <a:noFill/>
          </a:ln>
        </p:spPr>
        <p:txBody>
          <a:bodyPr anchorCtr="0" anchor="t" bIns="121900" lIns="121900" spcFirstLastPara="1" rIns="121900" wrap="square" tIns="121900">
            <a:noAutofit/>
          </a:bodyPr>
          <a:lstStyle>
            <a:lvl1pPr indent="-349250" lvl="0" marL="457200" marR="0" rtl="0" algn="l">
              <a:lnSpc>
                <a:spcPct val="100000"/>
              </a:lnSpc>
              <a:spcBef>
                <a:spcPts val="60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1pPr>
            <a:lvl2pPr indent="-349250" lvl="1" marL="9144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2pPr>
            <a:lvl3pPr indent="-349250" lvl="2" marL="13716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3pPr>
            <a:lvl4pPr indent="-349250" lvl="3" marL="18288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4pPr>
            <a:lvl5pPr indent="-349250" lvl="4" marL="22860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5pPr>
            <a:lvl6pPr indent="-349250" lvl="5" marL="27432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6pPr>
            <a:lvl7pPr indent="-349250" lvl="6" marL="32004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7pPr>
            <a:lvl8pPr indent="-349250" lvl="7" marL="36576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8pPr>
            <a:lvl9pPr indent="-349250" lvl="8" marL="41148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9pPr>
          </a:lstStyle>
          <a:p/>
        </p:txBody>
      </p:sp>
      <p:sp>
        <p:nvSpPr>
          <p:cNvPr id="69" name="Google Shape;69;p28"/>
          <p:cNvSpPr txBox="1"/>
          <p:nvPr>
            <p:ph idx="3" type="body"/>
          </p:nvPr>
        </p:nvSpPr>
        <p:spPr>
          <a:xfrm>
            <a:off x="5825557" y="2574000"/>
            <a:ext cx="2332125" cy="3891900"/>
          </a:xfrm>
          <a:prstGeom prst="rect">
            <a:avLst/>
          </a:prstGeom>
          <a:noFill/>
          <a:ln>
            <a:noFill/>
          </a:ln>
        </p:spPr>
        <p:txBody>
          <a:bodyPr anchorCtr="0" anchor="t" bIns="121900" lIns="121900" spcFirstLastPara="1" rIns="121900" wrap="square" tIns="121900">
            <a:noAutofit/>
          </a:bodyPr>
          <a:lstStyle>
            <a:lvl1pPr indent="-349250" lvl="0" marL="457200" marR="0" rtl="0" algn="l">
              <a:lnSpc>
                <a:spcPct val="100000"/>
              </a:lnSpc>
              <a:spcBef>
                <a:spcPts val="60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1pPr>
            <a:lvl2pPr indent="-349250" lvl="1" marL="9144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2pPr>
            <a:lvl3pPr indent="-349250" lvl="2" marL="13716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3pPr>
            <a:lvl4pPr indent="-349250" lvl="3" marL="18288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4pPr>
            <a:lvl5pPr indent="-349250" lvl="4" marL="22860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5pPr>
            <a:lvl6pPr indent="-349250" lvl="5" marL="27432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6pPr>
            <a:lvl7pPr indent="-349250" lvl="6" marL="32004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7pPr>
            <a:lvl8pPr indent="-349250" lvl="7" marL="36576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8pPr>
            <a:lvl9pPr indent="-349250" lvl="8" marL="4114800" marR="0" rtl="0" algn="l">
              <a:lnSpc>
                <a:spcPct val="100000"/>
              </a:lnSpc>
              <a:spcBef>
                <a:spcPts val="0"/>
              </a:spcBef>
              <a:spcAft>
                <a:spcPts val="0"/>
              </a:spcAft>
              <a:buClr>
                <a:schemeClr val="lt1"/>
              </a:buClr>
              <a:buSzPts val="1900"/>
              <a:buFont typeface="Arial"/>
              <a:buChar char="■"/>
              <a:defRPr b="0" i="0" sz="1425" u="none" cap="none" strike="noStrike">
                <a:solidFill>
                  <a:schemeClr val="lt1"/>
                </a:solidFill>
                <a:latin typeface="Calibri"/>
                <a:ea typeface="Calibri"/>
                <a:cs typeface="Calibri"/>
                <a:sym typeface="Calibri"/>
              </a:defRPr>
            </a:lvl9pPr>
          </a:lstStyle>
          <a:p/>
        </p:txBody>
      </p:sp>
      <p:sp>
        <p:nvSpPr>
          <p:cNvPr id="70" name="Google Shape;70;p28"/>
          <p:cNvSpPr txBox="1"/>
          <p:nvPr>
            <p:ph idx="12" type="sldNum"/>
          </p:nvPr>
        </p:nvSpPr>
        <p:spPr>
          <a:xfrm>
            <a:off x="8604400" y="6120400"/>
            <a:ext cx="539775" cy="737700"/>
          </a:xfrm>
          <a:prstGeom prst="rect">
            <a:avLst/>
          </a:prstGeom>
          <a:noFill/>
          <a:ln>
            <a:noFill/>
          </a:ln>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1pPr>
            <a:lvl2pPr indent="0" lvl="1"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2pPr>
            <a:lvl3pPr indent="0" lvl="2"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3pPr>
            <a:lvl4pPr indent="0" lvl="3"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4pPr>
            <a:lvl5pPr indent="0" lvl="4"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5pPr>
            <a:lvl6pPr indent="0" lvl="5"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6pPr>
            <a:lvl7pPr indent="0" lvl="6"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7pPr>
            <a:lvl8pPr indent="0" lvl="7"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8pPr>
            <a:lvl9pPr indent="0" lvl="8" marL="0" marR="0" rtl="0" algn="ctr">
              <a:lnSpc>
                <a:spcPct val="100000"/>
              </a:lnSpc>
              <a:spcBef>
                <a:spcPts val="0"/>
              </a:spcBef>
              <a:spcAft>
                <a:spcPts val="0"/>
              </a:spcAft>
              <a:buClr>
                <a:srgbClr val="000000"/>
              </a:buClr>
              <a:buSzPts val="1700"/>
              <a:buFont typeface="Arial"/>
              <a:buNone/>
              <a:defRPr b="0" i="0" sz="1275" u="none" cap="none" strike="noStrike">
                <a:solidFill>
                  <a:schemeClr val="accent1"/>
                </a:solidFill>
                <a:latin typeface="Raleway ExtraBold"/>
                <a:ea typeface="Raleway ExtraBold"/>
                <a:cs typeface="Raleway ExtraBold"/>
                <a:sym typeface="Raleway ExtraBold"/>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1" name="Shape 71"/>
        <p:cNvGrpSpPr/>
        <p:nvPr/>
      </p:nvGrpSpPr>
      <p:grpSpPr>
        <a:xfrm>
          <a:off x="0" y="0"/>
          <a:ext cx="0" cy="0"/>
          <a:chOff x="0" y="0"/>
          <a:chExt cx="0" cy="0"/>
        </a:xfrm>
      </p:grpSpPr>
      <p:sp>
        <p:nvSpPr>
          <p:cNvPr id="72" name="Google Shape;72;p2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rmAutofit/>
          </a:bodyPr>
          <a:lstStyle>
            <a:lvl1pPr lvl="0" marR="0" rtl="0" algn="ctr">
              <a:lnSpc>
                <a:spcPct val="100000"/>
              </a:lnSpc>
              <a:spcBef>
                <a:spcPts val="0"/>
              </a:spcBef>
              <a:spcAft>
                <a:spcPts val="0"/>
              </a:spcAft>
              <a:buClr>
                <a:schemeClr val="dk1"/>
              </a:buClr>
              <a:buSzPts val="44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Font typeface="Arial"/>
              <a:buNone/>
              <a:defRPr sz="1350"/>
            </a:lvl2pPr>
            <a:lvl3pPr lvl="2" algn="l">
              <a:lnSpc>
                <a:spcPct val="100000"/>
              </a:lnSpc>
              <a:spcBef>
                <a:spcPts val="0"/>
              </a:spcBef>
              <a:spcAft>
                <a:spcPts val="0"/>
              </a:spcAft>
              <a:buSzPts val="1800"/>
              <a:buFont typeface="Arial"/>
              <a:buNone/>
              <a:defRPr sz="1350"/>
            </a:lvl3pPr>
            <a:lvl4pPr lvl="3" algn="l">
              <a:lnSpc>
                <a:spcPct val="100000"/>
              </a:lnSpc>
              <a:spcBef>
                <a:spcPts val="0"/>
              </a:spcBef>
              <a:spcAft>
                <a:spcPts val="0"/>
              </a:spcAft>
              <a:buSzPts val="1800"/>
              <a:buFont typeface="Arial"/>
              <a:buNone/>
              <a:defRPr sz="1350"/>
            </a:lvl4pPr>
            <a:lvl5pPr lvl="4" algn="l">
              <a:lnSpc>
                <a:spcPct val="100000"/>
              </a:lnSpc>
              <a:spcBef>
                <a:spcPts val="0"/>
              </a:spcBef>
              <a:spcAft>
                <a:spcPts val="0"/>
              </a:spcAft>
              <a:buSzPts val="1800"/>
              <a:buFont typeface="Arial"/>
              <a:buNone/>
              <a:defRPr sz="1350"/>
            </a:lvl5pPr>
            <a:lvl6pPr lvl="5" algn="l">
              <a:lnSpc>
                <a:spcPct val="100000"/>
              </a:lnSpc>
              <a:spcBef>
                <a:spcPts val="0"/>
              </a:spcBef>
              <a:spcAft>
                <a:spcPts val="0"/>
              </a:spcAft>
              <a:buSzPts val="1800"/>
              <a:buFont typeface="Arial"/>
              <a:buNone/>
              <a:defRPr sz="1350"/>
            </a:lvl6pPr>
            <a:lvl7pPr lvl="6" algn="l">
              <a:lnSpc>
                <a:spcPct val="100000"/>
              </a:lnSpc>
              <a:spcBef>
                <a:spcPts val="0"/>
              </a:spcBef>
              <a:spcAft>
                <a:spcPts val="0"/>
              </a:spcAft>
              <a:buSzPts val="1800"/>
              <a:buFont typeface="Arial"/>
              <a:buNone/>
              <a:defRPr sz="1350"/>
            </a:lvl7pPr>
            <a:lvl8pPr lvl="7" algn="l">
              <a:lnSpc>
                <a:spcPct val="100000"/>
              </a:lnSpc>
              <a:spcBef>
                <a:spcPts val="0"/>
              </a:spcBef>
              <a:spcAft>
                <a:spcPts val="0"/>
              </a:spcAft>
              <a:buSzPts val="1800"/>
              <a:buFont typeface="Arial"/>
              <a:buNone/>
              <a:defRPr sz="1350"/>
            </a:lvl8pPr>
            <a:lvl9pPr lvl="8" algn="l">
              <a:lnSpc>
                <a:spcPct val="100000"/>
              </a:lnSpc>
              <a:spcBef>
                <a:spcPts val="0"/>
              </a:spcBef>
              <a:spcAft>
                <a:spcPts val="0"/>
              </a:spcAft>
              <a:buSzPts val="1800"/>
              <a:buFont typeface="Arial"/>
              <a:buNone/>
              <a:defRPr sz="1350"/>
            </a:lvl9pPr>
          </a:lstStyle>
          <a:p/>
        </p:txBody>
      </p:sp>
      <p:sp>
        <p:nvSpPr>
          <p:cNvPr id="73" name="Google Shape;73;p29"/>
          <p:cNvSpPr txBox="1"/>
          <p:nvPr>
            <p:ph idx="1" type="body"/>
          </p:nvPr>
        </p:nvSpPr>
        <p:spPr>
          <a:xfrm>
            <a:off x="457200" y="1600201"/>
            <a:ext cx="8229600" cy="4526100"/>
          </a:xfrm>
          <a:prstGeom prst="rect">
            <a:avLst/>
          </a:prstGeom>
          <a:noFill/>
          <a:ln>
            <a:noFill/>
          </a:ln>
        </p:spPr>
        <p:txBody>
          <a:bodyPr anchorCtr="0" anchor="t" bIns="91425" lIns="91425" spcFirstLastPara="1" rIns="91425" wrap="square" tIns="91425">
            <a:normAutofit/>
          </a:bodyPr>
          <a:lstStyle>
            <a:lvl1pPr indent="-431800" lvl="0" marL="457200" marR="0" rtl="0" algn="l">
              <a:lnSpc>
                <a:spcPct val="100000"/>
              </a:lnSpc>
              <a:spcBef>
                <a:spcPts val="480"/>
              </a:spcBef>
              <a:spcAft>
                <a:spcPts val="0"/>
              </a:spcAft>
              <a:buClr>
                <a:schemeClr val="dk1"/>
              </a:buClr>
              <a:buSzPts val="3200"/>
              <a:buFont typeface="Arial"/>
              <a:buChar char="•"/>
              <a:defRPr b="0" i="0" sz="2400" u="none" cap="none" strike="noStrike">
                <a:solidFill>
                  <a:schemeClr val="dk1"/>
                </a:solidFill>
                <a:latin typeface="Calibri"/>
                <a:ea typeface="Calibri"/>
                <a:cs typeface="Calibri"/>
                <a:sym typeface="Calibri"/>
              </a:defRPr>
            </a:lvl1pPr>
            <a:lvl2pPr indent="-406400" lvl="1" marL="914400" marR="0" rtl="0" algn="l">
              <a:lnSpc>
                <a:spcPct val="100000"/>
              </a:lnSpc>
              <a:spcBef>
                <a:spcPts val="420"/>
              </a:spcBef>
              <a:spcAft>
                <a:spcPts val="0"/>
              </a:spcAft>
              <a:buClr>
                <a:schemeClr val="dk1"/>
              </a:buClr>
              <a:buSzPts val="2800"/>
              <a:buFont typeface="Arial"/>
              <a:buChar char="–"/>
              <a:defRPr b="0" i="0" sz="21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360"/>
              </a:spcBef>
              <a:spcAft>
                <a:spcPts val="0"/>
              </a:spcAft>
              <a:buClr>
                <a:schemeClr val="dk1"/>
              </a:buClr>
              <a:buSzPts val="2400"/>
              <a:buFont typeface="Arial"/>
              <a:buChar char="•"/>
              <a:defRPr b="0" i="0" sz="18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300"/>
              </a:spcBef>
              <a:spcAft>
                <a:spcPts val="0"/>
              </a:spcAft>
              <a:buClr>
                <a:schemeClr val="dk1"/>
              </a:buClr>
              <a:buSzPts val="2000"/>
              <a:buFont typeface="Arial"/>
              <a:buChar char="•"/>
              <a:defRPr b="0" i="0" sz="1500" u="none" cap="none" strike="noStrike">
                <a:solidFill>
                  <a:schemeClr val="dk1"/>
                </a:solidFill>
                <a:latin typeface="Calibri"/>
                <a:ea typeface="Calibri"/>
                <a:cs typeface="Calibri"/>
                <a:sym typeface="Calibri"/>
              </a:defRPr>
            </a:lvl9pPr>
          </a:lstStyle>
          <a:p/>
        </p:txBody>
      </p:sp>
      <p:sp>
        <p:nvSpPr>
          <p:cNvPr id="74" name="Google Shape;74;p29"/>
          <p:cNvSpPr txBox="1"/>
          <p:nvPr>
            <p:ph idx="10" type="dt"/>
          </p:nvPr>
        </p:nvSpPr>
        <p:spPr>
          <a:xfrm>
            <a:off x="457201" y="6356351"/>
            <a:ext cx="2133675" cy="36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888888"/>
              </a:buClr>
              <a:buSzPts val="1200"/>
              <a:buFont typeface="Calibri"/>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9pPr>
          </a:lstStyle>
          <a:p/>
        </p:txBody>
      </p:sp>
      <p:sp>
        <p:nvSpPr>
          <p:cNvPr id="75" name="Google Shape;75;p29"/>
          <p:cNvSpPr txBox="1"/>
          <p:nvPr>
            <p:ph idx="11" type="ftr"/>
          </p:nvPr>
        </p:nvSpPr>
        <p:spPr>
          <a:xfrm>
            <a:off x="3124200" y="6356351"/>
            <a:ext cx="2895525" cy="3651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888888"/>
              </a:buClr>
              <a:buSzPts val="1200"/>
              <a:buFont typeface="Calibri"/>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350" u="none" cap="none" strike="noStrike">
                <a:solidFill>
                  <a:schemeClr val="dk1"/>
                </a:solidFill>
                <a:latin typeface="Calibri"/>
                <a:ea typeface="Calibri"/>
                <a:cs typeface="Calibri"/>
                <a:sym typeface="Calibri"/>
              </a:defRPr>
            </a:lvl9pPr>
          </a:lstStyle>
          <a:p/>
        </p:txBody>
      </p:sp>
      <p:sp>
        <p:nvSpPr>
          <p:cNvPr id="76" name="Google Shape;76;p29"/>
          <p:cNvSpPr txBox="1"/>
          <p:nvPr>
            <p:ph idx="12" type="sldNum"/>
          </p:nvPr>
        </p:nvSpPr>
        <p:spPr>
          <a:xfrm>
            <a:off x="6553201" y="6356351"/>
            <a:ext cx="2133675"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3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19"/>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 name="Google Shape;17;p19"/>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8" name="Google Shape;18;p1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9" name="Google Shape;19;p1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 name="Google Shape;20;p1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ubheader + Content">
  <p:cSld name="Header + Subheader + Content">
    <p:spTree>
      <p:nvGrpSpPr>
        <p:cNvPr id="21" name="Shape 21"/>
        <p:cNvGrpSpPr/>
        <p:nvPr/>
      </p:nvGrpSpPr>
      <p:grpSpPr>
        <a:xfrm>
          <a:off x="0" y="0"/>
          <a:ext cx="0" cy="0"/>
          <a:chOff x="0" y="0"/>
          <a:chExt cx="0" cy="0"/>
        </a:xfrm>
      </p:grpSpPr>
      <p:sp>
        <p:nvSpPr>
          <p:cNvPr id="22" name="Google Shape;22;p22"/>
          <p:cNvSpPr txBox="1"/>
          <p:nvPr>
            <p:ph idx="1" type="body"/>
          </p:nvPr>
        </p:nvSpPr>
        <p:spPr>
          <a:xfrm>
            <a:off x="659305" y="2320239"/>
            <a:ext cx="8197114" cy="3810086"/>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4B2E83"/>
              </a:buClr>
              <a:buSzPts val="2400"/>
              <a:buFont typeface="Merriweather Sans"/>
              <a:buChar char="&gt;"/>
              <a:defRPr b="1" i="0" sz="2400" u="none" cap="none" strike="noStrike">
                <a:solidFill>
                  <a:srgbClr val="4B2E83"/>
                </a:solidFill>
                <a:latin typeface="Open Sans"/>
                <a:ea typeface="Open Sans"/>
                <a:cs typeface="Open Sans"/>
                <a:sym typeface="Open Sans"/>
              </a:defRPr>
            </a:lvl1pPr>
            <a:lvl2pPr indent="-355600" lvl="1" marL="914400" marR="0" rtl="0" algn="l">
              <a:spcBef>
                <a:spcPts val="400"/>
              </a:spcBef>
              <a:spcAft>
                <a:spcPts val="0"/>
              </a:spcAft>
              <a:buClr>
                <a:srgbClr val="4B2E83"/>
              </a:buClr>
              <a:buSzPts val="2000"/>
              <a:buFont typeface="Arial"/>
              <a:buChar char="–"/>
              <a:defRPr b="1" i="0" sz="2000" u="none" cap="none" strike="noStrike">
                <a:solidFill>
                  <a:srgbClr val="4B2E83"/>
                </a:solidFill>
                <a:latin typeface="Open Sans"/>
                <a:ea typeface="Open Sans"/>
                <a:cs typeface="Open Sans"/>
                <a:sym typeface="Open Sans"/>
              </a:defRPr>
            </a:lvl2pPr>
            <a:lvl3pPr indent="-342900" lvl="2" marL="1371600" marR="0" rtl="0" algn="l">
              <a:spcBef>
                <a:spcPts val="360"/>
              </a:spcBef>
              <a:spcAft>
                <a:spcPts val="0"/>
              </a:spcAft>
              <a:buClr>
                <a:srgbClr val="4B2E83"/>
              </a:buClr>
              <a:buSzPts val="1800"/>
              <a:buFont typeface="Merriweather Sans"/>
              <a:buChar char="&gt;"/>
              <a:defRPr b="1" i="0" sz="1800" u="none" cap="none" strike="noStrike">
                <a:solidFill>
                  <a:srgbClr val="4B2E83"/>
                </a:solidFill>
                <a:latin typeface="Open Sans"/>
                <a:ea typeface="Open Sans"/>
                <a:cs typeface="Open Sans"/>
                <a:sym typeface="Open Sans"/>
              </a:defRPr>
            </a:lvl3pPr>
            <a:lvl4pPr indent="-330200" lvl="3" marL="1828800" marR="0" rtl="0" algn="l">
              <a:spcBef>
                <a:spcPts val="320"/>
              </a:spcBef>
              <a:spcAft>
                <a:spcPts val="0"/>
              </a:spcAft>
              <a:buClr>
                <a:srgbClr val="4B2E83"/>
              </a:buClr>
              <a:buSzPts val="1600"/>
              <a:buFont typeface="Arial"/>
              <a:buChar char="–"/>
              <a:defRPr b="1" i="0" sz="1600" u="none" cap="none" strike="noStrike">
                <a:solidFill>
                  <a:srgbClr val="4B2E83"/>
                </a:solidFill>
                <a:latin typeface="Open Sans"/>
                <a:ea typeface="Open Sans"/>
                <a:cs typeface="Open Sans"/>
                <a:sym typeface="Open Sans"/>
              </a:defRPr>
            </a:lvl4pPr>
            <a:lvl5pPr indent="-317500" lvl="4" marL="2286000" marR="0" rtl="0" algn="l">
              <a:spcBef>
                <a:spcPts val="280"/>
              </a:spcBef>
              <a:spcAft>
                <a:spcPts val="0"/>
              </a:spcAft>
              <a:buClr>
                <a:srgbClr val="4B2E83"/>
              </a:buClr>
              <a:buSzPts val="1400"/>
              <a:buFont typeface="Merriweather Sans"/>
              <a:buChar char="&gt;"/>
              <a:defRPr b="1" i="0" sz="1400" u="none" cap="none" strike="noStrike">
                <a:solidFill>
                  <a:srgbClr val="4B2E83"/>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3" name="Google Shape;23;p22"/>
          <p:cNvSpPr txBox="1"/>
          <p:nvPr>
            <p:ph idx="2"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480"/>
              </a:spcBef>
              <a:spcAft>
                <a:spcPts val="0"/>
              </a:spcAft>
              <a:buClr>
                <a:srgbClr val="4B2E83"/>
              </a:buClr>
              <a:buSzPts val="2400"/>
              <a:buFont typeface="Arial"/>
              <a:buNone/>
              <a:defRPr b="0" i="0" sz="2400" u="none" cap="none" strike="noStrike">
                <a:solidFill>
                  <a:srgbClr val="4B2E83"/>
                </a:solidFill>
                <a:latin typeface="Arial"/>
                <a:ea typeface="Arial"/>
                <a:cs typeface="Arial"/>
                <a:sym typeface="Arial"/>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24" name="Google Shape;24;p22"/>
          <p:cNvPicPr preferRelativeResize="0"/>
          <p:nvPr/>
        </p:nvPicPr>
        <p:blipFill rotWithShape="1">
          <a:blip r:embed="rId2">
            <a:alphaModFix/>
          </a:blip>
          <a:srcRect b="0" l="0" r="0" t="0"/>
          <a:stretch/>
        </p:blipFill>
        <p:spPr>
          <a:xfrm>
            <a:off x="5427419" y="6501100"/>
            <a:ext cx="3429000" cy="192408"/>
          </a:xfrm>
          <a:prstGeom prst="rect">
            <a:avLst/>
          </a:prstGeom>
          <a:noFill/>
          <a:ln>
            <a:noFill/>
          </a:ln>
        </p:spPr>
      </p:pic>
      <p:pic>
        <p:nvPicPr>
          <p:cNvPr descr="Bar_RtAngle_7502_RGB.png" id="25" name="Google Shape;25;p22"/>
          <p:cNvPicPr preferRelativeResize="0"/>
          <p:nvPr/>
        </p:nvPicPr>
        <p:blipFill rotWithShape="1">
          <a:blip r:embed="rId3">
            <a:alphaModFix/>
          </a:blip>
          <a:srcRect b="0" l="0" r="0" t="0"/>
          <a:stretch/>
        </p:blipFill>
        <p:spPr>
          <a:xfrm>
            <a:off x="784225" y="1437805"/>
            <a:ext cx="1358184" cy="67050"/>
          </a:xfrm>
          <a:prstGeom prst="rect">
            <a:avLst/>
          </a:prstGeom>
          <a:noFill/>
          <a:ln>
            <a:noFill/>
          </a:ln>
        </p:spPr>
      </p:pic>
      <p:sp>
        <p:nvSpPr>
          <p:cNvPr id="26" name="Google Shape;26;p22"/>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rgbClr val="4B2E83"/>
              </a:buClr>
              <a:buSzPts val="3000"/>
              <a:buFont typeface="Encode Sans Black"/>
              <a:buNone/>
              <a:defRPr b="1" i="0" sz="3000" u="none" cap="none" strike="noStrike">
                <a:solidFill>
                  <a:srgbClr val="4B2E83"/>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spTree>
      <p:nvGrpSpPr>
        <p:cNvPr id="27" name="Shape 27"/>
        <p:cNvGrpSpPr/>
        <p:nvPr/>
      </p:nvGrpSpPr>
      <p:grpSpPr>
        <a:xfrm>
          <a:off x="0" y="0"/>
          <a:ext cx="0" cy="0"/>
          <a:chOff x="0" y="0"/>
          <a:chExt cx="0" cy="0"/>
        </a:xfrm>
      </p:grpSpPr>
      <p:sp>
        <p:nvSpPr>
          <p:cNvPr id="28" name="Google Shape;28;p30"/>
          <p:cNvSpPr txBox="1"/>
          <p:nvPr>
            <p:ph idx="1"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4B2E83"/>
              </a:buClr>
              <a:buSzPts val="2400"/>
              <a:buFont typeface="Merriweather Sans"/>
              <a:buChar char="&gt;"/>
              <a:defRPr b="1" i="0" sz="2400" u="none" cap="none" strike="noStrike">
                <a:solidFill>
                  <a:srgbClr val="4B2E83"/>
                </a:solidFill>
                <a:latin typeface="Open Sans"/>
                <a:ea typeface="Open Sans"/>
                <a:cs typeface="Open Sans"/>
                <a:sym typeface="Open Sans"/>
              </a:defRPr>
            </a:lvl1pPr>
            <a:lvl2pPr indent="-355600" lvl="1" marL="914400" marR="0" rtl="0" algn="l">
              <a:spcBef>
                <a:spcPts val="400"/>
              </a:spcBef>
              <a:spcAft>
                <a:spcPts val="0"/>
              </a:spcAft>
              <a:buClr>
                <a:srgbClr val="4B2E83"/>
              </a:buClr>
              <a:buSzPts val="2000"/>
              <a:buFont typeface="Arial"/>
              <a:buChar char="–"/>
              <a:defRPr b="1" i="0" sz="2000" u="none" cap="none" strike="noStrike">
                <a:solidFill>
                  <a:srgbClr val="4B2E83"/>
                </a:solidFill>
                <a:latin typeface="Open Sans"/>
                <a:ea typeface="Open Sans"/>
                <a:cs typeface="Open Sans"/>
                <a:sym typeface="Open Sans"/>
              </a:defRPr>
            </a:lvl2pPr>
            <a:lvl3pPr indent="-342900" lvl="2" marL="1371600" marR="0" rtl="0" algn="l">
              <a:spcBef>
                <a:spcPts val="360"/>
              </a:spcBef>
              <a:spcAft>
                <a:spcPts val="0"/>
              </a:spcAft>
              <a:buClr>
                <a:srgbClr val="4B2E83"/>
              </a:buClr>
              <a:buSzPts val="1800"/>
              <a:buFont typeface="Merriweather Sans"/>
              <a:buChar char="&gt;"/>
              <a:defRPr b="1" i="0" sz="1800" u="none" cap="none" strike="noStrike">
                <a:solidFill>
                  <a:srgbClr val="4B2E83"/>
                </a:solidFill>
                <a:latin typeface="Open Sans"/>
                <a:ea typeface="Open Sans"/>
                <a:cs typeface="Open Sans"/>
                <a:sym typeface="Open Sans"/>
              </a:defRPr>
            </a:lvl3pPr>
            <a:lvl4pPr indent="-330200" lvl="3" marL="1828800" marR="0" rtl="0" algn="l">
              <a:spcBef>
                <a:spcPts val="320"/>
              </a:spcBef>
              <a:spcAft>
                <a:spcPts val="0"/>
              </a:spcAft>
              <a:buClr>
                <a:srgbClr val="4B2E83"/>
              </a:buClr>
              <a:buSzPts val="1600"/>
              <a:buFont typeface="Arial"/>
              <a:buChar char="–"/>
              <a:defRPr b="1" i="0" sz="1600" u="none" cap="none" strike="noStrike">
                <a:solidFill>
                  <a:srgbClr val="4B2E83"/>
                </a:solidFill>
                <a:latin typeface="Open Sans"/>
                <a:ea typeface="Open Sans"/>
                <a:cs typeface="Open Sans"/>
                <a:sym typeface="Open Sans"/>
              </a:defRPr>
            </a:lvl4pPr>
            <a:lvl5pPr indent="-317500" lvl="4" marL="2286000" marR="0" rtl="0" algn="l">
              <a:spcBef>
                <a:spcPts val="280"/>
              </a:spcBef>
              <a:spcAft>
                <a:spcPts val="0"/>
              </a:spcAft>
              <a:buClr>
                <a:srgbClr val="4B2E83"/>
              </a:buClr>
              <a:buSzPts val="1400"/>
              <a:buFont typeface="Merriweather Sans"/>
              <a:buChar char="&gt;"/>
              <a:defRPr b="1" i="0" sz="1400" u="none" cap="none" strike="noStrike">
                <a:solidFill>
                  <a:srgbClr val="4B2E83"/>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W Logo_Purple_2685_HEX.png" id="29" name="Google Shape;29;p30"/>
          <p:cNvPicPr preferRelativeResize="0"/>
          <p:nvPr/>
        </p:nvPicPr>
        <p:blipFill rotWithShape="1">
          <a:blip r:embed="rId2">
            <a:alphaModFix/>
          </a:blip>
          <a:srcRect b="0" l="0" r="0" t="0"/>
          <a:stretch/>
        </p:blipFill>
        <p:spPr>
          <a:xfrm>
            <a:off x="7448139" y="5949410"/>
            <a:ext cx="1371600" cy="923544"/>
          </a:xfrm>
          <a:prstGeom prst="rect">
            <a:avLst/>
          </a:prstGeom>
          <a:noFill/>
          <a:ln>
            <a:noFill/>
          </a:ln>
        </p:spPr>
      </p:pic>
      <p:pic>
        <p:nvPicPr>
          <p:cNvPr descr="Bar_RtAngle_7502_RGB.png" id="30" name="Google Shape;30;p30"/>
          <p:cNvPicPr preferRelativeResize="0"/>
          <p:nvPr/>
        </p:nvPicPr>
        <p:blipFill rotWithShape="1">
          <a:blip r:embed="rId3">
            <a:alphaModFix/>
          </a:blip>
          <a:srcRect b="0" l="0" r="0" t="0"/>
          <a:stretch/>
        </p:blipFill>
        <p:spPr>
          <a:xfrm>
            <a:off x="784225" y="1437805"/>
            <a:ext cx="1358184" cy="67050"/>
          </a:xfrm>
          <a:prstGeom prst="rect">
            <a:avLst/>
          </a:prstGeom>
          <a:noFill/>
          <a:ln>
            <a:noFill/>
          </a:ln>
        </p:spPr>
      </p:pic>
      <p:sp>
        <p:nvSpPr>
          <p:cNvPr id="31" name="Google Shape;31;p30"/>
          <p:cNvSpPr txBox="1"/>
          <p:nvPr>
            <p:ph type="title"/>
          </p:nvPr>
        </p:nvSpPr>
        <p:spPr>
          <a:xfrm>
            <a:off x="671756" y="371511"/>
            <a:ext cx="8183759"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Graphic">
  <p:cSld name="Header + Graphic">
    <p:spTree>
      <p:nvGrpSpPr>
        <p:cNvPr id="32" name="Shape 32"/>
        <p:cNvGrpSpPr/>
        <p:nvPr/>
      </p:nvGrpSpPr>
      <p:grpSpPr>
        <a:xfrm>
          <a:off x="0" y="0"/>
          <a:ext cx="0" cy="0"/>
          <a:chOff x="0" y="0"/>
          <a:chExt cx="0" cy="0"/>
        </a:xfrm>
      </p:grpSpPr>
      <p:sp>
        <p:nvSpPr>
          <p:cNvPr id="33" name="Google Shape;33;p31"/>
          <p:cNvSpPr/>
          <p:nvPr>
            <p:ph idx="2" type="chart"/>
          </p:nvPr>
        </p:nvSpPr>
        <p:spPr>
          <a:xfrm>
            <a:off x="766763" y="1736725"/>
            <a:ext cx="8021637" cy="4432300"/>
          </a:xfrm>
          <a:prstGeom prst="rect">
            <a:avLst/>
          </a:prstGeom>
          <a:noFill/>
          <a:ln>
            <a:noFill/>
          </a:ln>
        </p:spPr>
        <p:txBody>
          <a:bodyPr anchorCtr="0" anchor="t" bIns="45700" lIns="91425" spcFirstLastPara="1" rIns="91425" wrap="square" tIns="45700">
            <a:normAutofit/>
          </a:bodyPr>
          <a:lstStyle>
            <a:lvl1pPr lvl="0" marR="0" rtl="0" algn="l">
              <a:spcBef>
                <a:spcPts val="480"/>
              </a:spcBef>
              <a:spcAft>
                <a:spcPts val="0"/>
              </a:spcAft>
              <a:buClr>
                <a:srgbClr val="999999"/>
              </a:buClr>
              <a:buSzPts val="2400"/>
              <a:buFont typeface="Arial"/>
              <a:buNone/>
              <a:defRPr b="0" i="1" sz="2400" u="none" cap="none" strike="noStrike">
                <a:solidFill>
                  <a:srgbClr val="999999"/>
                </a:solidFill>
                <a:latin typeface="Open Sans Light"/>
                <a:ea typeface="Open Sans Light"/>
                <a:cs typeface="Open Sans Light"/>
                <a:sym typeface="Open Sans Light"/>
              </a:defRPr>
            </a:lvl1pPr>
            <a:lvl2pPr lvl="1"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34" name="Google Shape;34;p31"/>
          <p:cNvPicPr preferRelativeResize="0"/>
          <p:nvPr/>
        </p:nvPicPr>
        <p:blipFill rotWithShape="1">
          <a:blip r:embed="rId2">
            <a:alphaModFix/>
          </a:blip>
          <a:srcRect b="0" l="0" r="0" t="0"/>
          <a:stretch/>
        </p:blipFill>
        <p:spPr>
          <a:xfrm>
            <a:off x="5359400" y="6501100"/>
            <a:ext cx="3429000" cy="192408"/>
          </a:xfrm>
          <a:prstGeom prst="rect">
            <a:avLst/>
          </a:prstGeom>
          <a:noFill/>
          <a:ln>
            <a:noFill/>
          </a:ln>
        </p:spPr>
      </p:pic>
      <p:pic>
        <p:nvPicPr>
          <p:cNvPr descr="Bar_RtAngle_7502_RGB.png" id="35" name="Google Shape;35;p31"/>
          <p:cNvPicPr preferRelativeResize="0"/>
          <p:nvPr/>
        </p:nvPicPr>
        <p:blipFill rotWithShape="1">
          <a:blip r:embed="rId3">
            <a:alphaModFix/>
          </a:blip>
          <a:srcRect b="0" l="0" r="0" t="0"/>
          <a:stretch/>
        </p:blipFill>
        <p:spPr>
          <a:xfrm>
            <a:off x="784225" y="1437805"/>
            <a:ext cx="1358184" cy="67050"/>
          </a:xfrm>
          <a:prstGeom prst="rect">
            <a:avLst/>
          </a:prstGeom>
          <a:noFill/>
          <a:ln>
            <a:noFill/>
          </a:ln>
        </p:spPr>
      </p:pic>
      <p:sp>
        <p:nvSpPr>
          <p:cNvPr id="36" name="Google Shape;36;p31"/>
          <p:cNvSpPr txBox="1"/>
          <p:nvPr>
            <p:ph type="title"/>
          </p:nvPr>
        </p:nvSpPr>
        <p:spPr>
          <a:xfrm>
            <a:off x="671756" y="371511"/>
            <a:ext cx="8116644"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Graphic">
  <p:cSld name="Header + Graphic">
    <p:bg>
      <p:bgPr>
        <a:solidFill>
          <a:srgbClr val="4B2E83"/>
        </a:solidFill>
      </p:bgPr>
    </p:bg>
    <p:spTree>
      <p:nvGrpSpPr>
        <p:cNvPr id="38" name="Shape 38"/>
        <p:cNvGrpSpPr/>
        <p:nvPr/>
      </p:nvGrpSpPr>
      <p:grpSpPr>
        <a:xfrm>
          <a:off x="0" y="0"/>
          <a:ext cx="0" cy="0"/>
          <a:chOff x="0" y="0"/>
          <a:chExt cx="0" cy="0"/>
        </a:xfrm>
      </p:grpSpPr>
      <p:pic>
        <p:nvPicPr>
          <p:cNvPr id="39" name="Google Shape;39;p21"/>
          <p:cNvPicPr preferRelativeResize="0"/>
          <p:nvPr/>
        </p:nvPicPr>
        <p:blipFill rotWithShape="1">
          <a:blip r:embed="rId2">
            <a:alphaModFix/>
          </a:blip>
          <a:srcRect b="0" l="0" r="0" t="0"/>
          <a:stretch/>
        </p:blipFill>
        <p:spPr>
          <a:xfrm>
            <a:off x="5359400" y="6416321"/>
            <a:ext cx="3429000" cy="192409"/>
          </a:xfrm>
          <a:prstGeom prst="rect">
            <a:avLst/>
          </a:prstGeom>
          <a:noFill/>
          <a:ln>
            <a:noFill/>
          </a:ln>
        </p:spPr>
      </p:pic>
      <p:sp>
        <p:nvSpPr>
          <p:cNvPr id="40" name="Google Shape;40;p21"/>
          <p:cNvSpPr/>
          <p:nvPr>
            <p:ph idx="2" type="chart"/>
          </p:nvPr>
        </p:nvSpPr>
        <p:spPr>
          <a:xfrm>
            <a:off x="766763" y="1736725"/>
            <a:ext cx="8021637" cy="4432300"/>
          </a:xfrm>
          <a:prstGeom prst="rect">
            <a:avLst/>
          </a:prstGeom>
          <a:noFill/>
          <a:ln>
            <a:noFill/>
          </a:ln>
        </p:spPr>
        <p:txBody>
          <a:bodyPr anchorCtr="0" anchor="t" bIns="45700" lIns="91425" spcFirstLastPara="1" rIns="91425" wrap="square" tIns="45700">
            <a:normAutofit/>
          </a:bodyPr>
          <a:lstStyle>
            <a:lvl1pPr lvl="0" marR="0" rtl="0" algn="l">
              <a:spcBef>
                <a:spcPts val="480"/>
              </a:spcBef>
              <a:spcAft>
                <a:spcPts val="0"/>
              </a:spcAft>
              <a:buClr>
                <a:srgbClr val="FFFFFF"/>
              </a:buClr>
              <a:buSzPts val="2400"/>
              <a:buFont typeface="Arial"/>
              <a:buNone/>
              <a:defRPr b="0" i="1" sz="2400" u="none" cap="none" strike="noStrike">
                <a:solidFill>
                  <a:srgbClr val="FFFFFF"/>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lvl="5"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lvl="6"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lvl="7"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lvl="8"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descr="Bar_RtAngle_7502_RGB.png" id="41" name="Google Shape;41;p21"/>
          <p:cNvPicPr preferRelativeResize="0"/>
          <p:nvPr/>
        </p:nvPicPr>
        <p:blipFill rotWithShape="1">
          <a:blip r:embed="rId3">
            <a:alphaModFix/>
          </a:blip>
          <a:srcRect b="0" l="0" r="0" t="0"/>
          <a:stretch/>
        </p:blipFill>
        <p:spPr>
          <a:xfrm>
            <a:off x="784225" y="1437805"/>
            <a:ext cx="1358184" cy="67050"/>
          </a:xfrm>
          <a:prstGeom prst="rect">
            <a:avLst/>
          </a:prstGeom>
          <a:noFill/>
          <a:ln>
            <a:noFill/>
          </a:ln>
        </p:spPr>
      </p:pic>
      <p:sp>
        <p:nvSpPr>
          <p:cNvPr id="42" name="Google Shape;42;p21"/>
          <p:cNvSpPr txBox="1"/>
          <p:nvPr>
            <p:ph type="title"/>
          </p:nvPr>
        </p:nvSpPr>
        <p:spPr>
          <a:xfrm>
            <a:off x="671756" y="371511"/>
            <a:ext cx="8116644"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lt2"/>
              </a:buClr>
              <a:buSzPts val="3000"/>
              <a:buFont typeface="Encode Sans Black"/>
              <a:buNone/>
              <a:defRPr b="1" i="0" sz="3000" u="none" cap="none" strike="noStrike">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4B2E83"/>
        </a:solidFill>
      </p:bgPr>
    </p:bg>
    <p:spTree>
      <p:nvGrpSpPr>
        <p:cNvPr id="43" name="Shape 43"/>
        <p:cNvGrpSpPr/>
        <p:nvPr/>
      </p:nvGrpSpPr>
      <p:grpSpPr>
        <a:xfrm>
          <a:off x="0" y="0"/>
          <a:ext cx="0" cy="0"/>
          <a:chOff x="0" y="0"/>
          <a:chExt cx="0" cy="0"/>
        </a:xfrm>
      </p:grpSpPr>
      <p:pic>
        <p:nvPicPr>
          <p:cNvPr descr="UW_W Logo_White.png" id="44" name="Google Shape;44;p23"/>
          <p:cNvPicPr preferRelativeResize="0"/>
          <p:nvPr/>
        </p:nvPicPr>
        <p:blipFill rotWithShape="1">
          <a:blip r:embed="rId2">
            <a:alphaModFix/>
          </a:blip>
          <a:srcRect b="0" l="0" r="0" t="0"/>
          <a:stretch/>
        </p:blipFill>
        <p:spPr>
          <a:xfrm>
            <a:off x="7445815" y="5945854"/>
            <a:ext cx="1371600" cy="923544"/>
          </a:xfrm>
          <a:prstGeom prst="rect">
            <a:avLst/>
          </a:prstGeom>
          <a:noFill/>
          <a:ln>
            <a:noFill/>
          </a:ln>
        </p:spPr>
      </p:pic>
      <p:pic>
        <p:nvPicPr>
          <p:cNvPr id="45" name="Google Shape;45;p23"/>
          <p:cNvPicPr preferRelativeResize="0"/>
          <p:nvPr/>
        </p:nvPicPr>
        <p:blipFill rotWithShape="1">
          <a:blip r:embed="rId3">
            <a:alphaModFix/>
          </a:blip>
          <a:srcRect b="0" l="0" r="0" t="0"/>
          <a:stretch/>
        </p:blipFill>
        <p:spPr>
          <a:xfrm>
            <a:off x="677334" y="6416321"/>
            <a:ext cx="3429000" cy="192409"/>
          </a:xfrm>
          <a:prstGeom prst="rect">
            <a:avLst/>
          </a:prstGeom>
          <a:noFill/>
          <a:ln>
            <a:noFill/>
          </a:ln>
        </p:spPr>
      </p:pic>
      <p:pic>
        <p:nvPicPr>
          <p:cNvPr descr="Bar_RtAngle_7502_RGB.png" id="46" name="Google Shape;46;p23"/>
          <p:cNvPicPr preferRelativeResize="0"/>
          <p:nvPr/>
        </p:nvPicPr>
        <p:blipFill rotWithShape="1">
          <a:blip r:embed="rId4">
            <a:alphaModFix/>
          </a:blip>
          <a:srcRect b="0" l="0" r="0" t="0"/>
          <a:stretch/>
        </p:blipFill>
        <p:spPr>
          <a:xfrm>
            <a:off x="813587" y="4006085"/>
            <a:ext cx="2284303" cy="112770"/>
          </a:xfrm>
          <a:prstGeom prst="rect">
            <a:avLst/>
          </a:prstGeom>
          <a:noFill/>
          <a:ln>
            <a:noFill/>
          </a:ln>
        </p:spPr>
      </p:pic>
      <p:sp>
        <p:nvSpPr>
          <p:cNvPr id="47" name="Google Shape;47;p23"/>
          <p:cNvSpPr txBox="1"/>
          <p:nvPr>
            <p:ph type="title"/>
          </p:nvPr>
        </p:nvSpPr>
        <p:spPr>
          <a:xfrm>
            <a:off x="671757" y="1179824"/>
            <a:ext cx="6972300" cy="2641756"/>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lt2"/>
              </a:buClr>
              <a:buSzPts val="5000"/>
              <a:buFont typeface="Encode Sans Black"/>
              <a:buNone/>
              <a:defRPr b="1" i="0" sz="5000" u="none" cap="none" strike="noStrike">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ubheader + Content">
  <p:cSld name="Header + Subheader + Content">
    <p:spTree>
      <p:nvGrpSpPr>
        <p:cNvPr id="48" name="Shape 48"/>
        <p:cNvGrpSpPr/>
        <p:nvPr/>
      </p:nvGrpSpPr>
      <p:grpSpPr>
        <a:xfrm>
          <a:off x="0" y="0"/>
          <a:ext cx="0" cy="0"/>
          <a:chOff x="0" y="0"/>
          <a:chExt cx="0" cy="0"/>
        </a:xfrm>
      </p:grpSpPr>
      <p:sp>
        <p:nvSpPr>
          <p:cNvPr id="49" name="Google Shape;49;p24"/>
          <p:cNvSpPr txBox="1"/>
          <p:nvPr>
            <p:ph idx="1" type="body"/>
          </p:nvPr>
        </p:nvSpPr>
        <p:spPr>
          <a:xfrm>
            <a:off x="659305" y="2320239"/>
            <a:ext cx="8197114" cy="3810086"/>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FFFFFF"/>
              </a:buClr>
              <a:buSzPts val="2400"/>
              <a:buFont typeface="Merriweather Sans"/>
              <a:buChar char="&gt;"/>
              <a:defRPr b="1" i="0" sz="2400" u="none" cap="none" strike="noStrike">
                <a:solidFill>
                  <a:srgbClr val="FFFFFF"/>
                </a:solidFill>
                <a:latin typeface="Open Sans"/>
                <a:ea typeface="Open Sans"/>
                <a:cs typeface="Open Sans"/>
                <a:sym typeface="Open Sans"/>
              </a:defRPr>
            </a:lvl1pPr>
            <a:lvl2pPr indent="-355600" lvl="1" marL="914400" marR="0" rtl="0" algn="l">
              <a:spcBef>
                <a:spcPts val="400"/>
              </a:spcBef>
              <a:spcAft>
                <a:spcPts val="0"/>
              </a:spcAft>
              <a:buClr>
                <a:srgbClr val="FFFFFF"/>
              </a:buClr>
              <a:buSzPts val="2000"/>
              <a:buFont typeface="Arial"/>
              <a:buChar char="–"/>
              <a:defRPr b="1" i="0" sz="2000" u="none" cap="none" strike="noStrike">
                <a:solidFill>
                  <a:srgbClr val="FFFFFF"/>
                </a:solidFill>
                <a:latin typeface="Open Sans"/>
                <a:ea typeface="Open Sans"/>
                <a:cs typeface="Open Sans"/>
                <a:sym typeface="Open Sans"/>
              </a:defRPr>
            </a:lvl2pPr>
            <a:lvl3pPr indent="-342900" lvl="2" marL="1371600" marR="0" rtl="0" algn="l">
              <a:spcBef>
                <a:spcPts val="360"/>
              </a:spcBef>
              <a:spcAft>
                <a:spcPts val="0"/>
              </a:spcAft>
              <a:buClr>
                <a:srgbClr val="FFFFFF"/>
              </a:buClr>
              <a:buSzPts val="1800"/>
              <a:buFont typeface="Merriweather Sans"/>
              <a:buChar char="&gt;"/>
              <a:defRPr b="1" i="0" sz="1800" u="none" cap="none" strike="noStrike">
                <a:solidFill>
                  <a:srgbClr val="FFFFFF"/>
                </a:solidFill>
                <a:latin typeface="Open Sans"/>
                <a:ea typeface="Open Sans"/>
                <a:cs typeface="Open Sans"/>
                <a:sym typeface="Open Sans"/>
              </a:defRPr>
            </a:lvl3pPr>
            <a:lvl4pPr indent="-330200" lvl="3" marL="1828800" marR="0" rtl="0" algn="l">
              <a:spcBef>
                <a:spcPts val="320"/>
              </a:spcBef>
              <a:spcAft>
                <a:spcPts val="0"/>
              </a:spcAft>
              <a:buClr>
                <a:srgbClr val="FFFFFF"/>
              </a:buClr>
              <a:buSzPts val="1600"/>
              <a:buFont typeface="Arial"/>
              <a:buChar char="–"/>
              <a:defRPr b="1" i="0" sz="1600" u="none" cap="none" strike="noStrike">
                <a:solidFill>
                  <a:srgbClr val="FFFFFF"/>
                </a:solidFill>
                <a:latin typeface="Open Sans"/>
                <a:ea typeface="Open Sans"/>
                <a:cs typeface="Open Sans"/>
                <a:sym typeface="Open Sans"/>
              </a:defRPr>
            </a:lvl4pPr>
            <a:lvl5pPr indent="-317500" lvl="4" marL="2286000" marR="0" rtl="0" algn="l">
              <a:spcBef>
                <a:spcPts val="280"/>
              </a:spcBef>
              <a:spcAft>
                <a:spcPts val="0"/>
              </a:spcAft>
              <a:buClr>
                <a:srgbClr val="FFFFFF"/>
              </a:buClr>
              <a:buSzPts val="1400"/>
              <a:buFont typeface="Merriweather Sans"/>
              <a:buChar char="&gt;"/>
              <a:defRPr b="1" i="0" sz="1400" u="none" cap="none" strike="noStrike">
                <a:solidFill>
                  <a:srgbClr val="FFFFFF"/>
                </a:solidFill>
                <a:latin typeface="Open Sans"/>
                <a:ea typeface="Open Sans"/>
                <a:cs typeface="Open Sans"/>
                <a:sym typeface="Open Sans"/>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50" name="Google Shape;50;p24"/>
          <p:cNvSpPr txBox="1"/>
          <p:nvPr>
            <p:ph idx="2"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48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id="51" name="Google Shape;51;p24"/>
          <p:cNvPicPr preferRelativeResize="0"/>
          <p:nvPr/>
        </p:nvPicPr>
        <p:blipFill rotWithShape="1">
          <a:blip r:embed="rId2">
            <a:alphaModFix/>
          </a:blip>
          <a:srcRect b="0" l="0" r="0" t="0"/>
          <a:stretch/>
        </p:blipFill>
        <p:spPr>
          <a:xfrm>
            <a:off x="5427419" y="6416321"/>
            <a:ext cx="3429000" cy="192409"/>
          </a:xfrm>
          <a:prstGeom prst="rect">
            <a:avLst/>
          </a:prstGeom>
          <a:noFill/>
          <a:ln>
            <a:noFill/>
          </a:ln>
        </p:spPr>
      </p:pic>
      <p:pic>
        <p:nvPicPr>
          <p:cNvPr descr="Bar_RtAngle_7502_RGB.png" id="52" name="Google Shape;52;p24"/>
          <p:cNvPicPr preferRelativeResize="0"/>
          <p:nvPr/>
        </p:nvPicPr>
        <p:blipFill rotWithShape="1">
          <a:blip r:embed="rId3">
            <a:alphaModFix/>
          </a:blip>
          <a:srcRect b="0" l="0" r="0" t="0"/>
          <a:stretch/>
        </p:blipFill>
        <p:spPr>
          <a:xfrm>
            <a:off x="784225" y="1437805"/>
            <a:ext cx="1358184" cy="67050"/>
          </a:xfrm>
          <a:prstGeom prst="rect">
            <a:avLst/>
          </a:prstGeom>
          <a:noFill/>
          <a:ln>
            <a:noFill/>
          </a:ln>
        </p:spPr>
      </p:pic>
      <p:sp>
        <p:nvSpPr>
          <p:cNvPr id="53" name="Google Shape;53;p24"/>
          <p:cNvSpPr txBox="1"/>
          <p:nvPr>
            <p:ph type="title"/>
          </p:nvPr>
        </p:nvSpPr>
        <p:spPr>
          <a:xfrm>
            <a:off x="671757" y="365069"/>
            <a:ext cx="8184662" cy="99844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lt2"/>
              </a:buClr>
              <a:buSzPts val="3000"/>
              <a:buFont typeface="Encode Sans Black"/>
              <a:buNone/>
              <a:defRPr b="1" i="0" sz="3000" u="none" cap="none" strike="noStrike">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bg>
      <p:bgPr>
        <a:solidFill>
          <a:srgbClr val="4B2E83"/>
        </a:solidFill>
      </p:bgPr>
    </p:bg>
    <p:spTree>
      <p:nvGrpSpPr>
        <p:cNvPr id="54" name="Shape 54"/>
        <p:cNvGrpSpPr/>
        <p:nvPr/>
      </p:nvGrpSpPr>
      <p:grpSpPr>
        <a:xfrm>
          <a:off x="0" y="0"/>
          <a:ext cx="0" cy="0"/>
          <a:chOff x="0" y="0"/>
          <a:chExt cx="0" cy="0"/>
        </a:xfrm>
      </p:grpSpPr>
      <p:pic>
        <p:nvPicPr>
          <p:cNvPr descr="UW_W Logo_White.png" id="55" name="Google Shape;55;p25"/>
          <p:cNvPicPr preferRelativeResize="0"/>
          <p:nvPr/>
        </p:nvPicPr>
        <p:blipFill rotWithShape="1">
          <a:blip r:embed="rId2">
            <a:alphaModFix/>
          </a:blip>
          <a:srcRect b="0" l="0" r="0" t="0"/>
          <a:stretch/>
        </p:blipFill>
        <p:spPr>
          <a:xfrm>
            <a:off x="7445815" y="5945854"/>
            <a:ext cx="1371600" cy="923544"/>
          </a:xfrm>
          <a:prstGeom prst="rect">
            <a:avLst/>
          </a:prstGeom>
          <a:noFill/>
          <a:ln>
            <a:noFill/>
          </a:ln>
        </p:spPr>
      </p:pic>
      <p:sp>
        <p:nvSpPr>
          <p:cNvPr id="56" name="Google Shape;56;p25"/>
          <p:cNvSpPr txBox="1"/>
          <p:nvPr>
            <p:ph idx="1" type="body"/>
          </p:nvPr>
        </p:nvSpPr>
        <p:spPr>
          <a:xfrm>
            <a:off x="659305" y="1736725"/>
            <a:ext cx="8076956"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FFFFFF"/>
              </a:buClr>
              <a:buSzPts val="2400"/>
              <a:buFont typeface="Merriweather Sans"/>
              <a:buChar char="&gt;"/>
              <a:defRPr b="1" i="0" sz="2400" u="none" cap="none" strike="noStrike">
                <a:solidFill>
                  <a:srgbClr val="FFFFFF"/>
                </a:solidFill>
                <a:latin typeface="Open Sans"/>
                <a:ea typeface="Open Sans"/>
                <a:cs typeface="Open Sans"/>
                <a:sym typeface="Open Sans"/>
              </a:defRPr>
            </a:lvl1pPr>
            <a:lvl2pPr indent="-355600" lvl="1" marL="914400" marR="0" rtl="0" algn="l">
              <a:spcBef>
                <a:spcPts val="400"/>
              </a:spcBef>
              <a:spcAft>
                <a:spcPts val="0"/>
              </a:spcAft>
              <a:buClr>
                <a:srgbClr val="FFFFFF"/>
              </a:buClr>
              <a:buSzPts val="2000"/>
              <a:buFont typeface="Arial"/>
              <a:buChar char="–"/>
              <a:defRPr b="1" i="0" sz="2000" u="none" cap="none" strike="noStrike">
                <a:solidFill>
                  <a:srgbClr val="FFFFFF"/>
                </a:solidFill>
                <a:latin typeface="Open Sans"/>
                <a:ea typeface="Open Sans"/>
                <a:cs typeface="Open Sans"/>
                <a:sym typeface="Open Sans"/>
              </a:defRPr>
            </a:lvl2pPr>
            <a:lvl3pPr indent="-342900" lvl="2" marL="1371600" marR="0" rtl="0" algn="l">
              <a:spcBef>
                <a:spcPts val="360"/>
              </a:spcBef>
              <a:spcAft>
                <a:spcPts val="0"/>
              </a:spcAft>
              <a:buClr>
                <a:srgbClr val="FFFFFF"/>
              </a:buClr>
              <a:buSzPts val="1800"/>
              <a:buFont typeface="Merriweather Sans"/>
              <a:buChar char="&gt;"/>
              <a:defRPr b="1" i="0" sz="1800" u="none" cap="none" strike="noStrike">
                <a:solidFill>
                  <a:srgbClr val="FFFFFF"/>
                </a:solidFill>
                <a:latin typeface="Open Sans"/>
                <a:ea typeface="Open Sans"/>
                <a:cs typeface="Open Sans"/>
                <a:sym typeface="Open Sans"/>
              </a:defRPr>
            </a:lvl3pPr>
            <a:lvl4pPr indent="-330200" lvl="3" marL="1828800" marR="0" rtl="0" algn="l">
              <a:spcBef>
                <a:spcPts val="320"/>
              </a:spcBef>
              <a:spcAft>
                <a:spcPts val="0"/>
              </a:spcAft>
              <a:buClr>
                <a:srgbClr val="FFFFFF"/>
              </a:buClr>
              <a:buSzPts val="1600"/>
              <a:buFont typeface="Arial"/>
              <a:buChar char="–"/>
              <a:defRPr b="1" i="0" sz="1600" u="none" cap="none" strike="noStrike">
                <a:solidFill>
                  <a:srgbClr val="FFFFFF"/>
                </a:solidFill>
                <a:latin typeface="Open Sans"/>
                <a:ea typeface="Open Sans"/>
                <a:cs typeface="Open Sans"/>
                <a:sym typeface="Open Sans"/>
              </a:defRPr>
            </a:lvl4pPr>
            <a:lvl5pPr indent="-317500" lvl="4" marL="2286000" marR="0" rtl="0" algn="l">
              <a:spcBef>
                <a:spcPts val="280"/>
              </a:spcBef>
              <a:spcAft>
                <a:spcPts val="0"/>
              </a:spcAft>
              <a:buClr>
                <a:srgbClr val="FFFFFF"/>
              </a:buClr>
              <a:buSzPts val="1400"/>
              <a:buFont typeface="Merriweather Sans"/>
              <a:buChar char="&gt;"/>
              <a:defRPr b="1" i="0" sz="1400" u="none" cap="none" strike="noStrike">
                <a:solidFill>
                  <a:srgbClr val="FFFFFF"/>
                </a:solidFill>
                <a:latin typeface="Open Sans"/>
                <a:ea typeface="Open Sans"/>
                <a:cs typeface="Open Sans"/>
                <a:sym typeface="Open Sans"/>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descr="Bar_RtAngle_7502_RGB.png" id="57" name="Google Shape;57;p25"/>
          <p:cNvPicPr preferRelativeResize="0"/>
          <p:nvPr/>
        </p:nvPicPr>
        <p:blipFill rotWithShape="1">
          <a:blip r:embed="rId3">
            <a:alphaModFix/>
          </a:blip>
          <a:srcRect b="0" l="0" r="0" t="0"/>
          <a:stretch/>
        </p:blipFill>
        <p:spPr>
          <a:xfrm>
            <a:off x="784225" y="1437805"/>
            <a:ext cx="1358184" cy="67050"/>
          </a:xfrm>
          <a:prstGeom prst="rect">
            <a:avLst/>
          </a:prstGeom>
          <a:noFill/>
          <a:ln>
            <a:noFill/>
          </a:ln>
        </p:spPr>
      </p:pic>
      <p:sp>
        <p:nvSpPr>
          <p:cNvPr id="58" name="Google Shape;58;p25"/>
          <p:cNvSpPr txBox="1"/>
          <p:nvPr>
            <p:ph type="title"/>
          </p:nvPr>
        </p:nvSpPr>
        <p:spPr>
          <a:xfrm>
            <a:off x="671756" y="371511"/>
            <a:ext cx="8064505"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lt2"/>
              </a:buClr>
              <a:buSzPts val="3000"/>
              <a:buFont typeface="Encode Sans Black"/>
              <a:buNone/>
              <a:defRPr b="1" i="0" sz="3000" u="none" cap="none" strike="noStrike">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9" Type="http://schemas.openxmlformats.org/officeDocument/2006/relationships/theme" Target="../theme/theme2.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B2E83"/>
        </a:solidFill>
      </p:bgPr>
    </p:bg>
    <p:spTree>
      <p:nvGrpSpPr>
        <p:cNvPr id="37" name="Shape 37"/>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jp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 name="Shape 81"/>
        <p:cNvGrpSpPr/>
        <p:nvPr/>
      </p:nvGrpSpPr>
      <p:grpSpPr>
        <a:xfrm>
          <a:off x="0" y="0"/>
          <a:ext cx="0" cy="0"/>
          <a:chOff x="0" y="0"/>
          <a:chExt cx="0" cy="0"/>
        </a:xfrm>
      </p:grpSpPr>
      <p:sp>
        <p:nvSpPr>
          <p:cNvPr id="82" name="Google Shape;82;p1"/>
          <p:cNvSpPr txBox="1"/>
          <p:nvPr>
            <p:ph type="title"/>
          </p:nvPr>
        </p:nvSpPr>
        <p:spPr>
          <a:xfrm>
            <a:off x="331289" y="392966"/>
            <a:ext cx="6972300" cy="33921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5000"/>
              <a:buFont typeface="Arial"/>
              <a:buNone/>
            </a:pPr>
            <a:r>
              <a:rPr lang="en-US">
                <a:latin typeface="Arial"/>
                <a:ea typeface="Arial"/>
                <a:cs typeface="Arial"/>
                <a:sym typeface="Arial"/>
              </a:rPr>
              <a:t>Signature</a:t>
            </a:r>
            <a:br>
              <a:rPr lang="en-US">
                <a:latin typeface="Open Sans"/>
                <a:ea typeface="Open Sans"/>
                <a:cs typeface="Open Sans"/>
                <a:sym typeface="Open Sans"/>
              </a:rPr>
            </a:br>
            <a:r>
              <a:rPr lang="en-US">
                <a:latin typeface="Open Sans"/>
                <a:ea typeface="Open Sans"/>
                <a:cs typeface="Open Sans"/>
                <a:sym typeface="Open Sans"/>
              </a:rPr>
              <a:t>FIRST YEAR </a:t>
            </a:r>
            <a:br>
              <a:rPr lang="en-US">
                <a:latin typeface="Open Sans"/>
                <a:ea typeface="Open Sans"/>
                <a:cs typeface="Open Sans"/>
                <a:sym typeface="Open Sans"/>
              </a:rPr>
            </a:br>
            <a:r>
              <a:rPr lang="en-US">
                <a:latin typeface="Open Sans"/>
                <a:ea typeface="Open Sans"/>
                <a:cs typeface="Open Sans"/>
                <a:sym typeface="Open Sans"/>
              </a:rPr>
              <a:t>EXPERIENCE</a:t>
            </a:r>
            <a:br>
              <a:rPr lang="en-US">
                <a:latin typeface="Open Sans"/>
                <a:ea typeface="Open Sans"/>
                <a:cs typeface="Open Sans"/>
                <a:sym typeface="Open Sans"/>
              </a:rPr>
            </a:br>
            <a:r>
              <a:rPr lang="en-US">
                <a:latin typeface="Open Sans"/>
                <a:ea typeface="Open Sans"/>
                <a:cs typeface="Open Sans"/>
                <a:sym typeface="Open Sans"/>
              </a:rPr>
              <a:t>at UW Bothell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1" name="Shape 201"/>
        <p:cNvGrpSpPr/>
        <p:nvPr/>
      </p:nvGrpSpPr>
      <p:grpSpPr>
        <a:xfrm>
          <a:off x="0" y="0"/>
          <a:ext cx="0" cy="0"/>
          <a:chOff x="0" y="0"/>
          <a:chExt cx="0" cy="0"/>
        </a:xfrm>
      </p:grpSpPr>
      <p:sp>
        <p:nvSpPr>
          <p:cNvPr id="202" name="Google Shape;202;p10"/>
          <p:cNvSpPr txBox="1"/>
          <p:nvPr>
            <p:ph type="title"/>
          </p:nvPr>
        </p:nvSpPr>
        <p:spPr>
          <a:xfrm>
            <a:off x="671756" y="371511"/>
            <a:ext cx="8116644"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solidFill>
                  <a:srgbClr val="4B2E83"/>
                </a:solidFill>
                <a:latin typeface="Encode Sans Black"/>
                <a:ea typeface="Encode Sans Black"/>
                <a:cs typeface="Encode Sans Black"/>
                <a:sym typeface="Encode Sans Black"/>
              </a:rPr>
              <a:t>Path to Major Declaration/Application</a:t>
            </a:r>
            <a:endParaRPr>
              <a:solidFill>
                <a:srgbClr val="4B2E83"/>
              </a:solidFill>
            </a:endParaRPr>
          </a:p>
        </p:txBody>
      </p:sp>
      <p:sp>
        <p:nvSpPr>
          <p:cNvPr id="203" name="Google Shape;203;p10"/>
          <p:cNvSpPr/>
          <p:nvPr/>
        </p:nvSpPr>
        <p:spPr>
          <a:xfrm>
            <a:off x="-1676" y="1718103"/>
            <a:ext cx="3348609" cy="1374279"/>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C5B4E3"/>
          </a:solidFill>
          <a:ln cap="flat" cmpd="sng" w="25400">
            <a:solidFill>
              <a:srgbClr val="E6D1A1"/>
            </a:solidFill>
            <a:prstDash val="solid"/>
            <a:round/>
            <a:headEnd len="sm" w="sm" type="none"/>
            <a:tailEnd len="sm" w="sm" type="none"/>
          </a:ln>
        </p:spPr>
        <p:txBody>
          <a:bodyPr anchorCtr="0" anchor="ctr" bIns="37325" lIns="922525" spcFirstLastPara="1" rIns="847825" wrap="square" tIns="37325">
            <a:noAutofit/>
          </a:bodyPr>
          <a:lstStyle/>
          <a:p>
            <a:pPr indent="0" lvl="0" marL="0" marR="0" rtl="0" algn="ctr">
              <a:lnSpc>
                <a:spcPct val="90000"/>
              </a:lnSpc>
              <a:spcBef>
                <a:spcPts val="0"/>
              </a:spcBef>
              <a:spcAft>
                <a:spcPts val="0"/>
              </a:spcAft>
              <a:buClr>
                <a:schemeClr val="dk2"/>
              </a:buClr>
              <a:buSzPts val="2800"/>
              <a:buFont typeface="Calibri"/>
              <a:buNone/>
            </a:pPr>
            <a:r>
              <a:rPr b="1" lang="en-US" sz="2800">
                <a:solidFill>
                  <a:schemeClr val="dk2"/>
                </a:solidFill>
                <a:latin typeface="Calibri"/>
                <a:ea typeface="Calibri"/>
                <a:cs typeface="Calibri"/>
                <a:sym typeface="Calibri"/>
              </a:rPr>
              <a:t>Pre-Major</a:t>
            </a:r>
            <a:endParaRPr/>
          </a:p>
        </p:txBody>
      </p:sp>
      <p:sp>
        <p:nvSpPr>
          <p:cNvPr id="204" name="Google Shape;204;p10"/>
          <p:cNvSpPr/>
          <p:nvPr/>
        </p:nvSpPr>
        <p:spPr>
          <a:xfrm>
            <a:off x="2879691" y="1747132"/>
            <a:ext cx="3384895" cy="1345250"/>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85754D"/>
          </a:solidFill>
          <a:ln cap="flat" cmpd="sng" w="25400">
            <a:solidFill>
              <a:srgbClr val="E6D1A1"/>
            </a:solidFill>
            <a:prstDash val="solid"/>
            <a:round/>
            <a:headEnd len="sm" w="sm" type="none"/>
            <a:tailEnd len="sm" w="sm" type="none"/>
          </a:ln>
        </p:spPr>
        <p:txBody>
          <a:bodyPr anchorCtr="0" anchor="ctr" bIns="37325" lIns="922525" spcFirstLastPara="1" rIns="847825" wrap="square" tIns="37325">
            <a:noAutofit/>
          </a:bodyPr>
          <a:lstStyle/>
          <a:p>
            <a:pPr indent="0" lvl="0" marL="0" marR="0" rtl="0" algn="ctr">
              <a:lnSpc>
                <a:spcPct val="90000"/>
              </a:lnSpc>
              <a:spcBef>
                <a:spcPts val="0"/>
              </a:spcBef>
              <a:spcAft>
                <a:spcPts val="0"/>
              </a:spcAft>
              <a:buNone/>
            </a:pPr>
            <a:r>
              <a:rPr b="1" lang="en-US" sz="2400">
                <a:solidFill>
                  <a:schemeClr val="lt1"/>
                </a:solidFill>
                <a:latin typeface="Calibri"/>
                <a:ea typeface="Calibri"/>
                <a:cs typeface="Calibri"/>
                <a:sym typeface="Calibri"/>
              </a:rPr>
              <a:t>Declare or Apply for Major</a:t>
            </a:r>
            <a:endParaRPr/>
          </a:p>
        </p:txBody>
      </p:sp>
      <p:sp>
        <p:nvSpPr>
          <p:cNvPr id="205" name="Google Shape;205;p10"/>
          <p:cNvSpPr/>
          <p:nvPr/>
        </p:nvSpPr>
        <p:spPr>
          <a:xfrm>
            <a:off x="5830301" y="1747132"/>
            <a:ext cx="3312324" cy="1323479"/>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FFC700"/>
          </a:solidFill>
          <a:ln cap="flat" cmpd="sng" w="25400">
            <a:solidFill>
              <a:srgbClr val="E6D1A1"/>
            </a:solidFill>
            <a:prstDash val="solid"/>
            <a:round/>
            <a:headEnd len="sm" w="sm" type="none"/>
            <a:tailEnd len="sm" w="sm" type="none"/>
          </a:ln>
        </p:spPr>
        <p:txBody>
          <a:bodyPr anchorCtr="0" anchor="ctr" bIns="37325" lIns="922525" spcFirstLastPara="1" rIns="847825" wrap="square" tIns="37325">
            <a:noAutofit/>
          </a:bodyPr>
          <a:lstStyle/>
          <a:p>
            <a:pPr indent="0" lvl="0" marL="0" marR="0" rtl="0" algn="ctr">
              <a:lnSpc>
                <a:spcPct val="90000"/>
              </a:lnSpc>
              <a:spcBef>
                <a:spcPts val="0"/>
              </a:spcBef>
              <a:spcAft>
                <a:spcPts val="0"/>
              </a:spcAft>
              <a:buClr>
                <a:schemeClr val="dk2"/>
              </a:buClr>
              <a:buSzPts val="2400"/>
              <a:buFont typeface="Calibri"/>
              <a:buNone/>
            </a:pPr>
            <a:r>
              <a:rPr b="1" lang="en-US" sz="2400">
                <a:solidFill>
                  <a:schemeClr val="dk2"/>
                </a:solidFill>
                <a:latin typeface="Calibri"/>
                <a:ea typeface="Calibri"/>
                <a:cs typeface="Calibri"/>
                <a:sym typeface="Calibri"/>
              </a:rPr>
              <a:t>Major Coursework</a:t>
            </a:r>
            <a:endParaRPr/>
          </a:p>
        </p:txBody>
      </p:sp>
      <p:sp>
        <p:nvSpPr>
          <p:cNvPr id="206" name="Google Shape;206;p10"/>
          <p:cNvSpPr/>
          <p:nvPr/>
        </p:nvSpPr>
        <p:spPr>
          <a:xfrm>
            <a:off x="26" y="3425791"/>
            <a:ext cx="3195463" cy="951300"/>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C5B4E3"/>
          </a:solidFill>
          <a:ln cap="flat" cmpd="sng" w="25400">
            <a:solidFill>
              <a:srgbClr val="E6D1A1"/>
            </a:solidFill>
            <a:prstDash val="solid"/>
            <a:round/>
            <a:headEnd len="sm" w="sm" type="none"/>
            <a:tailEnd len="sm" w="sm" type="none"/>
          </a:ln>
        </p:spPr>
        <p:txBody>
          <a:bodyPr anchorCtr="0" anchor="ctr" bIns="37325" lIns="922525" spcFirstLastPara="1" rIns="847825" wrap="square" tIns="37325">
            <a:noAutofit/>
          </a:bodyPr>
          <a:lstStyle/>
          <a:p>
            <a:pPr indent="0" lvl="0" marL="0" marR="0" rtl="0" algn="ctr">
              <a:lnSpc>
                <a:spcPct val="90000"/>
              </a:lnSpc>
              <a:spcBef>
                <a:spcPts val="0"/>
              </a:spcBef>
              <a:spcAft>
                <a:spcPts val="0"/>
              </a:spcAft>
              <a:buClr>
                <a:schemeClr val="dk2"/>
              </a:buClr>
              <a:buSzPts val="2100"/>
              <a:buFont typeface="Calibri"/>
              <a:buNone/>
            </a:pPr>
            <a:r>
              <a:rPr lang="en-US" sz="2100">
                <a:solidFill>
                  <a:schemeClr val="dk2"/>
                </a:solidFill>
                <a:latin typeface="Calibri"/>
                <a:ea typeface="Calibri"/>
                <a:cs typeface="Calibri"/>
                <a:sym typeface="Calibri"/>
              </a:rPr>
              <a:t>Freshman &amp; Sophomore Year</a:t>
            </a:r>
            <a:endParaRPr/>
          </a:p>
        </p:txBody>
      </p:sp>
      <p:sp>
        <p:nvSpPr>
          <p:cNvPr id="207" name="Google Shape;207;p10"/>
          <p:cNvSpPr/>
          <p:nvPr/>
        </p:nvSpPr>
        <p:spPr>
          <a:xfrm>
            <a:off x="2876282" y="3428290"/>
            <a:ext cx="3368315" cy="948800"/>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85754D"/>
          </a:solidFill>
          <a:ln cap="flat" cmpd="sng" w="25400">
            <a:solidFill>
              <a:srgbClr val="E6D1A1"/>
            </a:solidFill>
            <a:prstDash val="solid"/>
            <a:round/>
            <a:headEnd len="sm" w="sm" type="none"/>
            <a:tailEnd len="sm" w="sm" type="none"/>
          </a:ln>
        </p:spPr>
        <p:txBody>
          <a:bodyPr anchorCtr="0" anchor="ctr" bIns="37325" lIns="922525" spcFirstLastPara="1" rIns="847825" wrap="square" tIns="37325">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Freshman or Late Sophomore Year</a:t>
            </a:r>
            <a:endParaRPr sz="1800">
              <a:solidFill>
                <a:schemeClr val="lt1"/>
              </a:solidFill>
              <a:latin typeface="Calibri"/>
              <a:ea typeface="Calibri"/>
              <a:cs typeface="Calibri"/>
              <a:sym typeface="Calibri"/>
            </a:endParaRPr>
          </a:p>
        </p:txBody>
      </p:sp>
      <p:sp>
        <p:nvSpPr>
          <p:cNvPr id="208" name="Google Shape;208;p10"/>
          <p:cNvSpPr/>
          <p:nvPr/>
        </p:nvSpPr>
        <p:spPr>
          <a:xfrm>
            <a:off x="5827749" y="3428290"/>
            <a:ext cx="3298384" cy="948800"/>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FFC700"/>
          </a:solidFill>
          <a:ln cap="flat" cmpd="sng" w="25400">
            <a:solidFill>
              <a:srgbClr val="E6D1A1"/>
            </a:solidFill>
            <a:prstDash val="solid"/>
            <a:round/>
            <a:headEnd len="sm" w="sm" type="none"/>
            <a:tailEnd len="sm" w="sm" type="none"/>
          </a:ln>
        </p:spPr>
        <p:txBody>
          <a:bodyPr anchorCtr="0" anchor="ctr" bIns="37325" lIns="922525" spcFirstLastPara="1" rIns="847825" wrap="square" tIns="37325">
            <a:noAutofit/>
          </a:bodyPr>
          <a:lstStyle/>
          <a:p>
            <a:pPr indent="0" lvl="0" marL="0" marR="0" rtl="0" algn="ctr">
              <a:lnSpc>
                <a:spcPct val="90000"/>
              </a:lnSpc>
              <a:spcBef>
                <a:spcPts val="0"/>
              </a:spcBef>
              <a:spcAft>
                <a:spcPts val="0"/>
              </a:spcAft>
              <a:buNone/>
            </a:pPr>
            <a:r>
              <a:rPr lang="en-US" sz="2100">
                <a:solidFill>
                  <a:schemeClr val="dk2"/>
                </a:solidFill>
                <a:latin typeface="Calibri"/>
                <a:ea typeface="Calibri"/>
                <a:cs typeface="Calibri"/>
                <a:sym typeface="Calibri"/>
              </a:rPr>
              <a:t>Sophomore, Junior, &amp;  Senior Year</a:t>
            </a:r>
            <a:endParaRPr sz="2100">
              <a:solidFill>
                <a:schemeClr val="dk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3" name="Shape 213"/>
        <p:cNvGrpSpPr/>
        <p:nvPr/>
      </p:nvGrpSpPr>
      <p:grpSpPr>
        <a:xfrm>
          <a:off x="0" y="0"/>
          <a:ext cx="0" cy="0"/>
          <a:chOff x="0" y="0"/>
          <a:chExt cx="0" cy="0"/>
        </a:xfrm>
      </p:grpSpPr>
      <p:sp>
        <p:nvSpPr>
          <p:cNvPr id="214" name="Google Shape;214;p11"/>
          <p:cNvSpPr txBox="1"/>
          <p:nvPr>
            <p:ph idx="1" type="body"/>
          </p:nvPr>
        </p:nvSpPr>
        <p:spPr>
          <a:xfrm>
            <a:off x="659305" y="1706406"/>
            <a:ext cx="8197114" cy="38100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D5AF56"/>
              </a:buClr>
              <a:buSzPts val="2400"/>
              <a:buFont typeface="Merriweather Sans"/>
              <a:buChar char="&gt;"/>
            </a:pPr>
            <a:r>
              <a:rPr lang="en-US">
                <a:solidFill>
                  <a:srgbClr val="D5AF56"/>
                </a:solidFill>
              </a:rPr>
              <a:t>Groups of Majors</a:t>
            </a:r>
            <a:endParaRPr/>
          </a:p>
          <a:p>
            <a:pPr indent="-285750" lvl="1" marL="742950" rtl="0" algn="l">
              <a:spcBef>
                <a:spcPts val="400"/>
              </a:spcBef>
              <a:spcAft>
                <a:spcPts val="0"/>
              </a:spcAft>
              <a:buClr>
                <a:schemeClr val="accent1"/>
              </a:buClr>
              <a:buSzPts val="2000"/>
              <a:buFont typeface="Courier New"/>
              <a:buChar char="o"/>
            </a:pPr>
            <a:r>
              <a:rPr lang="en-US">
                <a:solidFill>
                  <a:schemeClr val="accent1"/>
                </a:solidFill>
              </a:rPr>
              <a:t>Common Classes</a:t>
            </a:r>
            <a:endParaRPr/>
          </a:p>
          <a:p>
            <a:pPr indent="-285750" lvl="1" marL="742950" rtl="0" algn="l">
              <a:spcBef>
                <a:spcPts val="400"/>
              </a:spcBef>
              <a:spcAft>
                <a:spcPts val="0"/>
              </a:spcAft>
              <a:buClr>
                <a:schemeClr val="accent1"/>
              </a:buClr>
              <a:buSzPts val="2000"/>
              <a:buFont typeface="Courier New"/>
              <a:buChar char="o"/>
            </a:pPr>
            <a:r>
              <a:rPr lang="en-US">
                <a:solidFill>
                  <a:schemeClr val="accent1"/>
                </a:solidFill>
              </a:rPr>
              <a:t>Areas of learning</a:t>
            </a:r>
            <a:endParaRPr/>
          </a:p>
          <a:p>
            <a:pPr indent="-285750" lvl="1" marL="742950" rtl="0" algn="l">
              <a:spcBef>
                <a:spcPts val="400"/>
              </a:spcBef>
              <a:spcAft>
                <a:spcPts val="0"/>
              </a:spcAft>
              <a:buClr>
                <a:schemeClr val="accent1"/>
              </a:buClr>
              <a:buSzPts val="2000"/>
              <a:buFont typeface="Courier New"/>
              <a:buChar char="o"/>
            </a:pPr>
            <a:r>
              <a:rPr lang="en-US">
                <a:solidFill>
                  <a:schemeClr val="accent1"/>
                </a:solidFill>
              </a:rPr>
              <a:t>Career Goals</a:t>
            </a:r>
            <a:endParaRPr/>
          </a:p>
          <a:p>
            <a:pPr indent="0" lvl="1" marL="457200" rtl="0" algn="l">
              <a:spcBef>
                <a:spcPts val="400"/>
              </a:spcBef>
              <a:spcAft>
                <a:spcPts val="0"/>
              </a:spcAft>
              <a:buClr>
                <a:srgbClr val="4B2E83"/>
              </a:buClr>
              <a:buSzPts val="2000"/>
              <a:buNone/>
            </a:pPr>
            <a:r>
              <a:t/>
            </a:r>
            <a:endParaRPr>
              <a:solidFill>
                <a:schemeClr val="accent1"/>
              </a:solidFill>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Based on Intended Major</a:t>
            </a:r>
            <a:endParaRPr/>
          </a:p>
          <a:p>
            <a:pPr indent="0" lvl="1" marL="457200" rtl="0" algn="l">
              <a:spcBef>
                <a:spcPts val="400"/>
              </a:spcBef>
              <a:spcAft>
                <a:spcPts val="0"/>
              </a:spcAft>
              <a:buClr>
                <a:srgbClr val="4B2E83"/>
              </a:buClr>
              <a:buSzPts val="2000"/>
              <a:buNone/>
            </a:pPr>
            <a:r>
              <a:t/>
            </a:r>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Connects students to resources</a:t>
            </a:r>
            <a:endParaRPr>
              <a:solidFill>
                <a:srgbClr val="D5AF56"/>
              </a:solidFill>
            </a:endParaRPr>
          </a:p>
          <a:p>
            <a:pPr indent="-285750" lvl="1" marL="742950" rtl="0" algn="l">
              <a:spcBef>
                <a:spcPts val="400"/>
              </a:spcBef>
              <a:spcAft>
                <a:spcPts val="0"/>
              </a:spcAft>
              <a:buClr>
                <a:srgbClr val="4B2E83"/>
              </a:buClr>
              <a:buSzPts val="2000"/>
              <a:buFont typeface="Courier New"/>
              <a:buChar char="o"/>
            </a:pPr>
            <a:r>
              <a:rPr lang="en-US"/>
              <a:t>Research Opportunities</a:t>
            </a:r>
            <a:endParaRPr/>
          </a:p>
          <a:p>
            <a:pPr indent="-285750" lvl="1" marL="742950" rtl="0" algn="l">
              <a:spcBef>
                <a:spcPts val="400"/>
              </a:spcBef>
              <a:spcAft>
                <a:spcPts val="0"/>
              </a:spcAft>
              <a:buClr>
                <a:srgbClr val="4B2E83"/>
              </a:buClr>
              <a:buSzPts val="2000"/>
              <a:buFont typeface="Courier New"/>
              <a:buChar char="o"/>
            </a:pPr>
            <a:r>
              <a:rPr lang="en-US"/>
              <a:t>Co-curricular</a:t>
            </a:r>
            <a:endParaRPr/>
          </a:p>
          <a:p>
            <a:pPr indent="-285750" lvl="1" marL="742950" rtl="0" algn="l">
              <a:spcBef>
                <a:spcPts val="400"/>
              </a:spcBef>
              <a:spcAft>
                <a:spcPts val="0"/>
              </a:spcAft>
              <a:buClr>
                <a:srgbClr val="4B2E83"/>
              </a:buClr>
              <a:buSzPts val="2000"/>
              <a:buFont typeface="Courier New"/>
              <a:buChar char="o"/>
            </a:pPr>
            <a:r>
              <a:rPr lang="en-US"/>
              <a:t>Academic focus</a:t>
            </a:r>
            <a:endParaRPr/>
          </a:p>
        </p:txBody>
      </p:sp>
      <p:sp>
        <p:nvSpPr>
          <p:cNvPr id="215" name="Google Shape;215;p11"/>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The Meta-Majors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0" name="Shape 220"/>
        <p:cNvGrpSpPr/>
        <p:nvPr/>
      </p:nvGrpSpPr>
      <p:grpSpPr>
        <a:xfrm>
          <a:off x="0" y="0"/>
          <a:ext cx="0" cy="0"/>
          <a:chOff x="0" y="0"/>
          <a:chExt cx="0" cy="0"/>
        </a:xfrm>
      </p:grpSpPr>
      <p:sp>
        <p:nvSpPr>
          <p:cNvPr id="221" name="Google Shape;221;p12"/>
          <p:cNvSpPr txBox="1"/>
          <p:nvPr>
            <p:ph type="title"/>
          </p:nvPr>
        </p:nvSpPr>
        <p:spPr>
          <a:xfrm>
            <a:off x="671756" y="371511"/>
            <a:ext cx="8116644"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solidFill>
                  <a:srgbClr val="4B2E83"/>
                </a:solidFill>
                <a:latin typeface="Encode Sans Black"/>
                <a:ea typeface="Encode Sans Black"/>
                <a:cs typeface="Encode Sans Black"/>
                <a:sym typeface="Encode Sans Black"/>
              </a:rPr>
              <a:t>Majors at UW Bothell</a:t>
            </a:r>
            <a:endParaRPr>
              <a:solidFill>
                <a:srgbClr val="4B2E83"/>
              </a:solidFill>
            </a:endParaRPr>
          </a:p>
        </p:txBody>
      </p:sp>
      <p:sp>
        <p:nvSpPr>
          <p:cNvPr descr="Explore your major, Find your Passion, Map Your Path​" id="222" name="Google Shape;222;p12"/>
          <p:cNvSpPr/>
          <p:nvPr/>
        </p:nvSpPr>
        <p:spPr>
          <a:xfrm>
            <a:off x="262090" y="1585010"/>
            <a:ext cx="4011000" cy="1638600"/>
          </a:xfrm>
          <a:prstGeom prst="rect">
            <a:avLst/>
          </a:prstGeom>
          <a:solidFill>
            <a:srgbClr val="E8D3A2"/>
          </a:solidFill>
          <a:ln>
            <a:noFill/>
          </a:ln>
          <a:effectLst>
            <a:outerShdw blurRad="63500"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rgbClr val="4B2E83"/>
                </a:solidFill>
                <a:latin typeface="Open Sans"/>
                <a:ea typeface="Open Sans"/>
                <a:cs typeface="Open Sans"/>
                <a:sym typeface="Open Sans"/>
              </a:rPr>
              <a:t>Arts &amp; Media</a:t>
            </a:r>
            <a:endParaRPr/>
          </a:p>
          <a:p>
            <a:pPr indent="0" lvl="0" marL="0" marR="0" rtl="0" algn="l">
              <a:spcBef>
                <a:spcPts val="0"/>
              </a:spcBef>
              <a:spcAft>
                <a:spcPts val="0"/>
              </a:spcAft>
              <a:buNone/>
            </a:pPr>
            <a:r>
              <a:rPr lang="en-US" sz="1600">
                <a:solidFill>
                  <a:srgbClr val="4B2E83"/>
                </a:solidFill>
                <a:latin typeface="Open Sans"/>
                <a:ea typeface="Open Sans"/>
                <a:cs typeface="Open Sans"/>
                <a:sym typeface="Open Sans"/>
              </a:rPr>
              <a:t>-</a:t>
            </a:r>
            <a:r>
              <a:rPr lang="en-US" sz="1600">
                <a:solidFill>
                  <a:srgbClr val="4B2E83"/>
                </a:solidFill>
                <a:latin typeface="Open Sans"/>
                <a:ea typeface="Open Sans"/>
                <a:cs typeface="Open Sans"/>
                <a:sym typeface="Open Sans"/>
              </a:rPr>
              <a:t>Culture, Literature, and the Arts</a:t>
            </a:r>
            <a:endParaRPr/>
          </a:p>
          <a:p>
            <a:pPr indent="0" lvl="0" marL="0" marR="0" rtl="0" algn="l">
              <a:spcBef>
                <a:spcPts val="0"/>
              </a:spcBef>
              <a:spcAft>
                <a:spcPts val="0"/>
              </a:spcAft>
              <a:buNone/>
            </a:pPr>
            <a:r>
              <a:rPr lang="en-US" sz="1600">
                <a:solidFill>
                  <a:srgbClr val="4B2E83"/>
                </a:solidFill>
                <a:latin typeface="Open Sans"/>
                <a:ea typeface="Open Sans"/>
                <a:cs typeface="Open Sans"/>
                <a:sym typeface="Open Sans"/>
              </a:rPr>
              <a:t>-</a:t>
            </a:r>
            <a:r>
              <a:rPr lang="en-US" sz="1600">
                <a:solidFill>
                  <a:srgbClr val="4B2E83"/>
                </a:solidFill>
                <a:latin typeface="Open Sans"/>
                <a:ea typeface="Open Sans"/>
                <a:cs typeface="Open Sans"/>
                <a:sym typeface="Open Sans"/>
              </a:rPr>
              <a:t>Interdisciplinary Arts</a:t>
            </a:r>
            <a:endParaRPr/>
          </a:p>
          <a:p>
            <a:pPr indent="0" lvl="0" marL="0" marR="0" rtl="0" algn="l">
              <a:spcBef>
                <a:spcPts val="0"/>
              </a:spcBef>
              <a:spcAft>
                <a:spcPts val="0"/>
              </a:spcAft>
              <a:buNone/>
            </a:pPr>
            <a:r>
              <a:rPr lang="en-US" sz="1600">
                <a:solidFill>
                  <a:srgbClr val="4B2E83"/>
                </a:solidFill>
                <a:latin typeface="Open Sans"/>
                <a:ea typeface="Open Sans"/>
                <a:cs typeface="Open Sans"/>
                <a:sym typeface="Open Sans"/>
              </a:rPr>
              <a:t>-</a:t>
            </a:r>
            <a:r>
              <a:rPr lang="en-US" sz="1600">
                <a:solidFill>
                  <a:srgbClr val="4B2E83"/>
                </a:solidFill>
                <a:latin typeface="Open Sans"/>
                <a:ea typeface="Open Sans"/>
                <a:cs typeface="Open Sans"/>
                <a:sym typeface="Open Sans"/>
              </a:rPr>
              <a:t>Media and Communications</a:t>
            </a:r>
            <a:endParaRPr sz="1600">
              <a:solidFill>
                <a:srgbClr val="4B2E83"/>
              </a:solidFill>
              <a:latin typeface="Open Sans"/>
              <a:ea typeface="Open Sans"/>
              <a:cs typeface="Open Sans"/>
              <a:sym typeface="Open Sans"/>
            </a:endParaRPr>
          </a:p>
        </p:txBody>
      </p:sp>
      <p:sp>
        <p:nvSpPr>
          <p:cNvPr descr="Career Panels and Resource Fair​" id="223" name="Google Shape;223;p12"/>
          <p:cNvSpPr/>
          <p:nvPr/>
        </p:nvSpPr>
        <p:spPr>
          <a:xfrm>
            <a:off x="4808941" y="1585010"/>
            <a:ext cx="4011145" cy="1638534"/>
          </a:xfrm>
          <a:prstGeom prst="rect">
            <a:avLst/>
          </a:prstGeom>
          <a:solidFill>
            <a:srgbClr val="F1E4C5"/>
          </a:solidFill>
          <a:ln>
            <a:noFill/>
          </a:ln>
          <a:effectLst>
            <a:outerShdw blurRad="63500"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000">
              <a:solidFill>
                <a:srgbClr val="4B2E83"/>
              </a:solidFill>
              <a:latin typeface="Open Sans"/>
              <a:ea typeface="Open Sans"/>
              <a:cs typeface="Open Sans"/>
              <a:sym typeface="Open Sans"/>
            </a:endParaRPr>
          </a:p>
          <a:p>
            <a:pPr indent="0" lvl="0" marL="0" marR="0" rtl="0" algn="ctr">
              <a:spcBef>
                <a:spcPts val="0"/>
              </a:spcBef>
              <a:spcAft>
                <a:spcPts val="0"/>
              </a:spcAft>
              <a:buNone/>
            </a:pPr>
            <a:r>
              <a:rPr b="1" lang="en-US" sz="2000">
                <a:solidFill>
                  <a:srgbClr val="4B2E83"/>
                </a:solidFill>
                <a:latin typeface="Open Sans"/>
                <a:ea typeface="Open Sans"/>
                <a:cs typeface="Open Sans"/>
                <a:sym typeface="Open Sans"/>
              </a:rPr>
              <a:t>Business &amp; Policy</a:t>
            </a:r>
            <a:endParaRPr/>
          </a:p>
          <a:p>
            <a:pPr indent="0" lvl="0" marL="0" marR="0" rtl="0" algn="l">
              <a:spcBef>
                <a:spcPts val="0"/>
              </a:spcBef>
              <a:spcAft>
                <a:spcPts val="0"/>
              </a:spcAft>
              <a:buNone/>
            </a:pPr>
            <a:r>
              <a:rPr lang="en-US">
                <a:solidFill>
                  <a:srgbClr val="4B2E83"/>
                </a:solidFill>
                <a:latin typeface="Open Sans"/>
                <a:ea typeface="Open Sans"/>
                <a:cs typeface="Open Sans"/>
                <a:sym typeface="Open Sans"/>
              </a:rPr>
              <a:t>-</a:t>
            </a:r>
            <a:r>
              <a:rPr lang="en-US" sz="1400">
                <a:solidFill>
                  <a:srgbClr val="4B2E83"/>
                </a:solidFill>
                <a:latin typeface="Open Sans"/>
                <a:ea typeface="Open Sans"/>
                <a:cs typeface="Open Sans"/>
                <a:sym typeface="Open Sans"/>
              </a:rPr>
              <a:t>Business Administration</a:t>
            </a:r>
            <a:endParaRPr/>
          </a:p>
          <a:p>
            <a:pPr indent="0" lvl="0" marL="0" marR="0" rtl="0" algn="l">
              <a:spcBef>
                <a:spcPts val="0"/>
              </a:spcBef>
              <a:spcAft>
                <a:spcPts val="0"/>
              </a:spcAft>
              <a:buNone/>
            </a:pPr>
            <a:r>
              <a:rPr lang="en-US">
                <a:solidFill>
                  <a:srgbClr val="4B2E83"/>
                </a:solidFill>
                <a:latin typeface="Open Sans"/>
                <a:ea typeface="Open Sans"/>
                <a:cs typeface="Open Sans"/>
                <a:sym typeface="Open Sans"/>
              </a:rPr>
              <a:t>-</a:t>
            </a:r>
            <a:r>
              <a:rPr lang="en-US" sz="1400">
                <a:solidFill>
                  <a:srgbClr val="4B2E83"/>
                </a:solidFill>
                <a:latin typeface="Open Sans"/>
                <a:ea typeface="Open Sans"/>
                <a:cs typeface="Open Sans"/>
                <a:sym typeface="Open Sans"/>
              </a:rPr>
              <a:t>Economics </a:t>
            </a:r>
            <a:endParaRPr/>
          </a:p>
          <a:p>
            <a:pPr indent="0" lvl="0" marL="0" marR="0" rtl="0" algn="l">
              <a:spcBef>
                <a:spcPts val="0"/>
              </a:spcBef>
              <a:spcAft>
                <a:spcPts val="0"/>
              </a:spcAft>
              <a:buNone/>
            </a:pPr>
            <a:r>
              <a:rPr lang="en-US">
                <a:solidFill>
                  <a:srgbClr val="4B2E83"/>
                </a:solidFill>
                <a:latin typeface="Open Sans"/>
                <a:ea typeface="Open Sans"/>
                <a:cs typeface="Open Sans"/>
                <a:sym typeface="Open Sans"/>
              </a:rPr>
              <a:t>-</a:t>
            </a:r>
            <a:r>
              <a:rPr lang="en-US" sz="1400">
                <a:solidFill>
                  <a:srgbClr val="4B2E83"/>
                </a:solidFill>
                <a:latin typeface="Open Sans"/>
                <a:ea typeface="Open Sans"/>
                <a:cs typeface="Open Sans"/>
                <a:sym typeface="Open Sans"/>
              </a:rPr>
              <a:t>Environmental Studies</a:t>
            </a:r>
            <a:endParaRPr/>
          </a:p>
          <a:p>
            <a:pPr indent="0" lvl="0" marL="0" marR="0" rtl="0" algn="l">
              <a:spcBef>
                <a:spcPts val="0"/>
              </a:spcBef>
              <a:spcAft>
                <a:spcPts val="0"/>
              </a:spcAft>
              <a:buNone/>
            </a:pPr>
            <a:r>
              <a:rPr lang="en-US">
                <a:solidFill>
                  <a:srgbClr val="4B2E83"/>
                </a:solidFill>
                <a:latin typeface="Open Sans"/>
                <a:ea typeface="Open Sans"/>
                <a:cs typeface="Open Sans"/>
                <a:sym typeface="Open Sans"/>
              </a:rPr>
              <a:t>-</a:t>
            </a:r>
            <a:r>
              <a:rPr lang="en-US" sz="1400">
                <a:solidFill>
                  <a:srgbClr val="4B2E83"/>
                </a:solidFill>
                <a:latin typeface="Open Sans"/>
                <a:ea typeface="Open Sans"/>
                <a:cs typeface="Open Sans"/>
                <a:sym typeface="Open Sans"/>
              </a:rPr>
              <a:t>Global Studies</a:t>
            </a:r>
            <a:endParaRPr/>
          </a:p>
          <a:p>
            <a:pPr indent="0" lvl="0" marL="0" marR="0" rtl="0" algn="l">
              <a:spcBef>
                <a:spcPts val="0"/>
              </a:spcBef>
              <a:spcAft>
                <a:spcPts val="0"/>
              </a:spcAft>
              <a:buNone/>
            </a:pPr>
            <a:r>
              <a:rPr lang="en-US">
                <a:solidFill>
                  <a:srgbClr val="4B2E83"/>
                </a:solidFill>
                <a:latin typeface="Open Sans"/>
                <a:ea typeface="Open Sans"/>
                <a:cs typeface="Open Sans"/>
                <a:sym typeface="Open Sans"/>
              </a:rPr>
              <a:t>-</a:t>
            </a:r>
            <a:r>
              <a:rPr lang="en-US" sz="1400">
                <a:solidFill>
                  <a:srgbClr val="4B2E83"/>
                </a:solidFill>
                <a:latin typeface="Open Sans"/>
                <a:ea typeface="Open Sans"/>
                <a:cs typeface="Open Sans"/>
                <a:sym typeface="Open Sans"/>
              </a:rPr>
              <a:t>Law, Economics, and Public Policy</a:t>
            </a:r>
            <a:endParaRPr/>
          </a:p>
          <a:p>
            <a:pPr indent="0" lvl="0" marL="0" marR="0" rtl="0" algn="ctr">
              <a:spcBef>
                <a:spcPts val="0"/>
              </a:spcBef>
              <a:spcAft>
                <a:spcPts val="0"/>
              </a:spcAft>
              <a:buNone/>
            </a:pPr>
            <a:r>
              <a:t/>
            </a:r>
            <a:endParaRPr sz="2000">
              <a:solidFill>
                <a:srgbClr val="4B2E83"/>
              </a:solidFill>
              <a:latin typeface="Open Sans"/>
              <a:ea typeface="Open Sans"/>
              <a:cs typeface="Open Sans"/>
              <a:sym typeface="Open Sans"/>
            </a:endParaRPr>
          </a:p>
        </p:txBody>
      </p:sp>
      <p:sp>
        <p:nvSpPr>
          <p:cNvPr descr="Explore your major, Find your Passion, Map Your Path​" id="224" name="Google Shape;224;p12"/>
          <p:cNvSpPr/>
          <p:nvPr/>
        </p:nvSpPr>
        <p:spPr>
          <a:xfrm>
            <a:off x="262090" y="3330820"/>
            <a:ext cx="4011145" cy="1638534"/>
          </a:xfrm>
          <a:prstGeom prst="rect">
            <a:avLst/>
          </a:prstGeom>
          <a:solidFill>
            <a:srgbClr val="D4AD53"/>
          </a:solidFill>
          <a:ln>
            <a:noFill/>
          </a:ln>
          <a:effectLst>
            <a:outerShdw blurRad="63500"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rgbClr val="4B2E83"/>
                </a:solidFill>
                <a:latin typeface="Open Sans"/>
                <a:ea typeface="Open Sans"/>
                <a:cs typeface="Open Sans"/>
                <a:sym typeface="Open Sans"/>
              </a:rPr>
              <a:t>Education &amp; Society</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American &amp; Ethnic Studies</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Developmental &amp; Youth Studies</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Educational Studies</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Elementary Education Option</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Gender, Women, Sexuality Studies</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Interdisciplinary Social Sciences</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Psychology</a:t>
            </a:r>
            <a:endParaRPr sz="1200">
              <a:solidFill>
                <a:srgbClr val="4B2E83"/>
              </a:solidFill>
              <a:latin typeface="Open Sans"/>
              <a:ea typeface="Open Sans"/>
              <a:cs typeface="Open Sans"/>
              <a:sym typeface="Open Sans"/>
            </a:endParaRPr>
          </a:p>
        </p:txBody>
      </p:sp>
      <p:sp>
        <p:nvSpPr>
          <p:cNvPr descr="Explore your major, Find your Passion, Map Your Path​" id="225" name="Google Shape;225;p12"/>
          <p:cNvSpPr/>
          <p:nvPr/>
        </p:nvSpPr>
        <p:spPr>
          <a:xfrm>
            <a:off x="4808941" y="3330820"/>
            <a:ext cx="4011145" cy="1638534"/>
          </a:xfrm>
          <a:prstGeom prst="rect">
            <a:avLst/>
          </a:prstGeom>
          <a:solidFill>
            <a:srgbClr val="F5EDD9"/>
          </a:solidFill>
          <a:ln>
            <a:noFill/>
          </a:ln>
          <a:effectLst>
            <a:outerShdw blurRad="63500"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rgbClr val="4B2E83"/>
                </a:solidFill>
                <a:latin typeface="Open Sans"/>
                <a:ea typeface="Open Sans"/>
                <a:cs typeface="Open Sans"/>
                <a:sym typeface="Open Sans"/>
              </a:rPr>
              <a:t>Health &amp; Natural Sciences</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Biology</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Chemistry (Biochemistry Option)</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Conservation and Restoration Science</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Earth System Science</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Health Studies</a:t>
            </a:r>
            <a:endParaRPr/>
          </a:p>
          <a:p>
            <a:pPr indent="0" lvl="0" marL="0" marR="0" rtl="0" algn="l">
              <a:spcBef>
                <a:spcPts val="0"/>
              </a:spcBef>
              <a:spcAft>
                <a:spcPts val="0"/>
              </a:spcAft>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Nursing* (RN to BSN, Transfer Only)</a:t>
            </a:r>
            <a:endParaRPr sz="1200">
              <a:solidFill>
                <a:srgbClr val="4B2E83"/>
              </a:solidFill>
              <a:latin typeface="Open Sans"/>
              <a:ea typeface="Open Sans"/>
              <a:cs typeface="Open Sans"/>
              <a:sym typeface="Open Sans"/>
            </a:endParaRPr>
          </a:p>
        </p:txBody>
      </p:sp>
      <p:sp>
        <p:nvSpPr>
          <p:cNvPr descr="Explore your major, Find your Passion, Map Your Path​" id="226" name="Google Shape;226;p12"/>
          <p:cNvSpPr/>
          <p:nvPr/>
        </p:nvSpPr>
        <p:spPr>
          <a:xfrm>
            <a:off x="262090" y="5076630"/>
            <a:ext cx="5043241" cy="1638534"/>
          </a:xfrm>
          <a:prstGeom prst="rect">
            <a:avLst/>
          </a:prstGeom>
          <a:solidFill>
            <a:srgbClr val="C3B18C"/>
          </a:solidFill>
          <a:ln>
            <a:noFill/>
          </a:ln>
          <a:effectLst>
            <a:outerShdw blurRad="63500" dir="2700000" dist="50800">
              <a:srgbClr val="000000">
                <a:alpha val="4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p>
          <a:p>
            <a:pPr indent="0" lvl="0" marL="0" marR="0" rtl="0" algn="ctr">
              <a:spcBef>
                <a:spcPts val="0"/>
              </a:spcBef>
              <a:spcAft>
                <a:spcPts val="0"/>
              </a:spcAft>
              <a:buNone/>
            </a:pPr>
            <a:r>
              <a:t/>
            </a:r>
            <a:endParaRPr sz="800">
              <a:solidFill>
                <a:srgbClr val="4B2E83"/>
              </a:solidFill>
              <a:latin typeface="Open Sans"/>
              <a:ea typeface="Open Sans"/>
              <a:cs typeface="Open Sans"/>
              <a:sym typeface="Open Sans"/>
            </a:endParaRPr>
          </a:p>
        </p:txBody>
      </p:sp>
      <p:graphicFrame>
        <p:nvGraphicFramePr>
          <p:cNvPr id="227" name="Google Shape;227;p12"/>
          <p:cNvGraphicFramePr/>
          <p:nvPr/>
        </p:nvGraphicFramePr>
        <p:xfrm>
          <a:off x="396175" y="5453488"/>
          <a:ext cx="3000000" cy="3000000"/>
        </p:xfrm>
        <a:graphic>
          <a:graphicData uri="http://schemas.openxmlformats.org/drawingml/2006/table">
            <a:tbl>
              <a:tblPr>
                <a:noFill/>
                <a:tableStyleId>{6E3CAF99-2139-4E9B-88C9-9C18E061F9F0}</a:tableStyleId>
              </a:tblPr>
              <a:tblGrid>
                <a:gridCol w="2353425"/>
                <a:gridCol w="2353425"/>
              </a:tblGrid>
              <a:tr h="1261675">
                <a:tc>
                  <a:txBody>
                    <a:bodyPr/>
                    <a:lstStyle/>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Applied Computing</a:t>
                      </a:r>
                      <a:endParaRPr sz="1200"/>
                    </a:p>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-Computer Engineering</a:t>
                      </a:r>
                      <a:endParaRPr sz="1200"/>
                    </a:p>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-Computer Science &amp; Software Engineering (Information Assurance &amp; Cybersecurity Option)</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a:t>
                      </a:r>
                      <a:r>
                        <a:rPr lang="en-US" sz="1200">
                          <a:solidFill>
                            <a:srgbClr val="4B2E83"/>
                          </a:solidFill>
                          <a:latin typeface="Open Sans"/>
                          <a:ea typeface="Open Sans"/>
                          <a:cs typeface="Open Sans"/>
                          <a:sym typeface="Open Sans"/>
                        </a:rPr>
                        <a:t>Data Visualization (BA or BS)</a:t>
                      </a:r>
                      <a:endParaRPr sz="1200">
                        <a:solidFill>
                          <a:srgbClr val="4B2E83"/>
                        </a:solidFill>
                        <a:latin typeface="Open Sans"/>
                        <a:ea typeface="Open Sans"/>
                        <a:cs typeface="Open Sans"/>
                        <a:sym typeface="Open Sans"/>
                      </a:endParaRPr>
                    </a:p>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-Electrical Engineering</a:t>
                      </a:r>
                      <a:endParaRPr sz="1200"/>
                    </a:p>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-Mathematics</a:t>
                      </a:r>
                      <a:endParaRPr sz="1200"/>
                    </a:p>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-Mechanical Engineering</a:t>
                      </a:r>
                      <a:endParaRPr sz="1200"/>
                    </a:p>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-Physics (BA or BS)</a:t>
                      </a:r>
                      <a:endParaRPr sz="1200"/>
                    </a:p>
                    <a:p>
                      <a:pPr indent="0" lvl="0" marL="0" rtl="0" algn="l">
                        <a:spcBef>
                          <a:spcPts val="0"/>
                        </a:spcBef>
                        <a:spcAft>
                          <a:spcPts val="0"/>
                        </a:spcAft>
                        <a:buClr>
                          <a:srgbClr val="000000"/>
                        </a:buClr>
                        <a:buFont typeface="Arial"/>
                        <a:buNone/>
                      </a:pPr>
                      <a:r>
                        <a:rPr lang="en-US" sz="1200">
                          <a:solidFill>
                            <a:srgbClr val="4B2E83"/>
                          </a:solidFill>
                          <a:latin typeface="Open Sans"/>
                          <a:ea typeface="Open Sans"/>
                          <a:cs typeface="Open Sans"/>
                          <a:sym typeface="Open Sans"/>
                        </a:rPr>
                        <a:t>-Science, Technology &amp; Society</a:t>
                      </a:r>
                      <a:endParaRPr sz="12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228" name="Google Shape;228;p12"/>
          <p:cNvSpPr txBox="1"/>
          <p:nvPr/>
        </p:nvSpPr>
        <p:spPr>
          <a:xfrm>
            <a:off x="-22412" y="5020900"/>
            <a:ext cx="55248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000">
                <a:solidFill>
                  <a:schemeClr val="dk2"/>
                </a:solidFill>
                <a:latin typeface="Open Sans"/>
                <a:ea typeface="Open Sans"/>
                <a:cs typeface="Open Sans"/>
                <a:sym typeface="Open Sans"/>
              </a:rPr>
              <a:t>Technology &amp; Engineering</a:t>
            </a:r>
            <a:endParaRPr b="1" sz="2000">
              <a:solidFill>
                <a:schemeClr val="dk2"/>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3" name="Shape 233"/>
        <p:cNvGrpSpPr/>
        <p:nvPr/>
      </p:nvGrpSpPr>
      <p:grpSpPr>
        <a:xfrm>
          <a:off x="0" y="0"/>
          <a:ext cx="0" cy="0"/>
          <a:chOff x="0" y="0"/>
          <a:chExt cx="0" cy="0"/>
        </a:xfrm>
      </p:grpSpPr>
      <p:sp>
        <p:nvSpPr>
          <p:cNvPr id="234" name="Google Shape;234;p13"/>
          <p:cNvSpPr txBox="1"/>
          <p:nvPr>
            <p:ph idx="1" type="body"/>
          </p:nvPr>
        </p:nvSpPr>
        <p:spPr>
          <a:xfrm>
            <a:off x="669032" y="1717124"/>
            <a:ext cx="4201595" cy="38100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D5AF56"/>
              </a:buClr>
              <a:buSzPts val="2400"/>
              <a:buFont typeface="Merriweather Sans"/>
              <a:buChar char="&gt;"/>
            </a:pPr>
            <a:r>
              <a:rPr lang="en-US">
                <a:solidFill>
                  <a:srgbClr val="D5AF56"/>
                </a:solidFill>
              </a:rPr>
              <a:t>The Advising Team </a:t>
            </a:r>
            <a:r>
              <a:rPr lang="en-US"/>
              <a:t>Students will be assigned an advisor based on their intended major</a:t>
            </a:r>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Long-Term Planning</a:t>
            </a:r>
            <a:r>
              <a:rPr lang="en-US"/>
              <a:t>  </a:t>
            </a:r>
            <a:endParaRPr/>
          </a:p>
          <a:p>
            <a:pPr indent="0" lvl="0" marL="0" rtl="0" algn="l">
              <a:spcBef>
                <a:spcPts val="480"/>
              </a:spcBef>
              <a:spcAft>
                <a:spcPts val="0"/>
              </a:spcAft>
              <a:buClr>
                <a:srgbClr val="4B2E83"/>
              </a:buClr>
              <a:buSzPts val="2400"/>
              <a:buNone/>
            </a:pPr>
            <a:r>
              <a:rPr lang="en-US"/>
              <a:t>	Map out degree 	requirements  </a:t>
            </a:r>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Comprehensive Support</a:t>
            </a:r>
            <a:r>
              <a:rPr lang="en-US"/>
              <a:t> Connect students to campus resources  </a:t>
            </a:r>
            <a:endParaRPr/>
          </a:p>
        </p:txBody>
      </p:sp>
      <p:sp>
        <p:nvSpPr>
          <p:cNvPr id="235" name="Google Shape;235;p13"/>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ACADEMIC ADVISING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4"/>
          <p:cNvSpPr txBox="1"/>
          <p:nvPr>
            <p:ph idx="1" type="body"/>
          </p:nvPr>
        </p:nvSpPr>
        <p:spPr>
          <a:xfrm>
            <a:off x="449576" y="1523957"/>
            <a:ext cx="4003571" cy="38100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4B2E83"/>
              </a:buClr>
              <a:buSzPts val="2400"/>
              <a:buFont typeface="Merriweather Sans"/>
              <a:buChar char="&gt;"/>
            </a:pPr>
            <a:r>
              <a:rPr lang="en-US"/>
              <a:t>Most learning in college happens outside the classroom</a:t>
            </a:r>
            <a:endParaRPr/>
          </a:p>
          <a:p>
            <a:pPr indent="-342900" lvl="0" marL="342900" rtl="0" algn="l">
              <a:spcBef>
                <a:spcPts val="480"/>
              </a:spcBef>
              <a:spcAft>
                <a:spcPts val="0"/>
              </a:spcAft>
              <a:buClr>
                <a:schemeClr val="dk1"/>
              </a:buClr>
              <a:buSzPts val="2400"/>
              <a:buFont typeface="Merriweather Sans"/>
              <a:buChar char="&gt;"/>
            </a:pPr>
            <a:r>
              <a:rPr lang="en-US">
                <a:solidFill>
                  <a:schemeClr val="dk1"/>
                </a:solidFill>
              </a:rPr>
              <a:t>3 classes will typically be about 15 credits</a:t>
            </a:r>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Every credit enrolled:</a:t>
            </a:r>
            <a:r>
              <a:rPr lang="en-US"/>
              <a:t> 2-3 hours of study each week</a:t>
            </a:r>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Average credits per quarter 15:</a:t>
            </a:r>
            <a:r>
              <a:rPr lang="en-US"/>
              <a:t> 30-45 hours of study</a:t>
            </a:r>
            <a:endParaRPr/>
          </a:p>
        </p:txBody>
      </p:sp>
      <p:sp>
        <p:nvSpPr>
          <p:cNvPr id="242" name="Google Shape;242;p14"/>
          <p:cNvSpPr txBox="1"/>
          <p:nvPr>
            <p:ph type="title"/>
          </p:nvPr>
        </p:nvSpPr>
        <p:spPr>
          <a:xfrm>
            <a:off x="671757" y="371511"/>
            <a:ext cx="3900244"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How much work is College?</a:t>
            </a:r>
            <a:endParaRPr/>
          </a:p>
        </p:txBody>
      </p:sp>
      <p:pic>
        <p:nvPicPr>
          <p:cNvPr id="243" name="Google Shape;243;p14"/>
          <p:cNvPicPr preferRelativeResize="0"/>
          <p:nvPr/>
        </p:nvPicPr>
        <p:blipFill rotWithShape="1">
          <a:blip r:embed="rId3">
            <a:alphaModFix/>
          </a:blip>
          <a:srcRect b="-142" l="27855" r="27768" t="10"/>
          <a:stretch/>
        </p:blipFill>
        <p:spPr>
          <a:xfrm>
            <a:off x="4456298" y="680"/>
            <a:ext cx="4689898" cy="685741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5"/>
          <p:cNvSpPr txBox="1"/>
          <p:nvPr>
            <p:ph idx="1" type="body"/>
          </p:nvPr>
        </p:nvSpPr>
        <p:spPr>
          <a:xfrm>
            <a:off x="449576" y="1523957"/>
            <a:ext cx="4003571" cy="38100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251741"/>
              </a:buClr>
              <a:buSzPts val="2400"/>
              <a:buFont typeface="Merriweather Sans"/>
              <a:buChar char="&gt;"/>
            </a:pPr>
            <a:r>
              <a:rPr lang="en-US">
                <a:solidFill>
                  <a:srgbClr val="251741"/>
                </a:solidFill>
              </a:rPr>
              <a:t>Your authentic support means the most!</a:t>
            </a:r>
            <a:endParaRPr/>
          </a:p>
          <a:p>
            <a:pPr indent="0" lvl="0" marL="0" rtl="0" algn="l">
              <a:spcBef>
                <a:spcPts val="480"/>
              </a:spcBef>
              <a:spcAft>
                <a:spcPts val="0"/>
              </a:spcAft>
              <a:buClr>
                <a:srgbClr val="4B2E83"/>
              </a:buClr>
              <a:buSzPts val="2400"/>
              <a:buNone/>
            </a:pPr>
            <a:r>
              <a:t/>
            </a:r>
            <a:endParaRPr/>
          </a:p>
          <a:p>
            <a:pPr indent="-342900" lvl="0" marL="342900" rtl="0" algn="l">
              <a:spcBef>
                <a:spcPts val="400"/>
              </a:spcBef>
              <a:spcAft>
                <a:spcPts val="0"/>
              </a:spcAft>
              <a:buClr>
                <a:srgbClr val="D5AF56"/>
              </a:buClr>
              <a:buSzPts val="2000"/>
              <a:buFont typeface="Merriweather Sans"/>
              <a:buChar char="&gt;"/>
            </a:pPr>
            <a:r>
              <a:rPr lang="en-US" sz="2000">
                <a:solidFill>
                  <a:srgbClr val="D5AF56"/>
                </a:solidFill>
              </a:rPr>
              <a:t>Remind: </a:t>
            </a:r>
            <a:r>
              <a:rPr lang="en-US" sz="2000"/>
              <a:t>Attend faculty office hours</a:t>
            </a:r>
            <a:endParaRPr sz="2000"/>
          </a:p>
          <a:p>
            <a:pPr indent="-342900" lvl="0" marL="342900" rtl="0" algn="l">
              <a:spcBef>
                <a:spcPts val="400"/>
              </a:spcBef>
              <a:spcAft>
                <a:spcPts val="0"/>
              </a:spcAft>
              <a:buClr>
                <a:srgbClr val="D5AF56"/>
              </a:buClr>
              <a:buSzPts val="2000"/>
              <a:buFont typeface="Merriweather Sans"/>
              <a:buChar char="&gt;"/>
            </a:pPr>
            <a:r>
              <a:rPr lang="en-US" sz="2000">
                <a:solidFill>
                  <a:srgbClr val="D5AF56"/>
                </a:solidFill>
              </a:rPr>
              <a:t>Encourage: </a:t>
            </a:r>
            <a:r>
              <a:rPr lang="en-US" sz="2000"/>
              <a:t>Campus club and community events</a:t>
            </a:r>
            <a:endParaRPr sz="2000"/>
          </a:p>
          <a:p>
            <a:pPr indent="-342900" lvl="0" marL="342900" rtl="0" algn="l">
              <a:spcBef>
                <a:spcPts val="400"/>
              </a:spcBef>
              <a:spcAft>
                <a:spcPts val="0"/>
              </a:spcAft>
              <a:buClr>
                <a:srgbClr val="D5AF56"/>
              </a:buClr>
              <a:buSzPts val="2000"/>
              <a:buFont typeface="Merriweather Sans"/>
              <a:buChar char="&gt;"/>
            </a:pPr>
            <a:r>
              <a:rPr lang="en-US" sz="2000">
                <a:solidFill>
                  <a:srgbClr val="D5AF56"/>
                </a:solidFill>
              </a:rPr>
              <a:t>Support: </a:t>
            </a:r>
            <a:r>
              <a:rPr lang="en-US" sz="2000"/>
              <a:t>Remind them to meet with their advisor</a:t>
            </a:r>
            <a:endParaRPr sz="2000"/>
          </a:p>
          <a:p>
            <a:pPr indent="-342900" lvl="0" marL="342900" rtl="0" algn="l">
              <a:spcBef>
                <a:spcPts val="400"/>
              </a:spcBef>
              <a:spcAft>
                <a:spcPts val="0"/>
              </a:spcAft>
              <a:buClr>
                <a:srgbClr val="D5AF56"/>
              </a:buClr>
              <a:buSzPts val="2000"/>
              <a:buFont typeface="Merriweather Sans"/>
              <a:buChar char="&gt;"/>
            </a:pPr>
            <a:r>
              <a:rPr lang="en-US" sz="2000">
                <a:solidFill>
                  <a:srgbClr val="D5AF56"/>
                </a:solidFill>
              </a:rPr>
              <a:t>College is different than high school! </a:t>
            </a:r>
            <a:r>
              <a:rPr lang="en-US" sz="2000"/>
              <a:t>3 classes is a full-time job</a:t>
            </a:r>
            <a:endParaRPr/>
          </a:p>
        </p:txBody>
      </p:sp>
      <p:sp>
        <p:nvSpPr>
          <p:cNvPr id="250" name="Google Shape;250;p15"/>
          <p:cNvSpPr txBox="1"/>
          <p:nvPr>
            <p:ph type="title"/>
          </p:nvPr>
        </p:nvSpPr>
        <p:spPr>
          <a:xfrm>
            <a:off x="449576" y="243495"/>
            <a:ext cx="3900244"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How can families help?</a:t>
            </a:r>
            <a:endParaRPr/>
          </a:p>
        </p:txBody>
      </p:sp>
      <p:pic>
        <p:nvPicPr>
          <p:cNvPr id="251" name="Google Shape;251;p15"/>
          <p:cNvPicPr preferRelativeResize="0"/>
          <p:nvPr/>
        </p:nvPicPr>
        <p:blipFill rotWithShape="1">
          <a:blip r:embed="rId3">
            <a:alphaModFix/>
          </a:blip>
          <a:srcRect b="-218" l="27035" r="27223" t="-38"/>
          <a:stretch/>
        </p:blipFill>
        <p:spPr>
          <a:xfrm>
            <a:off x="4453754" y="238"/>
            <a:ext cx="4687402" cy="686071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6" name="Shape 256"/>
        <p:cNvGrpSpPr/>
        <p:nvPr/>
      </p:nvGrpSpPr>
      <p:grpSpPr>
        <a:xfrm>
          <a:off x="0" y="0"/>
          <a:ext cx="0" cy="0"/>
          <a:chOff x="0" y="0"/>
          <a:chExt cx="0" cy="0"/>
        </a:xfrm>
      </p:grpSpPr>
      <p:sp>
        <p:nvSpPr>
          <p:cNvPr id="257" name="Google Shape;257;p16"/>
          <p:cNvSpPr txBox="1"/>
          <p:nvPr>
            <p:ph type="title"/>
          </p:nvPr>
        </p:nvSpPr>
        <p:spPr>
          <a:xfrm>
            <a:off x="114849" y="1281570"/>
            <a:ext cx="8914301" cy="991998"/>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4B2E83"/>
              </a:buClr>
              <a:buSzPts val="4400"/>
              <a:buFont typeface="Encode Sans Black"/>
              <a:buNone/>
            </a:pPr>
            <a:r>
              <a:rPr lang="en-US" sz="4400">
                <a:solidFill>
                  <a:srgbClr val="4B2E83"/>
                </a:solidFill>
                <a:latin typeface="Encode Sans Black"/>
                <a:ea typeface="Encode Sans Black"/>
                <a:cs typeface="Encode Sans Black"/>
                <a:sym typeface="Encode Sans Black"/>
              </a:rPr>
              <a:t>THANK YOU &amp;</a:t>
            </a:r>
            <a:br>
              <a:rPr lang="en-US" sz="4400">
                <a:solidFill>
                  <a:srgbClr val="4B2E83"/>
                </a:solidFill>
                <a:latin typeface="Encode Sans Black"/>
                <a:ea typeface="Encode Sans Black"/>
                <a:cs typeface="Encode Sans Black"/>
                <a:sym typeface="Encode Sans Black"/>
              </a:rPr>
            </a:br>
            <a:r>
              <a:rPr lang="en-US" sz="4400">
                <a:solidFill>
                  <a:srgbClr val="4B2E83"/>
                </a:solidFill>
                <a:latin typeface="Encode Sans Black"/>
                <a:ea typeface="Encode Sans Black"/>
                <a:cs typeface="Encode Sans Black"/>
                <a:sym typeface="Encode Sans Black"/>
              </a:rPr>
              <a:t>HAPPY ORIENTATION!</a:t>
            </a:r>
            <a:endParaRPr sz="4400">
              <a:solidFill>
                <a:srgbClr val="4B2E8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 name="Shape 86"/>
        <p:cNvGrpSpPr/>
        <p:nvPr/>
      </p:nvGrpSpPr>
      <p:grpSpPr>
        <a:xfrm>
          <a:off x="0" y="0"/>
          <a:ext cx="0" cy="0"/>
          <a:chOff x="0" y="0"/>
          <a:chExt cx="0" cy="0"/>
        </a:xfrm>
      </p:grpSpPr>
      <p:sp>
        <p:nvSpPr>
          <p:cNvPr id="87" name="Google Shape;87;p2"/>
          <p:cNvSpPr txBox="1"/>
          <p:nvPr>
            <p:ph type="title"/>
          </p:nvPr>
        </p:nvSpPr>
        <p:spPr>
          <a:xfrm>
            <a:off x="445769" y="417040"/>
            <a:ext cx="8474049" cy="1354361"/>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2"/>
              </a:buClr>
              <a:buSzPts val="4050"/>
              <a:buFont typeface="Calibri"/>
              <a:buNone/>
            </a:pPr>
            <a:r>
              <a:rPr b="1" lang="en-US" sz="4050">
                <a:solidFill>
                  <a:schemeClr val="lt2"/>
                </a:solidFill>
              </a:rPr>
              <a:t>First Year Students Might Be Hearing…</a:t>
            </a:r>
            <a:endParaRPr/>
          </a:p>
        </p:txBody>
      </p:sp>
      <p:sp>
        <p:nvSpPr>
          <p:cNvPr id="88" name="Google Shape;88;p2"/>
          <p:cNvSpPr/>
          <p:nvPr/>
        </p:nvSpPr>
        <p:spPr>
          <a:xfrm>
            <a:off x="445769" y="1286259"/>
            <a:ext cx="2962208" cy="853437"/>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F1E4C5"/>
          </a:solidFill>
          <a:ln cap="flat" cmpd="sng" w="25400">
            <a:solidFill>
              <a:srgbClr val="E6D1A1"/>
            </a:solidFill>
            <a:prstDash val="solid"/>
            <a:round/>
            <a:headEnd len="sm" w="sm" type="none"/>
            <a:tailEnd len="sm" w="sm" type="none"/>
          </a:ln>
        </p:spPr>
        <p:txBody>
          <a:bodyPr anchorCtr="0" anchor="ctr" bIns="28000" lIns="691875" spcFirstLastPara="1" rIns="635875" wrap="square" tIns="28000">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Define career goals!</a:t>
            </a:r>
            <a:endParaRPr sz="2400">
              <a:solidFill>
                <a:schemeClr val="dk1"/>
              </a:solidFill>
              <a:latin typeface="Calibri"/>
              <a:ea typeface="Calibri"/>
              <a:cs typeface="Calibri"/>
              <a:sym typeface="Calibri"/>
            </a:endParaRPr>
          </a:p>
        </p:txBody>
      </p:sp>
      <p:sp>
        <p:nvSpPr>
          <p:cNvPr id="89" name="Google Shape;89;p2"/>
          <p:cNvSpPr/>
          <p:nvPr/>
        </p:nvSpPr>
        <p:spPr>
          <a:xfrm>
            <a:off x="6051718" y="2520809"/>
            <a:ext cx="2282384" cy="1354361"/>
          </a:xfrm>
          <a:custGeom>
            <a:rect b="b" l="l" r="r" t="t"/>
            <a:pathLst>
              <a:path extrusionOk="0" h="917381" w="1054461">
                <a:moveTo>
                  <a:pt x="527230" y="0"/>
                </a:moveTo>
                <a:lnTo>
                  <a:pt x="1054460" y="199530"/>
                </a:lnTo>
                <a:lnTo>
                  <a:pt x="1054460" y="717851"/>
                </a:lnTo>
                <a:lnTo>
                  <a:pt x="527230" y="917381"/>
                </a:lnTo>
                <a:lnTo>
                  <a:pt x="1" y="717851"/>
                </a:lnTo>
                <a:lnTo>
                  <a:pt x="1" y="199530"/>
                </a:lnTo>
                <a:lnTo>
                  <a:pt x="527230" y="0"/>
                </a:lnTo>
                <a:close/>
              </a:path>
            </a:pathLst>
          </a:custGeom>
          <a:solidFill>
            <a:srgbClr val="9D7A27"/>
          </a:solidFill>
          <a:ln cap="flat" cmpd="sng" w="38100">
            <a:solidFill>
              <a:srgbClr val="E6D1A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148950" lIns="132925" spcFirstLastPara="1" rIns="132925" wrap="square" tIns="148950">
            <a:noAutofit/>
          </a:bodyPr>
          <a:lstStyle/>
          <a:p>
            <a:pPr indent="0" lvl="0" marL="0" marR="0" rtl="0" algn="ctr">
              <a:lnSpc>
                <a:spcPct val="90000"/>
              </a:lnSpc>
              <a:spcBef>
                <a:spcPts val="0"/>
              </a:spcBef>
              <a:spcAft>
                <a:spcPts val="0"/>
              </a:spcAft>
              <a:buNone/>
            </a:pPr>
            <a:r>
              <a:rPr b="1" lang="en-US" sz="2000">
                <a:solidFill>
                  <a:srgbClr val="FFFFFF"/>
                </a:solidFill>
                <a:latin typeface="Calibri"/>
                <a:ea typeface="Calibri"/>
                <a:cs typeface="Calibri"/>
                <a:sym typeface="Calibri"/>
              </a:rPr>
              <a:t>Get done with college as fast as possible!</a:t>
            </a:r>
            <a:endParaRPr/>
          </a:p>
        </p:txBody>
      </p:sp>
      <p:sp>
        <p:nvSpPr>
          <p:cNvPr id="90" name="Google Shape;90;p2"/>
          <p:cNvSpPr/>
          <p:nvPr/>
        </p:nvSpPr>
        <p:spPr>
          <a:xfrm>
            <a:off x="7478598" y="1260383"/>
            <a:ext cx="1313119" cy="1354361"/>
          </a:xfrm>
          <a:custGeom>
            <a:rect b="b" l="l" r="r" t="t"/>
            <a:pathLst>
              <a:path extrusionOk="0" h="917381" w="1054461">
                <a:moveTo>
                  <a:pt x="527230" y="0"/>
                </a:moveTo>
                <a:lnTo>
                  <a:pt x="1054460" y="199530"/>
                </a:lnTo>
                <a:lnTo>
                  <a:pt x="1054460" y="717851"/>
                </a:lnTo>
                <a:lnTo>
                  <a:pt x="527230" y="917381"/>
                </a:lnTo>
                <a:lnTo>
                  <a:pt x="1" y="717851"/>
                </a:lnTo>
                <a:lnTo>
                  <a:pt x="1" y="199530"/>
                </a:lnTo>
                <a:lnTo>
                  <a:pt x="527230" y="0"/>
                </a:lnTo>
                <a:close/>
              </a:path>
            </a:pathLst>
          </a:custGeom>
          <a:solidFill>
            <a:srgbClr val="F5EDD9"/>
          </a:solidFill>
          <a:ln cap="flat" cmpd="sng" w="38100">
            <a:solidFill>
              <a:srgbClr val="E6D1A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148950" lIns="132925" spcFirstLastPara="1" rIns="132925" wrap="square" tIns="148950">
            <a:noAutofit/>
          </a:bodyPr>
          <a:lstStyle/>
          <a:p>
            <a:pPr indent="0" lvl="0" marL="0" marR="0" rtl="0" algn="ctr">
              <a:lnSpc>
                <a:spcPct val="90000"/>
              </a:lnSpc>
              <a:spcBef>
                <a:spcPts val="0"/>
              </a:spcBef>
              <a:spcAft>
                <a:spcPts val="0"/>
              </a:spcAft>
              <a:buNone/>
            </a:pPr>
            <a:r>
              <a:rPr b="1" lang="en-US" sz="2000">
                <a:solidFill>
                  <a:schemeClr val="dk1"/>
                </a:solidFill>
                <a:latin typeface="Calibri"/>
                <a:ea typeface="Calibri"/>
                <a:cs typeface="Calibri"/>
                <a:sym typeface="Calibri"/>
              </a:rPr>
              <a:t>Be Creative!</a:t>
            </a:r>
            <a:endParaRPr/>
          </a:p>
        </p:txBody>
      </p:sp>
      <p:sp>
        <p:nvSpPr>
          <p:cNvPr id="91" name="Google Shape;91;p2"/>
          <p:cNvSpPr/>
          <p:nvPr/>
        </p:nvSpPr>
        <p:spPr>
          <a:xfrm>
            <a:off x="3915440" y="4574482"/>
            <a:ext cx="1529049" cy="1486494"/>
          </a:xfrm>
          <a:custGeom>
            <a:rect b="b" l="l" r="r" t="t"/>
            <a:pathLst>
              <a:path extrusionOk="0" h="917381" w="1054461">
                <a:moveTo>
                  <a:pt x="527230" y="0"/>
                </a:moveTo>
                <a:lnTo>
                  <a:pt x="1054460" y="199530"/>
                </a:lnTo>
                <a:lnTo>
                  <a:pt x="1054460" y="717851"/>
                </a:lnTo>
                <a:lnTo>
                  <a:pt x="527230" y="917381"/>
                </a:lnTo>
                <a:lnTo>
                  <a:pt x="1" y="717851"/>
                </a:lnTo>
                <a:lnTo>
                  <a:pt x="1" y="199530"/>
                </a:lnTo>
                <a:lnTo>
                  <a:pt x="527230" y="0"/>
                </a:lnTo>
                <a:close/>
              </a:path>
            </a:pathLst>
          </a:custGeom>
          <a:solidFill>
            <a:srgbClr val="32006E"/>
          </a:solidFill>
          <a:ln cap="flat" cmpd="sng" w="38100">
            <a:solidFill>
              <a:srgbClr val="E6D1A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148950" lIns="132925" spcFirstLastPara="1" rIns="132925" wrap="square" tIns="148950">
            <a:noAutofit/>
          </a:bodyPr>
          <a:lstStyle/>
          <a:p>
            <a:pPr indent="0" lvl="0" marL="0" marR="0" rtl="0" algn="ctr">
              <a:lnSpc>
                <a:spcPct val="90000"/>
              </a:lnSpc>
              <a:spcBef>
                <a:spcPts val="0"/>
              </a:spcBef>
              <a:spcAft>
                <a:spcPts val="0"/>
              </a:spcAft>
              <a:buNone/>
            </a:pPr>
            <a:r>
              <a:rPr b="1" lang="en-US" sz="2000">
                <a:solidFill>
                  <a:schemeClr val="lt1"/>
                </a:solidFill>
                <a:latin typeface="Calibri"/>
                <a:ea typeface="Calibri"/>
                <a:cs typeface="Calibri"/>
                <a:sym typeface="Calibri"/>
              </a:rPr>
              <a:t>Find a mentor!</a:t>
            </a:r>
            <a:endParaRPr/>
          </a:p>
        </p:txBody>
      </p:sp>
      <p:sp>
        <p:nvSpPr>
          <p:cNvPr id="92" name="Google Shape;92;p2"/>
          <p:cNvSpPr/>
          <p:nvPr/>
        </p:nvSpPr>
        <p:spPr>
          <a:xfrm>
            <a:off x="6393464" y="5154661"/>
            <a:ext cx="1881856" cy="1486494"/>
          </a:xfrm>
          <a:custGeom>
            <a:rect b="b" l="l" r="r" t="t"/>
            <a:pathLst>
              <a:path extrusionOk="0" h="917381" w="1054461">
                <a:moveTo>
                  <a:pt x="527230" y="0"/>
                </a:moveTo>
                <a:lnTo>
                  <a:pt x="1054460" y="199530"/>
                </a:lnTo>
                <a:lnTo>
                  <a:pt x="1054460" y="717851"/>
                </a:lnTo>
                <a:lnTo>
                  <a:pt x="527230" y="917381"/>
                </a:lnTo>
                <a:lnTo>
                  <a:pt x="1" y="717851"/>
                </a:lnTo>
                <a:lnTo>
                  <a:pt x="1" y="199530"/>
                </a:lnTo>
                <a:lnTo>
                  <a:pt x="527230" y="0"/>
                </a:lnTo>
                <a:close/>
              </a:path>
            </a:pathLst>
          </a:custGeom>
          <a:solidFill>
            <a:srgbClr val="BFBFBF"/>
          </a:solidFill>
          <a:ln cap="flat" cmpd="sng" w="38100">
            <a:solidFill>
              <a:srgbClr val="E6D1A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148950" lIns="132925" spcFirstLastPara="1" rIns="132925" wrap="square" tIns="148950">
            <a:noAutofit/>
          </a:bodyPr>
          <a:lstStyle/>
          <a:p>
            <a:pPr indent="0" lvl="0" marL="0" marR="0" rtl="0" algn="ctr">
              <a:lnSpc>
                <a:spcPct val="90000"/>
              </a:lnSpc>
              <a:spcBef>
                <a:spcPts val="0"/>
              </a:spcBef>
              <a:spcAft>
                <a:spcPts val="0"/>
              </a:spcAft>
              <a:buNone/>
            </a:pPr>
            <a:r>
              <a:rPr b="1" lang="en-US" sz="2000">
                <a:solidFill>
                  <a:schemeClr val="dk1"/>
                </a:solidFill>
                <a:latin typeface="Calibri"/>
                <a:ea typeface="Calibri"/>
                <a:cs typeface="Calibri"/>
                <a:sym typeface="Calibri"/>
              </a:rPr>
              <a:t>Be positive about everything!</a:t>
            </a:r>
            <a:endParaRPr/>
          </a:p>
        </p:txBody>
      </p:sp>
      <p:sp>
        <p:nvSpPr>
          <p:cNvPr id="93" name="Google Shape;93;p2"/>
          <p:cNvSpPr/>
          <p:nvPr/>
        </p:nvSpPr>
        <p:spPr>
          <a:xfrm>
            <a:off x="1102615" y="3897301"/>
            <a:ext cx="1313119" cy="1354361"/>
          </a:xfrm>
          <a:custGeom>
            <a:rect b="b" l="l" r="r" t="t"/>
            <a:pathLst>
              <a:path extrusionOk="0" h="917381" w="1054461">
                <a:moveTo>
                  <a:pt x="527230" y="0"/>
                </a:moveTo>
                <a:lnTo>
                  <a:pt x="1054460" y="199530"/>
                </a:lnTo>
                <a:lnTo>
                  <a:pt x="1054460" y="717851"/>
                </a:lnTo>
                <a:lnTo>
                  <a:pt x="527230" y="917381"/>
                </a:lnTo>
                <a:lnTo>
                  <a:pt x="1" y="717851"/>
                </a:lnTo>
                <a:lnTo>
                  <a:pt x="1" y="199530"/>
                </a:lnTo>
                <a:lnTo>
                  <a:pt x="527230" y="0"/>
                </a:lnTo>
                <a:close/>
              </a:path>
            </a:pathLst>
          </a:custGeom>
          <a:solidFill>
            <a:srgbClr val="C5B4E3"/>
          </a:solidFill>
          <a:ln cap="flat" cmpd="sng" w="38100">
            <a:solidFill>
              <a:srgbClr val="E6D1A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148950" lIns="132925" spcFirstLastPara="1" rIns="132925" wrap="square" tIns="148950">
            <a:noAutofit/>
          </a:bodyPr>
          <a:lstStyle/>
          <a:p>
            <a:pPr indent="0" lvl="0" marL="0" marR="0" rtl="0" algn="ctr">
              <a:lnSpc>
                <a:spcPct val="90000"/>
              </a:lnSpc>
              <a:spcBef>
                <a:spcPts val="0"/>
              </a:spcBef>
              <a:spcAft>
                <a:spcPts val="0"/>
              </a:spcAft>
              <a:buNone/>
            </a:pPr>
            <a:r>
              <a:rPr b="1" lang="en-US" sz="2000">
                <a:solidFill>
                  <a:schemeClr val="dk1"/>
                </a:solidFill>
                <a:latin typeface="Calibri"/>
                <a:ea typeface="Calibri"/>
                <a:cs typeface="Calibri"/>
                <a:sym typeface="Calibri"/>
              </a:rPr>
              <a:t>Get a job!</a:t>
            </a:r>
            <a:endParaRPr/>
          </a:p>
        </p:txBody>
      </p:sp>
      <p:sp>
        <p:nvSpPr>
          <p:cNvPr id="94" name="Google Shape;94;p2"/>
          <p:cNvSpPr/>
          <p:nvPr/>
        </p:nvSpPr>
        <p:spPr>
          <a:xfrm>
            <a:off x="265400" y="5571742"/>
            <a:ext cx="3650040" cy="1025836"/>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9D7A27"/>
          </a:solidFill>
          <a:ln cap="flat" cmpd="sng" w="25400">
            <a:solidFill>
              <a:srgbClr val="E6D1A1"/>
            </a:solidFill>
            <a:prstDash val="solid"/>
            <a:round/>
            <a:headEnd len="sm" w="sm" type="none"/>
            <a:tailEnd len="sm" w="sm" type="none"/>
          </a:ln>
        </p:spPr>
        <p:txBody>
          <a:bodyPr anchorCtr="0" anchor="ctr" bIns="28000" lIns="691875" spcFirstLastPara="1" rIns="635875" wrap="square" tIns="28000">
            <a:noAutofit/>
          </a:bodyPr>
          <a:lstStyle/>
          <a:p>
            <a:pPr indent="0" lvl="0" marL="0" marR="0" rtl="0" algn="ctr">
              <a:lnSpc>
                <a:spcPct val="90000"/>
              </a:lnSpc>
              <a:spcBef>
                <a:spcPts val="0"/>
              </a:spcBef>
              <a:spcAft>
                <a:spcPts val="0"/>
              </a:spcAft>
              <a:buNone/>
            </a:pPr>
            <a:r>
              <a:rPr b="1" lang="en-US" sz="2400">
                <a:solidFill>
                  <a:srgbClr val="251741"/>
                </a:solidFill>
                <a:latin typeface="Calibri"/>
                <a:ea typeface="Calibri"/>
                <a:cs typeface="Calibri"/>
                <a:sym typeface="Calibri"/>
              </a:rPr>
              <a:t>Build professional networks!</a:t>
            </a:r>
            <a:endParaRPr sz="2400">
              <a:solidFill>
                <a:srgbClr val="251741"/>
              </a:solidFill>
              <a:latin typeface="Calibri"/>
              <a:ea typeface="Calibri"/>
              <a:cs typeface="Calibri"/>
              <a:sym typeface="Calibri"/>
            </a:endParaRPr>
          </a:p>
        </p:txBody>
      </p:sp>
      <p:sp>
        <p:nvSpPr>
          <p:cNvPr id="95" name="Google Shape;95;p2"/>
          <p:cNvSpPr/>
          <p:nvPr/>
        </p:nvSpPr>
        <p:spPr>
          <a:xfrm rot="664046">
            <a:off x="3621164" y="1377754"/>
            <a:ext cx="3457935" cy="853437"/>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C5B4E3"/>
          </a:solidFill>
          <a:ln cap="flat" cmpd="sng" w="25400">
            <a:solidFill>
              <a:srgbClr val="E6D1A1"/>
            </a:solidFill>
            <a:prstDash val="solid"/>
            <a:round/>
            <a:headEnd len="sm" w="sm" type="none"/>
            <a:tailEnd len="sm" w="sm" type="none"/>
          </a:ln>
        </p:spPr>
        <p:txBody>
          <a:bodyPr anchorCtr="0" anchor="ctr" bIns="28000" lIns="691875" spcFirstLastPara="1" rIns="635875" wrap="square" tIns="28000">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Make friends now!</a:t>
            </a:r>
            <a:endParaRPr sz="2400">
              <a:solidFill>
                <a:schemeClr val="dk1"/>
              </a:solidFill>
              <a:latin typeface="Calibri"/>
              <a:ea typeface="Calibri"/>
              <a:cs typeface="Calibri"/>
              <a:sym typeface="Calibri"/>
            </a:endParaRPr>
          </a:p>
        </p:txBody>
      </p:sp>
      <p:sp>
        <p:nvSpPr>
          <p:cNvPr id="96" name="Google Shape;96;p2"/>
          <p:cNvSpPr/>
          <p:nvPr/>
        </p:nvSpPr>
        <p:spPr>
          <a:xfrm rot="-1505853">
            <a:off x="2972169" y="3448452"/>
            <a:ext cx="2962208" cy="853437"/>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D4AD53"/>
          </a:solidFill>
          <a:ln cap="flat" cmpd="sng" w="25400">
            <a:solidFill>
              <a:srgbClr val="E6D1A1"/>
            </a:solidFill>
            <a:prstDash val="solid"/>
            <a:round/>
            <a:headEnd len="sm" w="sm" type="none"/>
            <a:tailEnd len="sm" w="sm" type="none"/>
          </a:ln>
        </p:spPr>
        <p:txBody>
          <a:bodyPr anchorCtr="0" anchor="ctr" bIns="28000" lIns="691875" spcFirstLastPara="1" rIns="635875" wrap="square" tIns="28000">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Try new things!</a:t>
            </a:r>
            <a:endParaRPr sz="2400">
              <a:solidFill>
                <a:schemeClr val="dk1"/>
              </a:solidFill>
              <a:latin typeface="Calibri"/>
              <a:ea typeface="Calibri"/>
              <a:cs typeface="Calibri"/>
              <a:sym typeface="Calibri"/>
            </a:endParaRPr>
          </a:p>
        </p:txBody>
      </p:sp>
      <p:sp>
        <p:nvSpPr>
          <p:cNvPr id="97" name="Google Shape;97;p2"/>
          <p:cNvSpPr/>
          <p:nvPr/>
        </p:nvSpPr>
        <p:spPr>
          <a:xfrm rot="835372">
            <a:off x="5711806" y="4049103"/>
            <a:ext cx="2962208" cy="931626"/>
          </a:xfrm>
          <a:custGeom>
            <a:rect b="b" l="l" r="r" t="t"/>
            <a:pathLst>
              <a:path extrusionOk="0" h="1621021" w="4052552">
                <a:moveTo>
                  <a:pt x="0" y="0"/>
                </a:moveTo>
                <a:lnTo>
                  <a:pt x="3242042" y="0"/>
                </a:lnTo>
                <a:lnTo>
                  <a:pt x="4052552" y="810511"/>
                </a:lnTo>
                <a:lnTo>
                  <a:pt x="3242042" y="1621021"/>
                </a:lnTo>
                <a:lnTo>
                  <a:pt x="0" y="1621021"/>
                </a:lnTo>
                <a:lnTo>
                  <a:pt x="810511" y="810511"/>
                </a:lnTo>
                <a:lnTo>
                  <a:pt x="0" y="0"/>
                </a:lnTo>
                <a:close/>
              </a:path>
            </a:pathLst>
          </a:custGeom>
          <a:solidFill>
            <a:srgbClr val="F1E4C5"/>
          </a:solidFill>
          <a:ln cap="flat" cmpd="sng" w="25400">
            <a:solidFill>
              <a:srgbClr val="E6D1A1"/>
            </a:solidFill>
            <a:prstDash val="solid"/>
            <a:round/>
            <a:headEnd len="sm" w="sm" type="none"/>
            <a:tailEnd len="sm" w="sm" type="none"/>
          </a:ln>
        </p:spPr>
        <p:txBody>
          <a:bodyPr anchorCtr="0" anchor="ctr" bIns="28000" lIns="691875" spcFirstLastPara="1" rIns="635875" wrap="square" tIns="28000">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Join as many clubs as possible!</a:t>
            </a:r>
            <a:endParaRPr sz="2400">
              <a:solidFill>
                <a:schemeClr val="dk1"/>
              </a:solidFill>
              <a:latin typeface="Calibri"/>
              <a:ea typeface="Calibri"/>
              <a:cs typeface="Calibri"/>
              <a:sym typeface="Calibri"/>
            </a:endParaRPr>
          </a:p>
        </p:txBody>
      </p:sp>
      <p:sp>
        <p:nvSpPr>
          <p:cNvPr id="98" name="Google Shape;98;p2"/>
          <p:cNvSpPr/>
          <p:nvPr/>
        </p:nvSpPr>
        <p:spPr>
          <a:xfrm>
            <a:off x="338328" y="2330253"/>
            <a:ext cx="3822191" cy="1354361"/>
          </a:xfrm>
          <a:custGeom>
            <a:rect b="b" l="l" r="r" t="t"/>
            <a:pathLst>
              <a:path extrusionOk="0" h="917381" w="1054461">
                <a:moveTo>
                  <a:pt x="527230" y="0"/>
                </a:moveTo>
                <a:lnTo>
                  <a:pt x="1054460" y="199530"/>
                </a:lnTo>
                <a:lnTo>
                  <a:pt x="1054460" y="717851"/>
                </a:lnTo>
                <a:lnTo>
                  <a:pt x="527230" y="917381"/>
                </a:lnTo>
                <a:lnTo>
                  <a:pt x="1" y="717851"/>
                </a:lnTo>
                <a:lnTo>
                  <a:pt x="1" y="199530"/>
                </a:lnTo>
                <a:lnTo>
                  <a:pt x="527230" y="0"/>
                </a:lnTo>
                <a:close/>
              </a:path>
            </a:pathLst>
          </a:custGeom>
          <a:solidFill>
            <a:srgbClr val="32006E"/>
          </a:solidFill>
          <a:ln cap="flat" cmpd="sng" w="38100">
            <a:solidFill>
              <a:srgbClr val="E6D1A1"/>
            </a:solidFill>
            <a:prstDash val="solid"/>
            <a:round/>
            <a:headEnd len="sm" w="sm" type="none"/>
            <a:tailEnd len="sm" w="sm" type="none"/>
          </a:ln>
          <a:effectLst>
            <a:outerShdw blurRad="40000" rotWithShape="0" dir="5400000" dist="20000">
              <a:srgbClr val="000000">
                <a:alpha val="38039"/>
              </a:srgbClr>
            </a:outerShdw>
          </a:effectLst>
        </p:spPr>
        <p:txBody>
          <a:bodyPr anchorCtr="0" anchor="ctr" bIns="148950" lIns="132925" spcFirstLastPara="1" rIns="132925" wrap="square" tIns="148950">
            <a:noAutofit/>
          </a:bodyPr>
          <a:lstStyle/>
          <a:p>
            <a:pPr indent="0" lvl="0" marL="0" marR="0" rtl="0" algn="ctr">
              <a:lnSpc>
                <a:spcPct val="90000"/>
              </a:lnSpc>
              <a:spcBef>
                <a:spcPts val="0"/>
              </a:spcBef>
              <a:spcAft>
                <a:spcPts val="0"/>
              </a:spcAft>
              <a:buNone/>
            </a:pPr>
            <a:r>
              <a:rPr b="1" lang="en-US" sz="2000">
                <a:solidFill>
                  <a:schemeClr val="lt1"/>
                </a:solidFill>
                <a:latin typeface="Calibri"/>
                <a:ea typeface="Calibri"/>
                <a:cs typeface="Calibri"/>
                <a:sym typeface="Calibri"/>
              </a:rPr>
              <a:t>Think differently! Take chances! No limits!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grpSp>
        <p:nvGrpSpPr>
          <p:cNvPr id="104" name="Google Shape;104;p3"/>
          <p:cNvGrpSpPr/>
          <p:nvPr/>
        </p:nvGrpSpPr>
        <p:grpSpPr>
          <a:xfrm>
            <a:off x="2679" y="453824"/>
            <a:ext cx="9138641" cy="4875069"/>
            <a:chOff x="2678" y="0"/>
            <a:chExt cx="9138641" cy="4875069"/>
          </a:xfrm>
        </p:grpSpPr>
        <p:sp>
          <p:nvSpPr>
            <p:cNvPr id="105" name="Google Shape;105;p3"/>
            <p:cNvSpPr/>
            <p:nvPr/>
          </p:nvSpPr>
          <p:spPr>
            <a:xfrm rot="-5400000">
              <a:off x="1390825" y="1458394"/>
              <a:ext cx="487507" cy="1958280"/>
            </a:xfrm>
            <a:prstGeom prst="round2SameRect">
              <a:avLst>
                <a:gd fmla="val 16667" name="adj1"/>
                <a:gd fmla="val 0" name="adj2"/>
              </a:avLst>
            </a:prstGeom>
            <a:gradFill>
              <a:gsLst>
                <a:gs pos="0">
                  <a:srgbClr val="F0D596"/>
                </a:gs>
                <a:gs pos="100000">
                  <a:srgbClr val="FFF4B1"/>
                </a:gs>
              </a:gsLst>
              <a:lin ang="16200000" scaled="0"/>
            </a:gradFill>
            <a:ln cap="flat" cmpd="sng" w="9525">
              <a:solidFill>
                <a:srgbClr val="E6D1A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
            <p:cNvSpPr txBox="1"/>
            <p:nvPr/>
          </p:nvSpPr>
          <p:spPr>
            <a:xfrm>
              <a:off x="679237" y="2217578"/>
              <a:ext cx="1934482" cy="439911"/>
            </a:xfrm>
            <a:prstGeom prst="rect">
              <a:avLst/>
            </a:prstGeom>
            <a:noFill/>
            <a:ln>
              <a:noFill/>
            </a:ln>
          </p:spPr>
          <p:txBody>
            <a:bodyPr anchorCtr="1" anchor="ctr" bIns="114300" lIns="114300" spcFirstLastPara="1" rIns="114300" wrap="square" tIns="114300">
              <a:noAutofit/>
            </a:bodyPr>
            <a:lstStyle/>
            <a:p>
              <a:pPr indent="0" lvl="0" marL="0" marR="0" rtl="0" algn="ctr">
                <a:lnSpc>
                  <a:spcPct val="90000"/>
                </a:lnSpc>
                <a:spcBef>
                  <a:spcPts val="0"/>
                </a:spcBef>
                <a:spcAft>
                  <a:spcPts val="0"/>
                </a:spcAft>
                <a:buClr>
                  <a:srgbClr val="4B2E83"/>
                </a:buClr>
                <a:buSzPts val="1500"/>
                <a:buFont typeface="Calibri"/>
                <a:buNone/>
              </a:pPr>
              <a:r>
                <a:rPr b="1" lang="en-US" sz="1500">
                  <a:solidFill>
                    <a:srgbClr val="4B2E83"/>
                  </a:solidFill>
                  <a:latin typeface="Calibri"/>
                  <a:ea typeface="Calibri"/>
                  <a:cs typeface="Calibri"/>
                  <a:sym typeface="Calibri"/>
                </a:rPr>
                <a:t>1</a:t>
              </a:r>
              <a:endParaRPr sz="1500">
                <a:solidFill>
                  <a:srgbClr val="4B2E83"/>
                </a:solidFill>
                <a:latin typeface="Calibri"/>
                <a:ea typeface="Calibri"/>
                <a:cs typeface="Calibri"/>
                <a:sym typeface="Calibri"/>
              </a:endParaRPr>
            </a:p>
          </p:txBody>
        </p:sp>
        <p:sp>
          <p:nvSpPr>
            <p:cNvPr id="107" name="Google Shape;107;p3"/>
            <p:cNvSpPr/>
            <p:nvPr/>
          </p:nvSpPr>
          <p:spPr>
            <a:xfrm>
              <a:off x="2678" y="0"/>
              <a:ext cx="3263800" cy="170627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
            <p:cNvSpPr txBox="1"/>
            <p:nvPr/>
          </p:nvSpPr>
          <p:spPr>
            <a:xfrm>
              <a:off x="2678" y="0"/>
              <a:ext cx="3263800" cy="1706274"/>
            </a:xfrm>
            <a:prstGeom prst="rect">
              <a:avLst/>
            </a:prstGeom>
            <a:noFill/>
            <a:ln>
              <a:noFill/>
            </a:ln>
          </p:spPr>
          <p:txBody>
            <a:bodyPr anchorCtr="1" anchor="b" bIns="114300" lIns="0" spcFirstLastPara="1" rIns="0" wrap="square" tIns="0">
              <a:noAutofit/>
            </a:bodyPr>
            <a:lstStyle/>
            <a:p>
              <a:pPr indent="0" lvl="0" marL="0" marR="0" rtl="0" algn="ctr">
                <a:lnSpc>
                  <a:spcPct val="90000"/>
                </a:lnSpc>
                <a:spcBef>
                  <a:spcPts val="0"/>
                </a:spcBef>
                <a:spcAft>
                  <a:spcPts val="0"/>
                </a:spcAft>
                <a:buClr>
                  <a:schemeClr val="dk1"/>
                </a:buClr>
                <a:buSzPts val="1500"/>
                <a:buFont typeface="Calibri"/>
                <a:buNone/>
              </a:pPr>
              <a:r>
                <a:rPr b="1" lang="en-US" sz="1500">
                  <a:solidFill>
                    <a:schemeClr val="dk1"/>
                  </a:solidFill>
                  <a:latin typeface="Calibri"/>
                  <a:ea typeface="Calibri"/>
                  <a:cs typeface="Calibri"/>
                  <a:sym typeface="Calibri"/>
                </a:rPr>
                <a:t>ADMITTED</a:t>
              </a:r>
              <a:endParaRPr b="1" sz="1500">
                <a:solidFill>
                  <a:schemeClr val="dk1"/>
                </a:solidFill>
                <a:latin typeface="Calibri"/>
                <a:ea typeface="Calibri"/>
                <a:cs typeface="Calibri"/>
                <a:sym typeface="Calibri"/>
              </a:endParaRPr>
            </a:p>
          </p:txBody>
        </p:sp>
        <p:cxnSp>
          <p:nvCxnSpPr>
            <p:cNvPr id="109" name="Google Shape;109;p3"/>
            <p:cNvCxnSpPr/>
            <p:nvPr/>
          </p:nvCxnSpPr>
          <p:spPr>
            <a:xfrm>
              <a:off x="1634578" y="1803775"/>
              <a:ext cx="0" cy="390005"/>
            </a:xfrm>
            <a:prstGeom prst="straightConnector1">
              <a:avLst/>
            </a:prstGeom>
            <a:noFill/>
            <a:ln cap="flat" cmpd="sng" w="9525">
              <a:solidFill>
                <a:srgbClr val="E6D1A1"/>
              </a:solidFill>
              <a:prstDash val="dash"/>
              <a:round/>
              <a:headEnd len="sm" w="sm" type="none"/>
              <a:tailEnd len="sm" w="sm" type="none"/>
            </a:ln>
          </p:spPr>
        </p:cxnSp>
        <p:sp>
          <p:nvSpPr>
            <p:cNvPr id="110" name="Google Shape;110;p3"/>
            <p:cNvSpPr/>
            <p:nvPr/>
          </p:nvSpPr>
          <p:spPr>
            <a:xfrm>
              <a:off x="1585828" y="1706274"/>
              <a:ext cx="97501" cy="97501"/>
            </a:xfrm>
            <a:prstGeom prst="ellipse">
              <a:avLst/>
            </a:prstGeom>
            <a:gradFill>
              <a:gsLst>
                <a:gs pos="0">
                  <a:srgbClr val="F0D596"/>
                </a:gs>
                <a:gs pos="100000">
                  <a:srgbClr val="FFF4B1"/>
                </a:gs>
              </a:gsLst>
              <a:lin ang="16200000" scaled="0"/>
            </a:gradFill>
            <a:ln cap="flat" cmpd="sng" w="9525">
              <a:solidFill>
                <a:srgbClr val="E6D1A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3"/>
            <p:cNvSpPr/>
            <p:nvPr/>
          </p:nvSpPr>
          <p:spPr>
            <a:xfrm>
              <a:off x="2613718" y="2193781"/>
              <a:ext cx="1958280" cy="487507"/>
            </a:xfrm>
            <a:prstGeom prst="rect">
              <a:avLst/>
            </a:prstGeom>
            <a:gradFill>
              <a:gsLst>
                <a:gs pos="0">
                  <a:srgbClr val="EBD4C2"/>
                </a:gs>
                <a:gs pos="100000">
                  <a:srgbClr val="FFE8D3"/>
                </a:gs>
              </a:gsLst>
              <a:lin ang="16200000" scaled="0"/>
            </a:gradFill>
            <a:ln cap="flat" cmpd="sng" w="9525">
              <a:solidFill>
                <a:srgbClr val="E7D5C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
            <p:cNvSpPr txBox="1"/>
            <p:nvPr/>
          </p:nvSpPr>
          <p:spPr>
            <a:xfrm>
              <a:off x="2613718" y="2193781"/>
              <a:ext cx="1958280" cy="487507"/>
            </a:xfrm>
            <a:prstGeom prst="rect">
              <a:avLst/>
            </a:prstGeom>
            <a:noFill/>
            <a:ln>
              <a:noFill/>
            </a:ln>
          </p:spPr>
          <p:txBody>
            <a:bodyPr anchorCtr="1" anchor="ctr" bIns="114300" lIns="114300" spcFirstLastPara="1" rIns="114300" wrap="square" tIns="114300">
              <a:noAutofit/>
            </a:bodyPr>
            <a:lstStyle/>
            <a:p>
              <a:pPr indent="0" lvl="0" marL="0" marR="0" rtl="0" algn="ctr">
                <a:lnSpc>
                  <a:spcPct val="90000"/>
                </a:lnSpc>
                <a:spcBef>
                  <a:spcPts val="0"/>
                </a:spcBef>
                <a:spcAft>
                  <a:spcPts val="0"/>
                </a:spcAft>
                <a:buClr>
                  <a:srgbClr val="4B2E83"/>
                </a:buClr>
                <a:buSzPts val="1500"/>
                <a:buFont typeface="Calibri"/>
                <a:buNone/>
              </a:pPr>
              <a:r>
                <a:rPr b="1" lang="en-US" sz="1500">
                  <a:solidFill>
                    <a:srgbClr val="4B2E83"/>
                  </a:solidFill>
                  <a:latin typeface="Calibri"/>
                  <a:ea typeface="Calibri"/>
                  <a:cs typeface="Calibri"/>
                  <a:sym typeface="Calibri"/>
                </a:rPr>
                <a:t>2</a:t>
              </a:r>
              <a:endParaRPr sz="1500">
                <a:solidFill>
                  <a:srgbClr val="4B2E83"/>
                </a:solidFill>
                <a:latin typeface="Calibri"/>
                <a:ea typeface="Calibri"/>
                <a:cs typeface="Calibri"/>
                <a:sym typeface="Calibri"/>
              </a:endParaRPr>
            </a:p>
          </p:txBody>
        </p:sp>
        <p:sp>
          <p:nvSpPr>
            <p:cNvPr id="113" name="Google Shape;113;p3"/>
            <p:cNvSpPr/>
            <p:nvPr/>
          </p:nvSpPr>
          <p:spPr>
            <a:xfrm>
              <a:off x="1960958" y="3168795"/>
              <a:ext cx="3263800" cy="170627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
            <p:cNvSpPr txBox="1"/>
            <p:nvPr/>
          </p:nvSpPr>
          <p:spPr>
            <a:xfrm>
              <a:off x="1960958" y="3168795"/>
              <a:ext cx="3263800" cy="1706274"/>
            </a:xfrm>
            <a:prstGeom prst="rect">
              <a:avLst/>
            </a:prstGeom>
            <a:noFill/>
            <a:ln>
              <a:noFill/>
            </a:ln>
          </p:spPr>
          <p:txBody>
            <a:bodyPr anchorCtr="1" anchor="t" bIns="0" lIns="0" spcFirstLastPara="1" rIns="0" wrap="square" tIns="114300">
              <a:noAutofit/>
            </a:bodyPr>
            <a:lstStyle/>
            <a:p>
              <a:pPr indent="0" lvl="0" marL="0" marR="0" rtl="0" algn="ctr">
                <a:lnSpc>
                  <a:spcPct val="90000"/>
                </a:lnSpc>
                <a:spcBef>
                  <a:spcPts val="0"/>
                </a:spcBef>
                <a:spcAft>
                  <a:spcPts val="0"/>
                </a:spcAft>
                <a:buClr>
                  <a:schemeClr val="dk1"/>
                </a:buClr>
                <a:buSzPts val="1500"/>
                <a:buFont typeface="Calibri"/>
                <a:buNone/>
              </a:pPr>
              <a:r>
                <a:rPr b="1" lang="en-US" sz="1500">
                  <a:solidFill>
                    <a:schemeClr val="dk1"/>
                  </a:solidFill>
                  <a:latin typeface="Calibri"/>
                  <a:ea typeface="Calibri"/>
                  <a:cs typeface="Calibri"/>
                  <a:sym typeface="Calibri"/>
                </a:rPr>
                <a:t>ADVISING &amp; ORIENTATION</a:t>
              </a:r>
              <a:endParaRPr b="1" sz="1500">
                <a:solidFill>
                  <a:schemeClr val="dk1"/>
                </a:solidFill>
                <a:latin typeface="Calibri"/>
                <a:ea typeface="Calibri"/>
                <a:cs typeface="Calibri"/>
                <a:sym typeface="Calibri"/>
              </a:endParaRPr>
            </a:p>
          </p:txBody>
        </p:sp>
        <p:cxnSp>
          <p:nvCxnSpPr>
            <p:cNvPr id="115" name="Google Shape;115;p3"/>
            <p:cNvCxnSpPr/>
            <p:nvPr/>
          </p:nvCxnSpPr>
          <p:spPr>
            <a:xfrm>
              <a:off x="3592858" y="2681288"/>
              <a:ext cx="0" cy="390005"/>
            </a:xfrm>
            <a:prstGeom prst="straightConnector1">
              <a:avLst/>
            </a:prstGeom>
            <a:noFill/>
            <a:ln cap="flat" cmpd="sng" w="9525">
              <a:solidFill>
                <a:srgbClr val="E7D5C7"/>
              </a:solidFill>
              <a:prstDash val="dash"/>
              <a:round/>
              <a:headEnd len="sm" w="sm" type="none"/>
              <a:tailEnd len="sm" w="sm" type="none"/>
            </a:ln>
          </p:spPr>
        </p:cxnSp>
        <p:sp>
          <p:nvSpPr>
            <p:cNvPr id="116" name="Google Shape;116;p3"/>
            <p:cNvSpPr/>
            <p:nvPr/>
          </p:nvSpPr>
          <p:spPr>
            <a:xfrm>
              <a:off x="3544108" y="3071294"/>
              <a:ext cx="97501" cy="97501"/>
            </a:xfrm>
            <a:prstGeom prst="ellipse">
              <a:avLst/>
            </a:prstGeom>
            <a:gradFill>
              <a:gsLst>
                <a:gs pos="0">
                  <a:srgbClr val="EBD4C2"/>
                </a:gs>
                <a:gs pos="100000">
                  <a:srgbClr val="FFE8D3"/>
                </a:gs>
              </a:gsLst>
              <a:lin ang="16200000" scaled="0"/>
            </a:gradFill>
            <a:ln cap="flat" cmpd="sng" w="9525">
              <a:solidFill>
                <a:srgbClr val="E6D1A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3"/>
            <p:cNvSpPr/>
            <p:nvPr/>
          </p:nvSpPr>
          <p:spPr>
            <a:xfrm>
              <a:off x="4571999" y="2193781"/>
              <a:ext cx="1958280" cy="487507"/>
            </a:xfrm>
            <a:prstGeom prst="rect">
              <a:avLst/>
            </a:prstGeom>
            <a:gradFill>
              <a:gsLst>
                <a:gs pos="0">
                  <a:srgbClr val="EFE7E4"/>
                </a:gs>
                <a:gs pos="100000">
                  <a:srgbClr val="FCF1ED"/>
                </a:gs>
              </a:gsLst>
              <a:lin ang="16200000" scaled="0"/>
            </a:gradFill>
            <a:ln cap="flat" cmpd="sng" w="9525">
              <a:solidFill>
                <a:srgbClr val="EEE8E6"/>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3"/>
            <p:cNvSpPr txBox="1"/>
            <p:nvPr/>
          </p:nvSpPr>
          <p:spPr>
            <a:xfrm>
              <a:off x="4571999" y="2193781"/>
              <a:ext cx="1958280" cy="487507"/>
            </a:xfrm>
            <a:prstGeom prst="rect">
              <a:avLst/>
            </a:prstGeom>
            <a:noFill/>
            <a:ln>
              <a:noFill/>
            </a:ln>
          </p:spPr>
          <p:txBody>
            <a:bodyPr anchorCtr="1" anchor="ctr" bIns="114300" lIns="114300" spcFirstLastPara="1" rIns="114300" wrap="square" tIns="114300">
              <a:noAutofit/>
            </a:bodyPr>
            <a:lstStyle/>
            <a:p>
              <a:pPr indent="0" lvl="0" marL="0" marR="0" rtl="0" algn="ctr">
                <a:lnSpc>
                  <a:spcPct val="90000"/>
                </a:lnSpc>
                <a:spcBef>
                  <a:spcPts val="0"/>
                </a:spcBef>
                <a:spcAft>
                  <a:spcPts val="0"/>
                </a:spcAft>
                <a:buClr>
                  <a:srgbClr val="4B2E83"/>
                </a:buClr>
                <a:buSzPts val="1500"/>
                <a:buFont typeface="Calibri"/>
                <a:buNone/>
              </a:pPr>
              <a:r>
                <a:rPr b="1" lang="en-US" sz="1500">
                  <a:solidFill>
                    <a:srgbClr val="4B2E83"/>
                  </a:solidFill>
                  <a:latin typeface="Calibri"/>
                  <a:ea typeface="Calibri"/>
                  <a:cs typeface="Calibri"/>
                  <a:sym typeface="Calibri"/>
                </a:rPr>
                <a:t>3</a:t>
              </a:r>
              <a:endParaRPr sz="1500">
                <a:solidFill>
                  <a:srgbClr val="4B2E83"/>
                </a:solidFill>
                <a:latin typeface="Calibri"/>
                <a:ea typeface="Calibri"/>
                <a:cs typeface="Calibri"/>
                <a:sym typeface="Calibri"/>
              </a:endParaRPr>
            </a:p>
          </p:txBody>
        </p:sp>
        <p:sp>
          <p:nvSpPr>
            <p:cNvPr id="119" name="Google Shape;119;p3"/>
            <p:cNvSpPr/>
            <p:nvPr/>
          </p:nvSpPr>
          <p:spPr>
            <a:xfrm>
              <a:off x="3919238" y="0"/>
              <a:ext cx="3263800" cy="170627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
            <p:cNvSpPr txBox="1"/>
            <p:nvPr/>
          </p:nvSpPr>
          <p:spPr>
            <a:xfrm>
              <a:off x="3919238" y="0"/>
              <a:ext cx="3263800" cy="1706274"/>
            </a:xfrm>
            <a:prstGeom prst="rect">
              <a:avLst/>
            </a:prstGeom>
            <a:noFill/>
            <a:ln>
              <a:noFill/>
            </a:ln>
          </p:spPr>
          <p:txBody>
            <a:bodyPr anchorCtr="1" anchor="b" bIns="114300" lIns="0" spcFirstLastPara="1" rIns="0" wrap="square" tIns="0">
              <a:noAutofit/>
            </a:bodyPr>
            <a:lstStyle/>
            <a:p>
              <a:pPr indent="0" lvl="0" marL="0" marR="0" rtl="0" algn="ctr">
                <a:lnSpc>
                  <a:spcPct val="90000"/>
                </a:lnSpc>
                <a:spcBef>
                  <a:spcPts val="0"/>
                </a:spcBef>
                <a:spcAft>
                  <a:spcPts val="0"/>
                </a:spcAft>
                <a:buClr>
                  <a:schemeClr val="dk1"/>
                </a:buClr>
                <a:buSzPts val="1500"/>
                <a:buFont typeface="Calibri"/>
                <a:buNone/>
              </a:pPr>
              <a:r>
                <a:rPr b="1" lang="en-US" sz="1500">
                  <a:solidFill>
                    <a:schemeClr val="dk1"/>
                  </a:solidFill>
                  <a:latin typeface="Calibri"/>
                  <a:ea typeface="Calibri"/>
                  <a:cs typeface="Calibri"/>
                  <a:sym typeface="Calibri"/>
                </a:rPr>
                <a:t>WELCOME WEEK &amp; CONVOCATION</a:t>
              </a:r>
              <a:endParaRPr b="1" sz="1500">
                <a:solidFill>
                  <a:schemeClr val="dk1"/>
                </a:solidFill>
                <a:latin typeface="Calibri"/>
                <a:ea typeface="Calibri"/>
                <a:cs typeface="Calibri"/>
                <a:sym typeface="Calibri"/>
              </a:endParaRPr>
            </a:p>
          </p:txBody>
        </p:sp>
        <p:cxnSp>
          <p:nvCxnSpPr>
            <p:cNvPr id="121" name="Google Shape;121;p3"/>
            <p:cNvCxnSpPr/>
            <p:nvPr/>
          </p:nvCxnSpPr>
          <p:spPr>
            <a:xfrm>
              <a:off x="5551139" y="1803775"/>
              <a:ext cx="0" cy="390005"/>
            </a:xfrm>
            <a:prstGeom prst="straightConnector1">
              <a:avLst/>
            </a:prstGeom>
            <a:noFill/>
            <a:ln cap="flat" cmpd="sng" w="9525">
              <a:solidFill>
                <a:srgbClr val="EEE8E6"/>
              </a:solidFill>
              <a:prstDash val="dash"/>
              <a:round/>
              <a:headEnd len="sm" w="sm" type="none"/>
              <a:tailEnd len="sm" w="sm" type="none"/>
            </a:ln>
          </p:spPr>
        </p:cxnSp>
        <p:sp>
          <p:nvSpPr>
            <p:cNvPr id="122" name="Google Shape;122;p3"/>
            <p:cNvSpPr/>
            <p:nvPr/>
          </p:nvSpPr>
          <p:spPr>
            <a:xfrm>
              <a:off x="5502388" y="1706274"/>
              <a:ext cx="97501" cy="97501"/>
            </a:xfrm>
            <a:prstGeom prst="ellipse">
              <a:avLst/>
            </a:prstGeom>
            <a:gradFill>
              <a:gsLst>
                <a:gs pos="0">
                  <a:srgbClr val="EFE7E4"/>
                </a:gs>
                <a:gs pos="100000">
                  <a:srgbClr val="FCF1ED"/>
                </a:gs>
              </a:gsLst>
              <a:lin ang="16200000" scaled="0"/>
            </a:gradFill>
            <a:ln cap="flat" cmpd="sng" w="9525">
              <a:solidFill>
                <a:srgbClr val="E6D1A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3"/>
            <p:cNvSpPr/>
            <p:nvPr/>
          </p:nvSpPr>
          <p:spPr>
            <a:xfrm rot="5400000">
              <a:off x="7265665" y="1458394"/>
              <a:ext cx="487507" cy="1958280"/>
            </a:xfrm>
            <a:prstGeom prst="round2SameRect">
              <a:avLst>
                <a:gd fmla="val 16667" name="adj1"/>
                <a:gd fmla="val 0" name="adj2"/>
              </a:avLst>
            </a:prstGeom>
            <a:gradFill>
              <a:gsLst>
                <a:gs pos="0">
                  <a:srgbClr val="FDFDFD"/>
                </a:gs>
                <a:gs pos="100000">
                  <a:srgbClr val="FEFEFE"/>
                </a:gs>
              </a:gsLst>
              <a:lin ang="16200000" scaled="0"/>
            </a:gradFill>
            <a:ln cap="flat" cmpd="sng" w="9525">
              <a:solidFill>
                <a:srgbClr val="FDFDF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3"/>
            <p:cNvSpPr txBox="1"/>
            <p:nvPr/>
          </p:nvSpPr>
          <p:spPr>
            <a:xfrm>
              <a:off x="6530279" y="2217578"/>
              <a:ext cx="1934482" cy="439911"/>
            </a:xfrm>
            <a:prstGeom prst="rect">
              <a:avLst/>
            </a:prstGeom>
            <a:noFill/>
            <a:ln>
              <a:noFill/>
            </a:ln>
          </p:spPr>
          <p:txBody>
            <a:bodyPr anchorCtr="1" anchor="ctr" bIns="114300" lIns="114300" spcFirstLastPara="1" rIns="114300" wrap="square" tIns="114300">
              <a:noAutofit/>
            </a:bodyPr>
            <a:lstStyle/>
            <a:p>
              <a:pPr indent="0" lvl="0" marL="0" marR="0" rtl="0" algn="ctr">
                <a:lnSpc>
                  <a:spcPct val="90000"/>
                </a:lnSpc>
                <a:spcBef>
                  <a:spcPts val="0"/>
                </a:spcBef>
                <a:spcAft>
                  <a:spcPts val="0"/>
                </a:spcAft>
                <a:buClr>
                  <a:srgbClr val="4B2E83"/>
                </a:buClr>
                <a:buSzPts val="1500"/>
                <a:buFont typeface="Calibri"/>
                <a:buNone/>
              </a:pPr>
              <a:r>
                <a:rPr b="1" lang="en-US" sz="1500">
                  <a:solidFill>
                    <a:srgbClr val="4B2E83"/>
                  </a:solidFill>
                  <a:latin typeface="Calibri"/>
                  <a:ea typeface="Calibri"/>
                  <a:cs typeface="Calibri"/>
                  <a:sym typeface="Calibri"/>
                </a:rPr>
                <a:t>4</a:t>
              </a:r>
              <a:endParaRPr sz="1500">
                <a:solidFill>
                  <a:srgbClr val="4B2E83"/>
                </a:solidFill>
                <a:latin typeface="Calibri"/>
                <a:ea typeface="Calibri"/>
                <a:cs typeface="Calibri"/>
                <a:sym typeface="Calibri"/>
              </a:endParaRPr>
            </a:p>
          </p:txBody>
        </p:sp>
        <p:sp>
          <p:nvSpPr>
            <p:cNvPr id="125" name="Google Shape;125;p3"/>
            <p:cNvSpPr/>
            <p:nvPr/>
          </p:nvSpPr>
          <p:spPr>
            <a:xfrm>
              <a:off x="5877519" y="3168795"/>
              <a:ext cx="3263800" cy="170627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3"/>
            <p:cNvSpPr txBox="1"/>
            <p:nvPr/>
          </p:nvSpPr>
          <p:spPr>
            <a:xfrm>
              <a:off x="5877519" y="3168795"/>
              <a:ext cx="3263800" cy="1706274"/>
            </a:xfrm>
            <a:prstGeom prst="rect">
              <a:avLst/>
            </a:prstGeom>
            <a:noFill/>
            <a:ln>
              <a:noFill/>
            </a:ln>
          </p:spPr>
          <p:txBody>
            <a:bodyPr anchorCtr="1" anchor="t" bIns="0" lIns="0" spcFirstLastPara="1" rIns="0" wrap="square" tIns="114300">
              <a:noAutofit/>
            </a:bodyPr>
            <a:lstStyle/>
            <a:p>
              <a:pPr indent="0" lvl="0" marL="0" marR="0" rtl="0" algn="ctr">
                <a:lnSpc>
                  <a:spcPct val="90000"/>
                </a:lnSpc>
                <a:spcBef>
                  <a:spcPts val="0"/>
                </a:spcBef>
                <a:spcAft>
                  <a:spcPts val="0"/>
                </a:spcAft>
                <a:buClr>
                  <a:schemeClr val="dk1"/>
                </a:buClr>
                <a:buSzPts val="1500"/>
                <a:buFont typeface="Calibri"/>
                <a:buNone/>
              </a:pPr>
              <a:r>
                <a:rPr b="1" lang="en-US" sz="1500">
                  <a:solidFill>
                    <a:schemeClr val="dk1"/>
                  </a:solidFill>
                  <a:latin typeface="Calibri"/>
                  <a:ea typeface="Calibri"/>
                  <a:cs typeface="Calibri"/>
                  <a:sym typeface="Calibri"/>
                </a:rPr>
                <a:t>DISCOVERY CORE</a:t>
              </a:r>
              <a:endParaRPr/>
            </a:p>
          </p:txBody>
        </p:sp>
        <p:cxnSp>
          <p:nvCxnSpPr>
            <p:cNvPr id="127" name="Google Shape;127;p3"/>
            <p:cNvCxnSpPr/>
            <p:nvPr/>
          </p:nvCxnSpPr>
          <p:spPr>
            <a:xfrm>
              <a:off x="7509419" y="2681288"/>
              <a:ext cx="0" cy="390005"/>
            </a:xfrm>
            <a:prstGeom prst="straightConnector1">
              <a:avLst/>
            </a:prstGeom>
            <a:noFill/>
            <a:ln cap="flat" cmpd="sng" w="9525">
              <a:solidFill>
                <a:srgbClr val="FDFDFD"/>
              </a:solidFill>
              <a:prstDash val="dash"/>
              <a:round/>
              <a:headEnd len="sm" w="sm" type="none"/>
              <a:tailEnd len="sm" w="sm" type="none"/>
            </a:ln>
          </p:spPr>
        </p:cxnSp>
        <p:sp>
          <p:nvSpPr>
            <p:cNvPr id="128" name="Google Shape;128;p3"/>
            <p:cNvSpPr/>
            <p:nvPr/>
          </p:nvSpPr>
          <p:spPr>
            <a:xfrm>
              <a:off x="7460668" y="3071294"/>
              <a:ext cx="97501" cy="97501"/>
            </a:xfrm>
            <a:prstGeom prst="ellipse">
              <a:avLst/>
            </a:prstGeom>
            <a:gradFill>
              <a:gsLst>
                <a:gs pos="0">
                  <a:srgbClr val="FDFDFD"/>
                </a:gs>
                <a:gs pos="100000">
                  <a:srgbClr val="FEFEFE"/>
                </a:gs>
              </a:gsLst>
              <a:lin ang="16200000" scaled="0"/>
            </a:gradFill>
            <a:ln cap="flat" cmpd="sng" w="9525">
              <a:solidFill>
                <a:srgbClr val="E6D1A1"/>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9" name="Google Shape;129;p3"/>
          <p:cNvSpPr txBox="1"/>
          <p:nvPr>
            <p:ph type="title"/>
          </p:nvPr>
        </p:nvSpPr>
        <p:spPr>
          <a:xfrm>
            <a:off x="671756" y="371511"/>
            <a:ext cx="8116644"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solidFill>
                  <a:srgbClr val="4B2E83"/>
                </a:solidFill>
                <a:latin typeface="Encode Sans Black"/>
                <a:ea typeface="Encode Sans Black"/>
                <a:cs typeface="Encode Sans Black"/>
                <a:sym typeface="Encode Sans Black"/>
              </a:rPr>
              <a:t>FIRST YEAR STUDENT LIFECYCLE</a:t>
            </a:r>
            <a:endParaRPr>
              <a:solidFill>
                <a:srgbClr val="4B2E83"/>
              </a:solidFill>
            </a:endParaRPr>
          </a:p>
        </p:txBody>
      </p:sp>
      <p:sp>
        <p:nvSpPr>
          <p:cNvPr descr="ONGOING PEER COACH &amp; ADVISING SUPPORT" id="130" name="Google Shape;130;p3"/>
          <p:cNvSpPr/>
          <p:nvPr/>
        </p:nvSpPr>
        <p:spPr>
          <a:xfrm>
            <a:off x="845053" y="4981612"/>
            <a:ext cx="8115728" cy="690384"/>
          </a:xfrm>
          <a:prstGeom prst="homePlate">
            <a:avLst>
              <a:gd fmla="val 50000" name="adj"/>
            </a:avLst>
          </a:prstGeom>
          <a:solidFill>
            <a:srgbClr val="4B2E83"/>
          </a:solidFill>
          <a:ln>
            <a:noFill/>
          </a:ln>
          <a:effectLst>
            <a:outerShdw blurRad="63500"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rgbClr val="FFFFFF"/>
                </a:solidFill>
                <a:latin typeface="Encode Sans Black"/>
                <a:ea typeface="Encode Sans Black"/>
                <a:cs typeface="Encode Sans Black"/>
                <a:sym typeface="Encode Sans Black"/>
              </a:rPr>
              <a:t>ONGOING PEER COACH &amp; ADVISING SUPPORT</a:t>
            </a:r>
            <a:endParaRPr sz="2800">
              <a:solidFill>
                <a:srgbClr val="FFFFFF"/>
              </a:solidFill>
              <a:latin typeface="Encode Sans Black"/>
              <a:ea typeface="Encode Sans Black"/>
              <a:cs typeface="Encode Sans Black"/>
              <a:sym typeface="Encode Sans Blac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5" name="Shape 135"/>
        <p:cNvGrpSpPr/>
        <p:nvPr/>
      </p:nvGrpSpPr>
      <p:grpSpPr>
        <a:xfrm>
          <a:off x="0" y="0"/>
          <a:ext cx="0" cy="0"/>
          <a:chOff x="0" y="0"/>
          <a:chExt cx="0" cy="0"/>
        </a:xfrm>
      </p:grpSpPr>
      <p:sp>
        <p:nvSpPr>
          <p:cNvPr id="136" name="Google Shape;136;p4"/>
          <p:cNvSpPr txBox="1"/>
          <p:nvPr>
            <p:ph idx="1" type="body"/>
          </p:nvPr>
        </p:nvSpPr>
        <p:spPr>
          <a:xfrm>
            <a:off x="173076" y="1713663"/>
            <a:ext cx="8197114" cy="38100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D5AF56"/>
              </a:buClr>
              <a:buSzPts val="2400"/>
              <a:buFont typeface="Merriweather Sans"/>
              <a:buChar char="&gt;"/>
            </a:pPr>
            <a:r>
              <a:rPr lang="en-US">
                <a:solidFill>
                  <a:srgbClr val="D5AF56"/>
                </a:solidFill>
              </a:rPr>
              <a:t>UWB is on a Quarter System</a:t>
            </a:r>
            <a:endParaRPr>
              <a:solidFill>
                <a:srgbClr val="D5AF56"/>
              </a:solidFill>
            </a:endParaRPr>
          </a:p>
          <a:p>
            <a:pPr indent="-285750" lvl="1" marL="742950" rtl="0" algn="l">
              <a:spcBef>
                <a:spcPts val="400"/>
              </a:spcBef>
              <a:spcAft>
                <a:spcPts val="0"/>
              </a:spcAft>
              <a:buClr>
                <a:schemeClr val="accent1"/>
              </a:buClr>
              <a:buSzPts val="2000"/>
              <a:buFont typeface="Courier New"/>
              <a:buChar char="o"/>
            </a:pPr>
            <a:r>
              <a:rPr lang="en-US">
                <a:solidFill>
                  <a:schemeClr val="accent1"/>
                </a:solidFill>
              </a:rPr>
              <a:t>Autumn, Winter and Spring quarters are typical</a:t>
            </a:r>
            <a:endParaRPr/>
          </a:p>
          <a:p>
            <a:pPr indent="-285750" lvl="1" marL="742950" rtl="0" algn="l">
              <a:spcBef>
                <a:spcPts val="400"/>
              </a:spcBef>
              <a:spcAft>
                <a:spcPts val="0"/>
              </a:spcAft>
              <a:buClr>
                <a:schemeClr val="accent1"/>
              </a:buClr>
              <a:buSzPts val="2000"/>
              <a:buFont typeface="Courier New"/>
              <a:buChar char="o"/>
            </a:pPr>
            <a:r>
              <a:rPr lang="en-US">
                <a:solidFill>
                  <a:schemeClr val="accent1"/>
                </a:solidFill>
              </a:rPr>
              <a:t>Each quarter is about 10-11 weeks</a:t>
            </a:r>
            <a:endParaRPr>
              <a:solidFill>
                <a:schemeClr val="accent1"/>
              </a:solidFill>
            </a:endParaRPr>
          </a:p>
          <a:p>
            <a:pPr indent="-285750" lvl="1" marL="742950" rtl="0" algn="l">
              <a:spcBef>
                <a:spcPts val="400"/>
              </a:spcBef>
              <a:spcAft>
                <a:spcPts val="0"/>
              </a:spcAft>
              <a:buClr>
                <a:schemeClr val="accent1"/>
              </a:buClr>
              <a:buSzPts val="2000"/>
              <a:buFont typeface="Courier New"/>
              <a:buChar char="o"/>
            </a:pPr>
            <a:r>
              <a:rPr lang="en-US">
                <a:solidFill>
                  <a:schemeClr val="accent1"/>
                </a:solidFill>
              </a:rPr>
              <a:t>Summer quarter is available, many students take Summer off </a:t>
            </a:r>
            <a:endParaRPr/>
          </a:p>
          <a:p>
            <a:pPr indent="0" lvl="1" marL="457200" rtl="0" algn="l">
              <a:spcBef>
                <a:spcPts val="400"/>
              </a:spcBef>
              <a:spcAft>
                <a:spcPts val="0"/>
              </a:spcAft>
              <a:buClr>
                <a:srgbClr val="4B2E83"/>
              </a:buClr>
              <a:buSzPts val="2000"/>
              <a:buNone/>
            </a:pPr>
            <a:r>
              <a:t/>
            </a:r>
            <a:endParaRPr>
              <a:solidFill>
                <a:schemeClr val="accent1"/>
              </a:solidFill>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How many courses should a student take?</a:t>
            </a:r>
            <a:endParaRPr>
              <a:solidFill>
                <a:srgbClr val="D5AF56"/>
              </a:solidFill>
            </a:endParaRPr>
          </a:p>
          <a:p>
            <a:pPr indent="-285750" lvl="1" marL="742950" rtl="0" algn="l">
              <a:spcBef>
                <a:spcPts val="400"/>
              </a:spcBef>
              <a:spcAft>
                <a:spcPts val="0"/>
              </a:spcAft>
              <a:buClr>
                <a:srgbClr val="4B2E83"/>
              </a:buClr>
              <a:buSzPts val="2000"/>
              <a:buFont typeface="Courier New"/>
              <a:buChar char="o"/>
            </a:pPr>
            <a:r>
              <a:rPr lang="en-US"/>
              <a:t>3 courses per academic quarter is recommended</a:t>
            </a:r>
            <a:endParaRPr/>
          </a:p>
          <a:p>
            <a:pPr indent="-285750" lvl="1" marL="742950" rtl="0" algn="l">
              <a:spcBef>
                <a:spcPts val="400"/>
              </a:spcBef>
              <a:spcAft>
                <a:spcPts val="0"/>
              </a:spcAft>
              <a:buClr>
                <a:srgbClr val="4B2E83"/>
              </a:buClr>
              <a:buSzPts val="2000"/>
              <a:buFont typeface="Courier New"/>
              <a:buChar char="o"/>
            </a:pPr>
            <a:r>
              <a:rPr lang="en-US"/>
              <a:t>Courses are commonly 5 credits each</a:t>
            </a:r>
            <a:endParaRPr/>
          </a:p>
          <a:p>
            <a:pPr indent="0" lvl="1" marL="457200" rtl="0" algn="l">
              <a:spcBef>
                <a:spcPts val="400"/>
              </a:spcBef>
              <a:spcAft>
                <a:spcPts val="0"/>
              </a:spcAft>
              <a:buClr>
                <a:srgbClr val="4B2E83"/>
              </a:buClr>
              <a:buSzPts val="2000"/>
              <a:buNone/>
            </a:pPr>
            <a:r>
              <a:t/>
            </a:r>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What courses should a student take?</a:t>
            </a:r>
            <a:endParaRPr>
              <a:solidFill>
                <a:srgbClr val="D5AF56"/>
              </a:solidFill>
            </a:endParaRPr>
          </a:p>
          <a:p>
            <a:pPr indent="-285750" lvl="1" marL="742950" rtl="0" algn="l">
              <a:spcBef>
                <a:spcPts val="400"/>
              </a:spcBef>
              <a:spcAft>
                <a:spcPts val="0"/>
              </a:spcAft>
              <a:buClr>
                <a:srgbClr val="4B2E83"/>
              </a:buClr>
              <a:buSzPts val="2000"/>
              <a:buFont typeface="Courier New"/>
              <a:buChar char="o"/>
            </a:pPr>
            <a:r>
              <a:rPr lang="en-US"/>
              <a:t>Course guidance is provided at orientation</a:t>
            </a:r>
            <a:endParaRPr/>
          </a:p>
          <a:p>
            <a:pPr indent="-285750" lvl="1" marL="742950" rtl="0" algn="l">
              <a:spcBef>
                <a:spcPts val="400"/>
              </a:spcBef>
              <a:spcAft>
                <a:spcPts val="0"/>
              </a:spcAft>
              <a:buClr>
                <a:srgbClr val="4B2E83"/>
              </a:buClr>
              <a:buSzPts val="2000"/>
              <a:buFont typeface="Courier New"/>
              <a:buChar char="o"/>
            </a:pPr>
            <a:r>
              <a:rPr lang="en-US"/>
              <a:t>There is purposeful room for students to explore</a:t>
            </a:r>
            <a:endParaRPr/>
          </a:p>
        </p:txBody>
      </p:sp>
      <p:sp>
        <p:nvSpPr>
          <p:cNvPr id="137" name="Google Shape;137;p4"/>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UWB Academic Experience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p5"/>
          <p:cNvSpPr/>
          <p:nvPr/>
        </p:nvSpPr>
        <p:spPr>
          <a:xfrm>
            <a:off x="527879" y="4425546"/>
            <a:ext cx="2382981" cy="2232315"/>
          </a:xfrm>
          <a:prstGeom prst="rect">
            <a:avLst/>
          </a:prstGeom>
          <a:solidFill>
            <a:srgbClr val="32006E"/>
          </a:solidFill>
          <a:ln cap="flat" cmpd="sng" w="25400">
            <a:solidFill>
              <a:srgbClr val="1F133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3600">
                <a:solidFill>
                  <a:schemeClr val="lt1"/>
                </a:solidFill>
                <a:latin typeface="Arial"/>
                <a:ea typeface="Arial"/>
                <a:cs typeface="Arial"/>
                <a:sym typeface="Arial"/>
              </a:rPr>
              <a:t>Areas of Inquiry</a:t>
            </a:r>
            <a:endParaRPr sz="3600">
              <a:solidFill>
                <a:srgbClr val="000000"/>
              </a:solidFill>
              <a:latin typeface="Arial"/>
              <a:ea typeface="Arial"/>
              <a:cs typeface="Arial"/>
              <a:sym typeface="Arial"/>
            </a:endParaRPr>
          </a:p>
          <a:p>
            <a:pPr indent="0" lvl="0" marL="0" marR="0" rtl="0" algn="ctr">
              <a:lnSpc>
                <a:spcPct val="90000"/>
              </a:lnSpc>
              <a:spcBef>
                <a:spcPts val="1000"/>
              </a:spcBef>
              <a:spcAft>
                <a:spcPts val="0"/>
              </a:spcAft>
              <a:buNone/>
            </a:pPr>
            <a:r>
              <a:rPr lang="en-US" sz="1600">
                <a:solidFill>
                  <a:schemeClr val="lt1"/>
                </a:solidFill>
                <a:latin typeface="Arial"/>
                <a:ea typeface="Arial"/>
                <a:cs typeface="Arial"/>
                <a:sym typeface="Arial"/>
              </a:rPr>
              <a:t>(General Education Requirements)</a:t>
            </a:r>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 name="Google Shape;144;p5"/>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Components of a Bachelor's Degree at UWB</a:t>
            </a:r>
            <a:endParaRPr/>
          </a:p>
        </p:txBody>
      </p:sp>
      <p:sp>
        <p:nvSpPr>
          <p:cNvPr id="145" name="Google Shape;145;p5"/>
          <p:cNvSpPr/>
          <p:nvPr/>
        </p:nvSpPr>
        <p:spPr>
          <a:xfrm>
            <a:off x="3379459" y="4425547"/>
            <a:ext cx="2382981" cy="2232315"/>
          </a:xfrm>
          <a:prstGeom prst="rect">
            <a:avLst/>
          </a:prstGeom>
          <a:solidFill>
            <a:srgbClr val="4B2E83"/>
          </a:solidFill>
          <a:ln cap="flat" cmpd="sng" w="25400">
            <a:solidFill>
              <a:srgbClr val="1F133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lt1"/>
                </a:solidFill>
                <a:latin typeface="Arial"/>
                <a:ea typeface="Arial"/>
                <a:cs typeface="Arial"/>
                <a:sym typeface="Arial"/>
              </a:rPr>
              <a:t>Major Coursework</a:t>
            </a:r>
            <a:endParaRPr sz="1800">
              <a:solidFill>
                <a:schemeClr val="lt1"/>
              </a:solidFill>
              <a:latin typeface="Calibri"/>
              <a:ea typeface="Calibri"/>
              <a:cs typeface="Calibri"/>
              <a:sym typeface="Calibri"/>
            </a:endParaRPr>
          </a:p>
        </p:txBody>
      </p:sp>
      <p:sp>
        <p:nvSpPr>
          <p:cNvPr id="146" name="Google Shape;146;p5"/>
          <p:cNvSpPr txBox="1"/>
          <p:nvPr/>
        </p:nvSpPr>
        <p:spPr>
          <a:xfrm>
            <a:off x="6231040" y="4425547"/>
            <a:ext cx="2485630" cy="2232315"/>
          </a:xfrm>
          <a:prstGeom prst="rect">
            <a:avLst/>
          </a:prstGeom>
          <a:solidFill>
            <a:srgbClr val="85754D"/>
          </a:solid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3600"/>
              <a:buFont typeface="Arial"/>
              <a:buNone/>
            </a:pPr>
            <a:r>
              <a:rPr lang="en-US" sz="3600">
                <a:solidFill>
                  <a:schemeClr val="lt1"/>
                </a:solidFill>
                <a:latin typeface="Calibri"/>
                <a:ea typeface="Calibri"/>
                <a:cs typeface="Calibri"/>
                <a:sym typeface="Calibri"/>
              </a:rPr>
              <a:t>Electives</a:t>
            </a:r>
            <a:endParaRPr/>
          </a:p>
        </p:txBody>
      </p:sp>
      <p:sp>
        <p:nvSpPr>
          <p:cNvPr id="147" name="Google Shape;147;p5"/>
          <p:cNvSpPr txBox="1"/>
          <p:nvPr/>
        </p:nvSpPr>
        <p:spPr>
          <a:xfrm>
            <a:off x="341085" y="1716314"/>
            <a:ext cx="8120742" cy="2923877"/>
          </a:xfrm>
          <a:prstGeom prst="rect">
            <a:avLst/>
          </a:prstGeom>
          <a:noFill/>
          <a:ln>
            <a:noFill/>
          </a:ln>
        </p:spPr>
        <p:txBody>
          <a:bodyPr anchorCtr="0" anchor="t" bIns="45700" lIns="91425" spcFirstLastPara="1" rIns="91425" wrap="square" tIns="45700">
            <a:spAutoFit/>
          </a:bodyPr>
          <a:lstStyle/>
          <a:p>
            <a:pPr indent="-228600" lvl="1" marL="228600" marR="0" rtl="0" algn="l">
              <a:spcBef>
                <a:spcPts val="0"/>
              </a:spcBef>
              <a:spcAft>
                <a:spcPts val="0"/>
              </a:spcAft>
              <a:buClr>
                <a:srgbClr val="4B2E83"/>
              </a:buClr>
              <a:buSzPts val="2000"/>
              <a:buFont typeface="Courier New"/>
              <a:buChar char="o"/>
            </a:pPr>
            <a:r>
              <a:rPr b="1" i="0" lang="en-US" sz="2000" u="none" cap="none" strike="noStrike">
                <a:solidFill>
                  <a:srgbClr val="4B2E83"/>
                </a:solidFill>
                <a:latin typeface="Open Sans"/>
                <a:ea typeface="Open Sans"/>
                <a:cs typeface="Open Sans"/>
                <a:sym typeface="Open Sans"/>
              </a:rPr>
              <a:t>180 credits total</a:t>
            </a:r>
            <a:r>
              <a:rPr b="0" i="0" lang="en-US" sz="2000" u="none" cap="none" strike="noStrike">
                <a:solidFill>
                  <a:srgbClr val="4B2E83"/>
                </a:solidFill>
                <a:latin typeface="Open Sans"/>
                <a:ea typeface="Open Sans"/>
                <a:cs typeface="Open Sans"/>
                <a:sym typeface="Open Sans"/>
              </a:rPr>
              <a:t>​</a:t>
            </a:r>
            <a:endParaRPr/>
          </a:p>
          <a:p>
            <a:pPr indent="-228600" lvl="3" marL="685800" marR="0" rtl="0" algn="l">
              <a:spcBef>
                <a:spcPts val="0"/>
              </a:spcBef>
              <a:spcAft>
                <a:spcPts val="0"/>
              </a:spcAft>
              <a:buClr>
                <a:srgbClr val="4B2E83"/>
              </a:buClr>
              <a:buSzPts val="1800"/>
              <a:buFont typeface="Arial"/>
              <a:buChar char="•"/>
            </a:pPr>
            <a:r>
              <a:rPr b="1" i="0" lang="en-US" sz="1800" u="none" cap="none" strike="noStrike">
                <a:solidFill>
                  <a:srgbClr val="4B2E83"/>
                </a:solidFill>
                <a:latin typeface="Open Sans"/>
                <a:ea typeface="Open Sans"/>
                <a:cs typeface="Open Sans"/>
                <a:sym typeface="Open Sans"/>
              </a:rPr>
              <a:t>15 credits/quarter at 3 quarters/year = 4 years</a:t>
            </a:r>
            <a:r>
              <a:rPr b="0" i="0" lang="en-US" sz="1800" u="none" cap="none" strike="noStrike">
                <a:solidFill>
                  <a:srgbClr val="4B2E83"/>
                </a:solidFill>
                <a:latin typeface="Open Sans"/>
                <a:ea typeface="Open Sans"/>
                <a:cs typeface="Open Sans"/>
                <a:sym typeface="Open Sans"/>
              </a:rPr>
              <a:t>​</a:t>
            </a:r>
            <a:endParaRPr/>
          </a:p>
          <a:p>
            <a:pPr indent="-228600" lvl="4" marL="1143000" marR="0" rtl="0" algn="l">
              <a:spcBef>
                <a:spcPts val="0"/>
              </a:spcBef>
              <a:spcAft>
                <a:spcPts val="0"/>
              </a:spcAft>
              <a:buClr>
                <a:srgbClr val="4B2E83"/>
              </a:buClr>
              <a:buSzPts val="1800"/>
              <a:buFont typeface="Courier New"/>
              <a:buChar char="o"/>
            </a:pPr>
            <a:r>
              <a:rPr b="1" i="0" lang="en-US" sz="1800" u="none" cap="none" strike="noStrike">
                <a:solidFill>
                  <a:srgbClr val="4B2E83"/>
                </a:solidFill>
                <a:latin typeface="Open Sans"/>
                <a:ea typeface="Open Sans"/>
                <a:cs typeface="Open Sans"/>
                <a:sym typeface="Open Sans"/>
              </a:rPr>
              <a:t>Timeline can vary based on many factors</a:t>
            </a:r>
            <a:endParaRPr/>
          </a:p>
          <a:p>
            <a:pPr indent="0" lvl="3" marL="457200" marR="0" rtl="0" algn="l">
              <a:spcBef>
                <a:spcPts val="0"/>
              </a:spcBef>
              <a:spcAft>
                <a:spcPts val="0"/>
              </a:spcAft>
              <a:buNone/>
            </a:pPr>
            <a:r>
              <a:t/>
            </a:r>
            <a:endParaRPr b="0" i="0" sz="1800" u="none" cap="none" strike="noStrike">
              <a:solidFill>
                <a:srgbClr val="4B2E83"/>
              </a:solidFill>
              <a:latin typeface="Open Sans"/>
              <a:ea typeface="Open Sans"/>
              <a:cs typeface="Open Sans"/>
              <a:sym typeface="Open Sans"/>
            </a:endParaRPr>
          </a:p>
          <a:p>
            <a:pPr indent="-228600" lvl="1" marL="228600" marR="0" rtl="0" algn="l">
              <a:spcBef>
                <a:spcPts val="0"/>
              </a:spcBef>
              <a:spcAft>
                <a:spcPts val="0"/>
              </a:spcAft>
              <a:buClr>
                <a:srgbClr val="4B2E83"/>
              </a:buClr>
              <a:buSzPts val="2000"/>
              <a:buFont typeface="Courier New"/>
              <a:buChar char="o"/>
            </a:pPr>
            <a:r>
              <a:rPr b="1" i="0" lang="en-US" sz="2000" u="none" cap="none" strike="noStrike">
                <a:solidFill>
                  <a:srgbClr val="4B2E83"/>
                </a:solidFill>
                <a:latin typeface="Open Sans"/>
                <a:ea typeface="Open Sans"/>
                <a:cs typeface="Open Sans"/>
                <a:sym typeface="Open Sans"/>
              </a:rPr>
              <a:t>Degree requirements will vary based on major</a:t>
            </a:r>
            <a:r>
              <a:rPr b="0" i="0" lang="en-US" sz="2000" u="none" cap="none" strike="noStrike">
                <a:solidFill>
                  <a:srgbClr val="4B2E83"/>
                </a:solidFill>
                <a:latin typeface="Open Sans"/>
                <a:ea typeface="Open Sans"/>
                <a:cs typeface="Open Sans"/>
                <a:sym typeface="Open Sans"/>
              </a:rPr>
              <a:t>​</a:t>
            </a:r>
            <a:endParaRPr/>
          </a:p>
          <a:p>
            <a:pPr indent="-228600" lvl="3" marL="685800" marR="0" rtl="0" algn="l">
              <a:spcBef>
                <a:spcPts val="0"/>
              </a:spcBef>
              <a:spcAft>
                <a:spcPts val="0"/>
              </a:spcAft>
              <a:buClr>
                <a:srgbClr val="4B2E83"/>
              </a:buClr>
              <a:buSzPts val="1800"/>
              <a:buFont typeface="Arial"/>
              <a:buChar char="•"/>
            </a:pPr>
            <a:r>
              <a:rPr b="1" i="0" lang="en-US" sz="1800" u="none" cap="none" strike="noStrike">
                <a:solidFill>
                  <a:srgbClr val="4B2E83"/>
                </a:solidFill>
                <a:latin typeface="Open Sans"/>
                <a:ea typeface="Open Sans"/>
                <a:cs typeface="Open Sans"/>
                <a:sym typeface="Open Sans"/>
              </a:rPr>
              <a:t>All students will require General Education courses and electives </a:t>
            </a:r>
            <a:r>
              <a:rPr b="0" i="0" lang="en-US" sz="1800" u="none" cap="none" strike="noStrike">
                <a:solidFill>
                  <a:srgbClr val="4B2E83"/>
                </a:solidFill>
                <a:latin typeface="Open Sans"/>
                <a:ea typeface="Open Sans"/>
                <a:cs typeface="Open Sans"/>
                <a:sym typeface="Open Sans"/>
              </a:rPr>
              <a:t>​</a:t>
            </a:r>
            <a:endParaRPr/>
          </a:p>
          <a:p>
            <a:pPr indent="-228600" lvl="4" marL="1143000" marR="0" rtl="0" algn="l">
              <a:spcBef>
                <a:spcPts val="0"/>
              </a:spcBef>
              <a:spcAft>
                <a:spcPts val="0"/>
              </a:spcAft>
              <a:buClr>
                <a:srgbClr val="4B2E83"/>
              </a:buClr>
              <a:buSzPts val="1800"/>
              <a:buFont typeface="Courier New"/>
              <a:buChar char="o"/>
            </a:pPr>
            <a:r>
              <a:rPr b="1" i="0" lang="en-US" sz="1800" u="none" cap="none" strike="noStrike">
                <a:solidFill>
                  <a:srgbClr val="4B2E83"/>
                </a:solidFill>
                <a:latin typeface="Open Sans"/>
                <a:ea typeface="Open Sans"/>
                <a:cs typeface="Open Sans"/>
                <a:sym typeface="Open Sans"/>
              </a:rPr>
              <a:t>UWB graduates have rich experience across multiple fields and disciplines!</a:t>
            </a:r>
            <a:endParaRPr b="1" i="0" sz="1800" u="none" cap="none" strike="noStrike">
              <a:solidFill>
                <a:srgbClr val="4B2E83"/>
              </a:solidFill>
              <a:latin typeface="Open Sans"/>
              <a:ea typeface="Open Sans"/>
              <a:cs typeface="Open Sans"/>
              <a:sym typeface="Open Sans"/>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sp>
        <p:nvSpPr>
          <p:cNvPr id="153" name="Google Shape;153;p6"/>
          <p:cNvSpPr txBox="1"/>
          <p:nvPr>
            <p:ph idx="1" type="body"/>
          </p:nvPr>
        </p:nvSpPr>
        <p:spPr>
          <a:xfrm>
            <a:off x="659305" y="1706406"/>
            <a:ext cx="8197114" cy="38100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D5AF56"/>
              </a:buClr>
              <a:buSzPts val="2400"/>
              <a:buFont typeface="Merriweather Sans"/>
              <a:buChar char="&gt;"/>
            </a:pPr>
            <a:r>
              <a:rPr lang="en-US">
                <a:solidFill>
                  <a:srgbClr val="D5AF56"/>
                </a:solidFill>
              </a:rPr>
              <a:t>New Students</a:t>
            </a:r>
            <a:endParaRPr/>
          </a:p>
          <a:p>
            <a:pPr indent="-285750" lvl="1" marL="742950" rtl="0" algn="l">
              <a:spcBef>
                <a:spcPts val="400"/>
              </a:spcBef>
              <a:spcAft>
                <a:spcPts val="0"/>
              </a:spcAft>
              <a:buClr>
                <a:schemeClr val="accent1"/>
              </a:buClr>
              <a:buSzPts val="2000"/>
              <a:buFont typeface="Courier New"/>
              <a:buChar char="o"/>
            </a:pPr>
            <a:r>
              <a:rPr lang="en-US">
                <a:solidFill>
                  <a:schemeClr val="accent1"/>
                </a:solidFill>
              </a:rPr>
              <a:t>Meeting classmates</a:t>
            </a:r>
            <a:endParaRPr/>
          </a:p>
          <a:p>
            <a:pPr indent="-285750" lvl="1" marL="742950" rtl="0" algn="l">
              <a:spcBef>
                <a:spcPts val="400"/>
              </a:spcBef>
              <a:spcAft>
                <a:spcPts val="0"/>
              </a:spcAft>
              <a:buClr>
                <a:schemeClr val="accent1"/>
              </a:buClr>
              <a:buSzPts val="2000"/>
              <a:buFont typeface="Courier New"/>
              <a:buChar char="o"/>
            </a:pPr>
            <a:r>
              <a:rPr lang="en-US">
                <a:solidFill>
                  <a:schemeClr val="accent1"/>
                </a:solidFill>
              </a:rPr>
              <a:t>Finding community</a:t>
            </a:r>
            <a:endParaRPr/>
          </a:p>
          <a:p>
            <a:pPr indent="0" lvl="1" marL="457200" rtl="0" algn="l">
              <a:spcBef>
                <a:spcPts val="400"/>
              </a:spcBef>
              <a:spcAft>
                <a:spcPts val="0"/>
              </a:spcAft>
              <a:buClr>
                <a:srgbClr val="4B2E83"/>
              </a:buClr>
              <a:buSzPts val="2000"/>
              <a:buNone/>
            </a:pPr>
            <a:r>
              <a:t/>
            </a:r>
            <a:endParaRPr>
              <a:solidFill>
                <a:schemeClr val="accent1"/>
              </a:solidFill>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Faculty and Campus Resources</a:t>
            </a:r>
            <a:endParaRPr/>
          </a:p>
          <a:p>
            <a:pPr indent="-285750" lvl="1" marL="742950" rtl="0" algn="l">
              <a:spcBef>
                <a:spcPts val="400"/>
              </a:spcBef>
              <a:spcAft>
                <a:spcPts val="0"/>
              </a:spcAft>
              <a:buClr>
                <a:srgbClr val="4B2E83"/>
              </a:buClr>
              <a:buSzPts val="2000"/>
              <a:buFont typeface="Courier New"/>
              <a:buChar char="o"/>
            </a:pPr>
            <a:r>
              <a:rPr lang="en-US"/>
              <a:t>Available year round</a:t>
            </a:r>
            <a:endParaRPr/>
          </a:p>
          <a:p>
            <a:pPr indent="0" lvl="1" marL="457200" rtl="0" algn="l">
              <a:spcBef>
                <a:spcPts val="400"/>
              </a:spcBef>
              <a:spcAft>
                <a:spcPts val="0"/>
              </a:spcAft>
              <a:buClr>
                <a:srgbClr val="4B2E83"/>
              </a:buClr>
              <a:buSzPts val="2000"/>
              <a:buNone/>
            </a:pPr>
            <a:r>
              <a:t/>
            </a:r>
            <a:endParaRPr/>
          </a:p>
          <a:p>
            <a:pPr indent="-342900" lvl="0" marL="342900" rtl="0" algn="l">
              <a:spcBef>
                <a:spcPts val="480"/>
              </a:spcBef>
              <a:spcAft>
                <a:spcPts val="0"/>
              </a:spcAft>
              <a:buClr>
                <a:srgbClr val="D5AF56"/>
              </a:buClr>
              <a:buSzPts val="2400"/>
              <a:buFont typeface="Merriweather Sans"/>
              <a:buChar char="&gt;"/>
            </a:pPr>
            <a:r>
              <a:rPr lang="en-US">
                <a:solidFill>
                  <a:srgbClr val="D5AF56"/>
                </a:solidFill>
              </a:rPr>
              <a:t>Academics</a:t>
            </a:r>
            <a:endParaRPr>
              <a:solidFill>
                <a:srgbClr val="D5AF56"/>
              </a:solidFill>
            </a:endParaRPr>
          </a:p>
          <a:p>
            <a:pPr indent="-285750" lvl="1" marL="742950" rtl="0" algn="l">
              <a:spcBef>
                <a:spcPts val="400"/>
              </a:spcBef>
              <a:spcAft>
                <a:spcPts val="0"/>
              </a:spcAft>
              <a:buClr>
                <a:srgbClr val="4B2E83"/>
              </a:buClr>
              <a:buSzPts val="2000"/>
              <a:buFont typeface="Courier New"/>
              <a:buChar char="o"/>
            </a:pPr>
            <a:r>
              <a:rPr lang="en-US"/>
              <a:t>Discover personal interests</a:t>
            </a:r>
            <a:endParaRPr/>
          </a:p>
        </p:txBody>
      </p:sp>
      <p:sp>
        <p:nvSpPr>
          <p:cNvPr id="154" name="Google Shape;154;p6"/>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FIRST YEAR COMMUNITY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9" name="Shape 159"/>
        <p:cNvGrpSpPr/>
        <p:nvPr/>
      </p:nvGrpSpPr>
      <p:grpSpPr>
        <a:xfrm>
          <a:off x="0" y="0"/>
          <a:ext cx="0" cy="0"/>
          <a:chOff x="0" y="0"/>
          <a:chExt cx="0" cy="0"/>
        </a:xfrm>
      </p:grpSpPr>
      <p:sp>
        <p:nvSpPr>
          <p:cNvPr id="160" name="Google Shape;160;p7"/>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DISCOVERY CORE EXPERIENCE (DCX)</a:t>
            </a:r>
            <a:endParaRPr/>
          </a:p>
        </p:txBody>
      </p:sp>
      <p:grpSp>
        <p:nvGrpSpPr>
          <p:cNvPr id="161" name="Google Shape;161;p7"/>
          <p:cNvGrpSpPr/>
          <p:nvPr/>
        </p:nvGrpSpPr>
        <p:grpSpPr>
          <a:xfrm>
            <a:off x="568777" y="1714820"/>
            <a:ext cx="4200345" cy="4428090"/>
            <a:chOff x="2052" y="0"/>
            <a:chExt cx="4200345" cy="4428090"/>
          </a:xfrm>
        </p:grpSpPr>
        <p:sp>
          <p:nvSpPr>
            <p:cNvPr id="162" name="Google Shape;162;p7"/>
            <p:cNvSpPr/>
            <p:nvPr/>
          </p:nvSpPr>
          <p:spPr>
            <a:xfrm>
              <a:off x="2052" y="0"/>
              <a:ext cx="4200345" cy="4428090"/>
            </a:xfrm>
            <a:prstGeom prst="roundRect">
              <a:avLst>
                <a:gd fmla="val 10000" name="adj"/>
              </a:avLst>
            </a:prstGeom>
            <a:solidFill>
              <a:srgbClr val="CEC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
            <p:cNvSpPr txBox="1"/>
            <p:nvPr/>
          </p:nvSpPr>
          <p:spPr>
            <a:xfrm>
              <a:off x="2052" y="0"/>
              <a:ext cx="4200345" cy="1328427"/>
            </a:xfrm>
            <a:prstGeom prst="rect">
              <a:avLst/>
            </a:prstGeom>
            <a:noFill/>
            <a:ln>
              <a:noFill/>
            </a:ln>
          </p:spPr>
          <p:txBody>
            <a:bodyPr anchorCtr="0" anchor="ctr" bIns="140950" lIns="140950" spcFirstLastPara="1" rIns="140950" wrap="square" tIns="140950">
              <a:noAutofit/>
            </a:bodyPr>
            <a:lstStyle/>
            <a:p>
              <a:pPr indent="0" lvl="0" marL="0" marR="0" rtl="0" algn="ctr">
                <a:lnSpc>
                  <a:spcPct val="90000"/>
                </a:lnSpc>
                <a:spcBef>
                  <a:spcPts val="0"/>
                </a:spcBef>
                <a:spcAft>
                  <a:spcPts val="0"/>
                </a:spcAft>
                <a:buClr>
                  <a:schemeClr val="dk1"/>
                </a:buClr>
                <a:buSzPts val="3700"/>
                <a:buFont typeface="Calibri"/>
                <a:buNone/>
              </a:pPr>
              <a:r>
                <a:rPr lang="en-US" sz="3700">
                  <a:solidFill>
                    <a:schemeClr val="dk1"/>
                  </a:solidFill>
                  <a:latin typeface="Calibri"/>
                  <a:ea typeface="Calibri"/>
                  <a:cs typeface="Calibri"/>
                  <a:sym typeface="Calibri"/>
                </a:rPr>
                <a:t>Signature First Year Experience</a:t>
              </a:r>
              <a:endParaRPr sz="3700">
                <a:solidFill>
                  <a:schemeClr val="dk1"/>
                </a:solidFill>
                <a:latin typeface="Calibri"/>
                <a:ea typeface="Calibri"/>
                <a:cs typeface="Calibri"/>
                <a:sym typeface="Calibri"/>
              </a:endParaRPr>
            </a:p>
          </p:txBody>
        </p:sp>
        <p:sp>
          <p:nvSpPr>
            <p:cNvPr id="164" name="Google Shape;164;p7"/>
            <p:cNvSpPr/>
            <p:nvPr/>
          </p:nvSpPr>
          <p:spPr>
            <a:xfrm>
              <a:off x="422087" y="1328535"/>
              <a:ext cx="3360276" cy="645078"/>
            </a:xfrm>
            <a:prstGeom prst="roundRect">
              <a:avLst>
                <a:gd fmla="val 10000" name="adj"/>
              </a:avLst>
            </a:prstGeom>
            <a:solidFill>
              <a:schemeClr val="accent1"/>
            </a:solidFill>
            <a:ln cap="flat" cmpd="sng" w="25400">
              <a:solidFill>
                <a:srgbClr val="E6D1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txBox="1"/>
            <p:nvPr/>
          </p:nvSpPr>
          <p:spPr>
            <a:xfrm>
              <a:off x="440981" y="1347429"/>
              <a:ext cx="3322488" cy="607290"/>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US" sz="2400">
                  <a:solidFill>
                    <a:schemeClr val="lt1"/>
                  </a:solidFill>
                  <a:latin typeface="Calibri"/>
                  <a:ea typeface="Calibri"/>
                  <a:cs typeface="Calibri"/>
                  <a:sym typeface="Calibri"/>
                </a:rPr>
                <a:t>First Year Student Focus</a:t>
              </a:r>
              <a:endParaRPr sz="2400">
                <a:solidFill>
                  <a:schemeClr val="lt1"/>
                </a:solidFill>
                <a:latin typeface="Calibri"/>
                <a:ea typeface="Calibri"/>
                <a:cs typeface="Calibri"/>
                <a:sym typeface="Calibri"/>
              </a:endParaRPr>
            </a:p>
          </p:txBody>
        </p:sp>
        <p:sp>
          <p:nvSpPr>
            <p:cNvPr id="166" name="Google Shape;166;p7"/>
            <p:cNvSpPr/>
            <p:nvPr/>
          </p:nvSpPr>
          <p:spPr>
            <a:xfrm>
              <a:off x="422087" y="2072856"/>
              <a:ext cx="3360276" cy="645078"/>
            </a:xfrm>
            <a:prstGeom prst="roundRect">
              <a:avLst>
                <a:gd fmla="val 10000" name="adj"/>
              </a:avLst>
            </a:prstGeom>
            <a:solidFill>
              <a:schemeClr val="accent1"/>
            </a:solidFill>
            <a:ln cap="flat" cmpd="sng" w="25400">
              <a:solidFill>
                <a:srgbClr val="E6D1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
            <p:cNvSpPr txBox="1"/>
            <p:nvPr/>
          </p:nvSpPr>
          <p:spPr>
            <a:xfrm>
              <a:off x="440981" y="2091750"/>
              <a:ext cx="3322488" cy="607290"/>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US" sz="2400">
                  <a:solidFill>
                    <a:schemeClr val="lt1"/>
                  </a:solidFill>
                  <a:latin typeface="Calibri"/>
                  <a:ea typeface="Calibri"/>
                  <a:cs typeface="Calibri"/>
                  <a:sym typeface="Calibri"/>
                </a:rPr>
                <a:t>Dedicated Faculty</a:t>
              </a:r>
              <a:endParaRPr sz="2400">
                <a:solidFill>
                  <a:schemeClr val="lt1"/>
                </a:solidFill>
                <a:latin typeface="Calibri"/>
                <a:ea typeface="Calibri"/>
                <a:cs typeface="Calibri"/>
                <a:sym typeface="Calibri"/>
              </a:endParaRPr>
            </a:p>
          </p:txBody>
        </p:sp>
        <p:sp>
          <p:nvSpPr>
            <p:cNvPr id="168" name="Google Shape;168;p7"/>
            <p:cNvSpPr/>
            <p:nvPr/>
          </p:nvSpPr>
          <p:spPr>
            <a:xfrm>
              <a:off x="422087" y="2817177"/>
              <a:ext cx="3360276" cy="645078"/>
            </a:xfrm>
            <a:prstGeom prst="roundRect">
              <a:avLst>
                <a:gd fmla="val 10000" name="adj"/>
              </a:avLst>
            </a:prstGeom>
            <a:solidFill>
              <a:schemeClr val="accent1"/>
            </a:solidFill>
            <a:ln cap="flat" cmpd="sng" w="25400">
              <a:solidFill>
                <a:srgbClr val="E6D1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txBox="1"/>
            <p:nvPr/>
          </p:nvSpPr>
          <p:spPr>
            <a:xfrm>
              <a:off x="440981" y="2836071"/>
              <a:ext cx="3322488" cy="607290"/>
            </a:xfrm>
            <a:prstGeom prst="rect">
              <a:avLst/>
            </a:prstGeom>
            <a:noFill/>
            <a:ln>
              <a:noFill/>
            </a:ln>
          </p:spPr>
          <p:txBody>
            <a:bodyPr anchorCtr="0" anchor="ctr" bIns="53325" lIns="71100" spcFirstLastPara="1" rIns="71100" wrap="square" tIns="53325">
              <a:noAutofit/>
            </a:bodyPr>
            <a:lstStyle/>
            <a:p>
              <a:pPr indent="0" lvl="0" marL="0" marR="0" rtl="0" algn="ctr">
                <a:lnSpc>
                  <a:spcPct val="90000"/>
                </a:lnSpc>
                <a:spcBef>
                  <a:spcPts val="0"/>
                </a:spcBef>
                <a:spcAft>
                  <a:spcPts val="0"/>
                </a:spcAft>
                <a:buClr>
                  <a:schemeClr val="lt1"/>
                </a:buClr>
                <a:buSzPts val="2800"/>
                <a:buFont typeface="Calibri"/>
                <a:buNone/>
              </a:pPr>
              <a:r>
                <a:rPr lang="en-US" sz="2800">
                  <a:solidFill>
                    <a:schemeClr val="lt1"/>
                  </a:solidFill>
                  <a:latin typeface="Calibri"/>
                  <a:ea typeface="Calibri"/>
                  <a:cs typeface="Calibri"/>
                  <a:sym typeface="Calibri"/>
                </a:rPr>
                <a:t>Small Class Size</a:t>
              </a:r>
              <a:endParaRPr/>
            </a:p>
          </p:txBody>
        </p:sp>
        <p:sp>
          <p:nvSpPr>
            <p:cNvPr id="170" name="Google Shape;170;p7"/>
            <p:cNvSpPr/>
            <p:nvPr/>
          </p:nvSpPr>
          <p:spPr>
            <a:xfrm>
              <a:off x="422087" y="3561498"/>
              <a:ext cx="3360276" cy="645078"/>
            </a:xfrm>
            <a:prstGeom prst="roundRect">
              <a:avLst>
                <a:gd fmla="val 10000" name="adj"/>
              </a:avLst>
            </a:prstGeom>
            <a:solidFill>
              <a:schemeClr val="accent1"/>
            </a:solidFill>
            <a:ln cap="flat" cmpd="sng" w="25400">
              <a:solidFill>
                <a:srgbClr val="E6D1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7"/>
            <p:cNvSpPr txBox="1"/>
            <p:nvPr/>
          </p:nvSpPr>
          <p:spPr>
            <a:xfrm>
              <a:off x="440981" y="3580392"/>
              <a:ext cx="3322488" cy="607290"/>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US" sz="2400">
                  <a:solidFill>
                    <a:schemeClr val="lt1"/>
                  </a:solidFill>
                  <a:latin typeface="Calibri"/>
                  <a:ea typeface="Calibri"/>
                  <a:cs typeface="Calibri"/>
                  <a:sym typeface="Calibri"/>
                </a:rPr>
                <a:t>Meets General Education Requirement</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6" name="Shape 176"/>
        <p:cNvGrpSpPr/>
        <p:nvPr/>
      </p:nvGrpSpPr>
      <p:grpSpPr>
        <a:xfrm>
          <a:off x="0" y="0"/>
          <a:ext cx="0" cy="0"/>
          <a:chOff x="0" y="0"/>
          <a:chExt cx="0" cy="0"/>
        </a:xfrm>
      </p:grpSpPr>
      <p:sp>
        <p:nvSpPr>
          <p:cNvPr id="177" name="Google Shape;177;p8"/>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DISCOVERY CORE EXPERIENCE (DCX)</a:t>
            </a:r>
            <a:endParaRPr/>
          </a:p>
        </p:txBody>
      </p:sp>
      <p:grpSp>
        <p:nvGrpSpPr>
          <p:cNvPr id="178" name="Google Shape;178;p8"/>
          <p:cNvGrpSpPr/>
          <p:nvPr/>
        </p:nvGrpSpPr>
        <p:grpSpPr>
          <a:xfrm>
            <a:off x="430923" y="1728216"/>
            <a:ext cx="4323957" cy="4459961"/>
            <a:chOff x="0" y="0"/>
            <a:chExt cx="4323957" cy="4459961"/>
          </a:xfrm>
        </p:grpSpPr>
        <p:sp>
          <p:nvSpPr>
            <p:cNvPr id="179" name="Google Shape;179;p8"/>
            <p:cNvSpPr/>
            <p:nvPr/>
          </p:nvSpPr>
          <p:spPr>
            <a:xfrm>
              <a:off x="0" y="0"/>
              <a:ext cx="4323957" cy="4459961"/>
            </a:xfrm>
            <a:prstGeom prst="roundRect">
              <a:avLst>
                <a:gd fmla="val 10000" name="adj"/>
              </a:avLst>
            </a:prstGeom>
            <a:solidFill>
              <a:srgbClr val="CEC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txBox="1"/>
            <p:nvPr/>
          </p:nvSpPr>
          <p:spPr>
            <a:xfrm>
              <a:off x="0" y="0"/>
              <a:ext cx="4323957" cy="1337988"/>
            </a:xfrm>
            <a:prstGeom prst="rect">
              <a:avLst/>
            </a:prstGeom>
            <a:noFill/>
            <a:ln>
              <a:noFill/>
            </a:ln>
          </p:spPr>
          <p:txBody>
            <a:bodyPr anchorCtr="0" anchor="ctr" bIns="152400" lIns="152400" spcFirstLastPara="1" rIns="152400" wrap="square" tIns="152400">
              <a:noAutofit/>
            </a:bodyPr>
            <a:lstStyle/>
            <a:p>
              <a:pPr indent="0" lvl="0" marL="0" marR="0" rtl="0" algn="ctr">
                <a:lnSpc>
                  <a:spcPct val="90000"/>
                </a:lnSpc>
                <a:spcBef>
                  <a:spcPts val="0"/>
                </a:spcBef>
                <a:spcAft>
                  <a:spcPts val="0"/>
                </a:spcAft>
                <a:buClr>
                  <a:schemeClr val="dk1"/>
                </a:buClr>
                <a:buSzPts val="4000"/>
                <a:buFont typeface="Calibri"/>
                <a:buNone/>
              </a:pPr>
              <a:r>
                <a:rPr lang="en-US" sz="4000">
                  <a:solidFill>
                    <a:schemeClr val="dk1"/>
                  </a:solidFill>
                  <a:latin typeface="Calibri"/>
                  <a:ea typeface="Calibri"/>
                  <a:cs typeface="Calibri"/>
                  <a:sym typeface="Calibri"/>
                </a:rPr>
                <a:t>Boundless Learning</a:t>
              </a:r>
              <a:endParaRPr sz="4000">
                <a:solidFill>
                  <a:schemeClr val="dk1"/>
                </a:solidFill>
                <a:latin typeface="Calibri"/>
                <a:ea typeface="Calibri"/>
                <a:cs typeface="Calibri"/>
                <a:sym typeface="Calibri"/>
              </a:endParaRPr>
            </a:p>
          </p:txBody>
        </p:sp>
        <p:sp>
          <p:nvSpPr>
            <p:cNvPr id="181" name="Google Shape;181;p8"/>
            <p:cNvSpPr/>
            <p:nvPr/>
          </p:nvSpPr>
          <p:spPr>
            <a:xfrm>
              <a:off x="432395" y="1338097"/>
              <a:ext cx="3459165" cy="649721"/>
            </a:xfrm>
            <a:prstGeom prst="roundRect">
              <a:avLst>
                <a:gd fmla="val 10000" name="adj"/>
              </a:avLst>
            </a:prstGeom>
            <a:solidFill>
              <a:schemeClr val="accent1"/>
            </a:solidFill>
            <a:ln cap="flat" cmpd="sng" w="25400">
              <a:solidFill>
                <a:srgbClr val="E6D1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8"/>
            <p:cNvSpPr txBox="1"/>
            <p:nvPr/>
          </p:nvSpPr>
          <p:spPr>
            <a:xfrm>
              <a:off x="451425" y="1357127"/>
              <a:ext cx="3421105" cy="611661"/>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Tackles Cross Disciplinary Problems</a:t>
              </a:r>
              <a:endParaRPr/>
            </a:p>
          </p:txBody>
        </p:sp>
        <p:sp>
          <p:nvSpPr>
            <p:cNvPr id="183" name="Google Shape;183;p8"/>
            <p:cNvSpPr/>
            <p:nvPr/>
          </p:nvSpPr>
          <p:spPr>
            <a:xfrm>
              <a:off x="432395" y="2087775"/>
              <a:ext cx="3459165" cy="649721"/>
            </a:xfrm>
            <a:prstGeom prst="roundRect">
              <a:avLst>
                <a:gd fmla="val 10000" name="adj"/>
              </a:avLst>
            </a:prstGeom>
            <a:solidFill>
              <a:schemeClr val="accent1"/>
            </a:solidFill>
            <a:ln cap="flat" cmpd="sng" w="25400">
              <a:solidFill>
                <a:srgbClr val="E6D1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txBox="1"/>
            <p:nvPr/>
          </p:nvSpPr>
          <p:spPr>
            <a:xfrm>
              <a:off x="451425" y="2106805"/>
              <a:ext cx="3421105" cy="611661"/>
            </a:xfrm>
            <a:prstGeom prst="rect">
              <a:avLst/>
            </a:prstGeom>
            <a:noFill/>
            <a:ln>
              <a:noFill/>
            </a:ln>
          </p:spPr>
          <p:txBody>
            <a:bodyPr anchorCtr="0" anchor="ctr" bIns="43800" lIns="58400" spcFirstLastPara="1" rIns="58400" wrap="square" tIns="43800">
              <a:noAutofit/>
            </a:bodyPr>
            <a:lstStyle/>
            <a:p>
              <a:pPr indent="0" lvl="0" marL="0" marR="0" rtl="0" algn="ctr">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Connection &amp; Collaboration</a:t>
              </a:r>
              <a:endParaRPr sz="2300">
                <a:solidFill>
                  <a:schemeClr val="lt1"/>
                </a:solidFill>
                <a:latin typeface="Calibri"/>
                <a:ea typeface="Calibri"/>
                <a:cs typeface="Calibri"/>
                <a:sym typeface="Calibri"/>
              </a:endParaRPr>
            </a:p>
          </p:txBody>
        </p:sp>
        <p:sp>
          <p:nvSpPr>
            <p:cNvPr id="185" name="Google Shape;185;p8"/>
            <p:cNvSpPr/>
            <p:nvPr/>
          </p:nvSpPr>
          <p:spPr>
            <a:xfrm>
              <a:off x="432395" y="2837454"/>
              <a:ext cx="3459165" cy="649721"/>
            </a:xfrm>
            <a:prstGeom prst="roundRect">
              <a:avLst>
                <a:gd fmla="val 10000" name="adj"/>
              </a:avLst>
            </a:prstGeom>
            <a:solidFill>
              <a:schemeClr val="accent1"/>
            </a:solidFill>
            <a:ln cap="flat" cmpd="sng" w="25400">
              <a:solidFill>
                <a:srgbClr val="E6D1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8"/>
            <p:cNvSpPr txBox="1"/>
            <p:nvPr/>
          </p:nvSpPr>
          <p:spPr>
            <a:xfrm>
              <a:off x="451425" y="2856484"/>
              <a:ext cx="3421105" cy="611661"/>
            </a:xfrm>
            <a:prstGeom prst="rect">
              <a:avLst/>
            </a:prstGeom>
            <a:noFill/>
            <a:ln>
              <a:noFill/>
            </a:ln>
          </p:spPr>
          <p:txBody>
            <a:bodyPr anchorCtr="0" anchor="ctr" bIns="43800" lIns="58400" spcFirstLastPara="1" rIns="58400" wrap="square" tIns="43800">
              <a:noAutofit/>
            </a:bodyPr>
            <a:lstStyle/>
            <a:p>
              <a:pPr indent="0" lvl="0" marL="0" marR="0" rtl="0" algn="ctr">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College Success Skills</a:t>
              </a:r>
              <a:endParaRPr sz="2300">
                <a:solidFill>
                  <a:schemeClr val="lt1"/>
                </a:solidFill>
                <a:latin typeface="Calibri"/>
                <a:ea typeface="Calibri"/>
                <a:cs typeface="Calibri"/>
                <a:sym typeface="Calibri"/>
              </a:endParaRPr>
            </a:p>
          </p:txBody>
        </p:sp>
        <p:sp>
          <p:nvSpPr>
            <p:cNvPr id="187" name="Google Shape;187;p8"/>
            <p:cNvSpPr/>
            <p:nvPr/>
          </p:nvSpPr>
          <p:spPr>
            <a:xfrm>
              <a:off x="432395" y="3587132"/>
              <a:ext cx="3459165" cy="649721"/>
            </a:xfrm>
            <a:prstGeom prst="roundRect">
              <a:avLst>
                <a:gd fmla="val 10000" name="adj"/>
              </a:avLst>
            </a:prstGeom>
            <a:solidFill>
              <a:schemeClr val="accent1"/>
            </a:solidFill>
            <a:ln cap="flat" cmpd="sng" w="25400">
              <a:solidFill>
                <a:srgbClr val="E6D1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
            <p:cNvSpPr txBox="1"/>
            <p:nvPr/>
          </p:nvSpPr>
          <p:spPr>
            <a:xfrm>
              <a:off x="451425" y="3606162"/>
              <a:ext cx="3421105" cy="611661"/>
            </a:xfrm>
            <a:prstGeom prst="rect">
              <a:avLst/>
            </a:prstGeom>
            <a:noFill/>
            <a:ln>
              <a:noFill/>
            </a:ln>
          </p:spPr>
          <p:txBody>
            <a:bodyPr anchorCtr="0" anchor="ctr" bIns="43800" lIns="58400" spcFirstLastPara="1" rIns="58400" wrap="square" tIns="43800">
              <a:noAutofit/>
            </a:bodyPr>
            <a:lstStyle/>
            <a:p>
              <a:pPr indent="0" lvl="0" marL="0" marR="0" rtl="0" algn="ctr">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Purpose &amp; Reflection</a:t>
              </a:r>
              <a:endParaRPr sz="2300">
                <a:solidFill>
                  <a:schemeClr val="lt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3" name="Shape 193"/>
        <p:cNvGrpSpPr/>
        <p:nvPr/>
      </p:nvGrpSpPr>
      <p:grpSpPr>
        <a:xfrm>
          <a:off x="0" y="0"/>
          <a:ext cx="0" cy="0"/>
          <a:chOff x="0" y="0"/>
          <a:chExt cx="0" cy="0"/>
        </a:xfrm>
      </p:grpSpPr>
      <p:sp>
        <p:nvSpPr>
          <p:cNvPr id="194" name="Google Shape;194;p9"/>
          <p:cNvSpPr txBox="1"/>
          <p:nvPr>
            <p:ph idx="1" type="body"/>
          </p:nvPr>
        </p:nvSpPr>
        <p:spPr>
          <a:xfrm>
            <a:off x="669032" y="1717124"/>
            <a:ext cx="6102119" cy="38100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4B2E83"/>
              </a:buClr>
              <a:buSzPts val="2400"/>
              <a:buFont typeface="Merriweather Sans"/>
              <a:buChar char="&gt;"/>
            </a:pPr>
            <a:r>
              <a:rPr lang="en-US"/>
              <a:t>https://www.uwb.edu/premajor</a:t>
            </a:r>
            <a:endParaRPr b="0"/>
          </a:p>
          <a:p>
            <a:pPr indent="0" lvl="0" marL="0" rtl="0" algn="l">
              <a:spcBef>
                <a:spcPts val="480"/>
              </a:spcBef>
              <a:spcAft>
                <a:spcPts val="0"/>
              </a:spcAft>
              <a:buClr>
                <a:srgbClr val="4B2E83"/>
              </a:buClr>
              <a:buSzPts val="2400"/>
              <a:buNone/>
            </a:pPr>
            <a:br>
              <a:rPr lang="en-US"/>
            </a:br>
            <a:endParaRPr b="0"/>
          </a:p>
        </p:txBody>
      </p:sp>
      <p:sp>
        <p:nvSpPr>
          <p:cNvPr id="195" name="Google Shape;195;p9"/>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3000"/>
              <a:buFont typeface="Encode Sans Black"/>
              <a:buNone/>
            </a:pPr>
            <a:r>
              <a:rPr lang="en-US">
                <a:latin typeface="Encode Sans Black"/>
                <a:ea typeface="Encode Sans Black"/>
                <a:cs typeface="Encode Sans Black"/>
                <a:sym typeface="Encode Sans Black"/>
              </a:rPr>
              <a:t>Learn more about Discovery Core</a:t>
            </a:r>
            <a:endParaRPr/>
          </a:p>
        </p:txBody>
      </p:sp>
      <p:pic>
        <p:nvPicPr>
          <p:cNvPr descr="QR code " id="196" name="Google Shape;196;p9"/>
          <p:cNvPicPr preferRelativeResize="0"/>
          <p:nvPr/>
        </p:nvPicPr>
        <p:blipFill rotWithShape="1">
          <a:blip r:embed="rId4">
            <a:alphaModFix/>
          </a:blip>
          <a:srcRect b="0" l="0" r="0" t="0"/>
          <a:stretch/>
        </p:blipFill>
        <p:spPr>
          <a:xfrm>
            <a:off x="862591" y="2416710"/>
            <a:ext cx="2857500" cy="2857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Custom Design">
  <a:themeElements>
    <a:clrScheme name="4b2e83 1">
      <a:dk1>
        <a:srgbClr val="4B2E83"/>
      </a:dk1>
      <a:lt1>
        <a:srgbClr val="E8D3A2"/>
      </a:lt1>
      <a:dk2>
        <a:srgbClr val="4B2E83"/>
      </a:dk2>
      <a:lt2>
        <a:srgbClr val="FFFFFF"/>
      </a:lt2>
      <a:accent1>
        <a:srgbClr val="4B2E83"/>
      </a:accent1>
      <a:accent2>
        <a:srgbClr val="E8D3A2"/>
      </a:accent2>
      <a:accent3>
        <a:srgbClr val="FFFFFF"/>
      </a:accent3>
      <a:accent4>
        <a:srgbClr val="B2B2B2"/>
      </a:accent4>
      <a:accent5>
        <a:srgbClr val="26005C"/>
      </a:accent5>
      <a:accent6>
        <a:srgbClr val="917B4C"/>
      </a:accent6>
      <a:hlink>
        <a:srgbClr val="26005C"/>
      </a:hlink>
      <a:folHlink>
        <a:srgbClr val="33006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FDCC824C5D4446B5AE97C1BCAAA53F" ma:contentTypeVersion="18" ma:contentTypeDescription="Create a new document." ma:contentTypeScope="" ma:versionID="f49f89f3a7760973e166f01695b9c908">
  <xsd:schema xmlns:xsd="http://www.w3.org/2001/XMLSchema" xmlns:xs="http://www.w3.org/2001/XMLSchema" xmlns:p="http://schemas.microsoft.com/office/2006/metadata/properties" xmlns:ns2="a25fb7ee-55a1-41e4-905a-bf16bfc03b6c" xmlns:ns3="0d04b70e-50df-4b0d-a163-adf1f8e592ed" xmlns:ns4="ab06a5aa-8e31-4bdb-9b13-38c58a92ec8a" targetNamespace="http://schemas.microsoft.com/office/2006/metadata/properties" ma:root="true" ma:fieldsID="b6f02ffd9ba41e794f540e6479295be6" ns2:_="" ns3:_="" ns4:_="">
    <xsd:import namespace="a25fb7ee-55a1-41e4-905a-bf16bfc03b6c"/>
    <xsd:import namespace="0d04b70e-50df-4b0d-a163-adf1f8e592ed"/>
    <xsd:import namespace="ab06a5aa-8e31-4bdb-9b13-38c58a92ec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4:TaxCatchAll"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5fb7ee-55a1-41e4-905a-bf16bfc03b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04b70e-50df-4b0d-a163-adf1f8e592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7998390-d856-4281-8ea7-0e3614ae7f03}" ma:internalName="TaxCatchAll" ma:showField="CatchAllData" ma:web="0d04b70e-50df-4b0d-a163-adf1f8e592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a25fb7ee-55a1-41e4-905a-bf16bfc03b6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B5B6C2B-2027-4E85-ACD9-E7705C4F4B1A}"/>
</file>

<file path=customXml/itemProps2.xml><?xml version="1.0" encoding="utf-8"?>
<ds:datastoreItem xmlns:ds="http://schemas.openxmlformats.org/officeDocument/2006/customXml" ds:itemID="{4387293F-8686-4279-B6B7-03778E84CCE1}"/>
</file>

<file path=customXml/itemProps3.xml><?xml version="1.0" encoding="utf-8"?>
<ds:datastoreItem xmlns:ds="http://schemas.openxmlformats.org/officeDocument/2006/customXml" ds:itemID="{4BED75D5-FDC9-4FE0-BFD1-D747084E0AB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Alanya Cannon</dc:creator>
  <dcterms:created xsi:type="dcterms:W3CDTF">2014-10-14T00:51:43Z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0x010100EEFDCC824C5D4446B5AE97C1BCAAA53F</vt:lpwstr>
  </property>
  <property fmtid="{D5CDD505-2E9C-101B-9397-08002B2CF9AE}" pid="3" name="MediaServiceImageTags">
    <vt:lpwstr/>
  </property>
</Properties>
</file>