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0" r:id="rId5"/>
    <p:sldMasterId id="2147483652" r:id="rId6"/>
  </p:sldMasterIdLst>
  <p:notesMasterIdLst>
    <p:notesMasterId r:id="rId21"/>
  </p:notesMasterIdLst>
  <p:sldIdLst>
    <p:sldId id="259" r:id="rId7"/>
    <p:sldId id="262" r:id="rId8"/>
    <p:sldId id="283" r:id="rId9"/>
    <p:sldId id="265" r:id="rId10"/>
    <p:sldId id="284" r:id="rId11"/>
    <p:sldId id="282" r:id="rId12"/>
    <p:sldId id="278" r:id="rId13"/>
    <p:sldId id="279" r:id="rId14"/>
    <p:sldId id="280" r:id="rId15"/>
    <p:sldId id="269" r:id="rId16"/>
    <p:sldId id="274" r:id="rId17"/>
    <p:sldId id="257" r:id="rId18"/>
    <p:sldId id="260" r:id="rId19"/>
    <p:sldId id="258"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88">
          <p15:clr>
            <a:srgbClr val="A4A3A4"/>
          </p15:clr>
        </p15:guide>
        <p15:guide id="2" pos="47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FD088D-695F-4F22-412E-ACF52B46CFC9}" name="Mia I Chastain" initials="MC" userId="S::miabird@uw.edu::eba4d0d4-39ca-4c69-a632-51ae684f507b" providerId="AD"/>
  <p188:author id="{4D7E3B94-5C79-CC0E-9DE2-A13BE09A1E47}" name="Elena King" initials="EK" userId="S::kinge8@uw.edu::570e14a9-94ad-425b-bd93-c4dc3fc5b940"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2E83"/>
    <a:srgbClr val="E8D3A2"/>
    <a:srgbClr val="E8E3D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688" y="52"/>
      </p:cViewPr>
      <p:guideLst>
        <p:guide orient="horz" pos="2488"/>
        <p:guide pos="47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FB1394-EA62-4A23-8269-917949A0499C}" type="datetimeFigureOut">
              <a:rPr lang="en-US" smtClean="0"/>
              <a:t>4/17/2026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FA9120-82C0-496D-B744-0B53CBF9C685}" type="slidenum">
              <a:rPr lang="en-US" smtClean="0"/>
              <a:t>‹#›</a:t>
            </a:fld>
            <a:endParaRPr lang="en-US"/>
          </a:p>
        </p:txBody>
      </p:sp>
    </p:spTree>
    <p:extLst>
      <p:ext uri="{BB962C8B-B14F-4D97-AF65-F5344CB8AC3E}">
        <p14:creationId xmlns:p14="http://schemas.microsoft.com/office/powerpoint/2010/main" val="4008062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DFA9120-82C0-496D-B744-0B53CBF9C685}" type="slidenum">
              <a:rPr lang="en-US" smtClean="0"/>
              <a:t>1</a:t>
            </a:fld>
            <a:endParaRPr lang="en-US"/>
          </a:p>
        </p:txBody>
      </p:sp>
    </p:spTree>
    <p:extLst>
      <p:ext uri="{BB962C8B-B14F-4D97-AF65-F5344CB8AC3E}">
        <p14:creationId xmlns:p14="http://schemas.microsoft.com/office/powerpoint/2010/main" val="2773304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FA9120-82C0-496D-B744-0B53CBF9C685}" type="slidenum">
              <a:rPr lang="en-US" smtClean="0"/>
              <a:t>4</a:t>
            </a:fld>
            <a:endParaRPr lang="en-US"/>
          </a:p>
        </p:txBody>
      </p:sp>
    </p:spTree>
    <p:extLst>
      <p:ext uri="{BB962C8B-B14F-4D97-AF65-F5344CB8AC3E}">
        <p14:creationId xmlns:p14="http://schemas.microsoft.com/office/powerpoint/2010/main" val="1236697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EAC59-80F2-2B7F-B49B-C94F0A0E0F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CE5F2F-CDF1-FB26-67FE-F89634D784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2C8324-F76A-B9EC-1785-728EBCE341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402E9D-B08E-7D42-155A-A495094FC1A7}"/>
              </a:ext>
            </a:extLst>
          </p:cNvPr>
          <p:cNvSpPr>
            <a:spLocks noGrp="1"/>
          </p:cNvSpPr>
          <p:nvPr>
            <p:ph type="sldNum" sz="quarter" idx="5"/>
          </p:nvPr>
        </p:nvSpPr>
        <p:spPr/>
        <p:txBody>
          <a:bodyPr/>
          <a:lstStyle/>
          <a:p>
            <a:fld id="{5DFA9120-82C0-496D-B744-0B53CBF9C685}" type="slidenum">
              <a:rPr lang="en-US" smtClean="0"/>
              <a:t>5</a:t>
            </a:fld>
            <a:endParaRPr lang="en-US"/>
          </a:p>
        </p:txBody>
      </p:sp>
    </p:spTree>
    <p:extLst>
      <p:ext uri="{BB962C8B-B14F-4D97-AF65-F5344CB8AC3E}">
        <p14:creationId xmlns:p14="http://schemas.microsoft.com/office/powerpoint/2010/main" val="2427143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DFA9120-82C0-496D-B744-0B53CBF9C685}" type="slidenum">
              <a:rPr lang="en-US" smtClean="0"/>
              <a:t>10</a:t>
            </a:fld>
            <a:endParaRPr lang="en-US"/>
          </a:p>
        </p:txBody>
      </p:sp>
    </p:spTree>
    <p:extLst>
      <p:ext uri="{BB962C8B-B14F-4D97-AF65-F5344CB8AC3E}">
        <p14:creationId xmlns:p14="http://schemas.microsoft.com/office/powerpoint/2010/main" val="31785393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1"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5949410"/>
            <a:ext cx="1371600" cy="923544"/>
          </a:xfrm>
          <a:prstGeom prst="rect">
            <a:avLst/>
          </a:prstGeom>
        </p:spPr>
      </p:pic>
      <p:pic>
        <p:nvPicPr>
          <p:cNvPr id="3" name="Picture 2"/>
          <p:cNvPicPr>
            <a:picLocks noChangeAspect="1"/>
          </p:cNvPicPr>
          <p:nvPr userDrawn="1"/>
        </p:nvPicPr>
        <p:blipFill>
          <a:blip r:embed="rId3"/>
          <a:srcRect/>
          <a:stretch/>
        </p:blipFill>
        <p:spPr>
          <a:xfrm>
            <a:off x="792038" y="6501100"/>
            <a:ext cx="3429000" cy="192408"/>
          </a:xfrm>
          <a:prstGeom prst="rect">
            <a:avLst/>
          </a:prstGeom>
        </p:spPr>
      </p:pic>
      <p:pic>
        <p:nvPicPr>
          <p:cNvPr id="4" name="Picture 3" descr="Bar_RtAngle_HEX.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2039" y="3947767"/>
            <a:ext cx="2451418" cy="124509"/>
          </a:xfrm>
          <a:prstGeom prst="rect">
            <a:avLst/>
          </a:prstGeom>
        </p:spPr>
      </p:pic>
      <p:sp>
        <p:nvSpPr>
          <p:cNvPr id="5" name="Title 4"/>
          <p:cNvSpPr>
            <a:spLocks noGrp="1"/>
          </p:cNvSpPr>
          <p:nvPr>
            <p:ph type="title" hasCustomPrompt="1"/>
          </p:nvPr>
        </p:nvSpPr>
        <p:spPr>
          <a:xfrm>
            <a:off x="671757" y="939146"/>
            <a:ext cx="6972300" cy="2871103"/>
          </a:xfrm>
          <a:prstGeom prst="rect">
            <a:avLst/>
          </a:prstGeom>
        </p:spPr>
        <p:txBody>
          <a:bodyPr anchor="b"/>
          <a:lstStyle>
            <a:lvl1pPr algn="l">
              <a:defRPr sz="5000" b="1" i="0">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2390259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659305" y="2320239"/>
            <a:ext cx="8197114" cy="3810086"/>
          </a:xfrm>
          <a:prstGeom prst="rect">
            <a:avLst/>
          </a:prstGeom>
        </p:spPr>
        <p:txBody>
          <a:bodyPr/>
          <a:lstStyle>
            <a:lvl1pPr marL="342900" indent="-342900">
              <a:buFont typeface="Lucida Grande"/>
              <a:buChar char="&gt;"/>
              <a:defRPr sz="2400" b="1" i="0" baseline="0">
                <a:solidFill>
                  <a:srgbClr val="4B2E83"/>
                </a:solidFill>
                <a:latin typeface="Open Sans"/>
                <a:cs typeface="Open Sans"/>
              </a:defRPr>
            </a:lvl1pPr>
            <a:lvl2pPr>
              <a:defRPr sz="2000" b="1" i="0" baseline="0">
                <a:solidFill>
                  <a:srgbClr val="4B2E83"/>
                </a:solidFill>
                <a:latin typeface="Open Sans"/>
                <a:cs typeface="Open Sans"/>
              </a:defRPr>
            </a:lvl2pPr>
            <a:lvl3pPr marL="1143000" indent="-228600">
              <a:buSzPct val="100000"/>
              <a:buFont typeface="Lucida Grande"/>
              <a:buChar char="&gt;"/>
              <a:defRPr sz="1800" b="1" i="0" baseline="0">
                <a:solidFill>
                  <a:srgbClr val="4B2E83"/>
                </a:solidFill>
                <a:latin typeface="Open Sans"/>
                <a:cs typeface="Open Sans"/>
              </a:defRPr>
            </a:lvl3pPr>
            <a:lvl4pPr>
              <a:defRPr sz="1600" b="1" i="0" baseline="0">
                <a:solidFill>
                  <a:srgbClr val="4B2E83"/>
                </a:solidFill>
                <a:latin typeface="Open Sans"/>
                <a:cs typeface="Open Sans"/>
              </a:defRPr>
            </a:lvl4pPr>
            <a:lvl5pPr marL="2057400" indent="-228600">
              <a:buFont typeface="Lucida Grande"/>
              <a:buChar char="&gt;"/>
              <a:defRPr sz="1400" b="1" i="0" baseline="0">
                <a:solidFill>
                  <a:srgbClr val="4B2E83"/>
                </a:solidFill>
                <a:latin typeface="Open Sans"/>
                <a:cs typeface="Open Sans"/>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6" name="Text Placeholder 5"/>
          <p:cNvSpPr>
            <a:spLocks noGrp="1"/>
          </p:cNvSpPr>
          <p:nvPr>
            <p:ph type="body" sz="quarter" idx="12" hasCustomPrompt="1"/>
          </p:nvPr>
        </p:nvSpPr>
        <p:spPr>
          <a:xfrm>
            <a:off x="671757" y="1730667"/>
            <a:ext cx="8184662" cy="411171"/>
          </a:xfrm>
          <a:prstGeom prst="rect">
            <a:avLst/>
          </a:prstGeom>
        </p:spPr>
        <p:txBody>
          <a:bodyPr>
            <a:noAutofit/>
          </a:bodyPr>
          <a:lstStyle>
            <a:lvl1pPr marL="0" indent="0">
              <a:lnSpc>
                <a:spcPct val="90000"/>
              </a:lnSpc>
              <a:buNone/>
              <a:defRPr sz="2400" b="0" i="0" baseline="0">
                <a:solidFill>
                  <a:srgbClr val="4B2E83"/>
                </a:solidFill>
                <a:latin typeface="Uni Sans Regular"/>
                <a:cs typeface="Uni Sans Regular"/>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(UNI SANS LIGHT, 24 PT.)</a:t>
            </a:r>
          </a:p>
        </p:txBody>
      </p:sp>
      <p:pic>
        <p:nvPicPr>
          <p:cNvPr id="8" name="Picture 7" descr="Bar_RtAngle_7502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
        <p:nvSpPr>
          <p:cNvPr id="2" name="Title 1"/>
          <p:cNvSpPr>
            <a:spLocks noGrp="1"/>
          </p:cNvSpPr>
          <p:nvPr>
            <p:ph type="title" hasCustomPrompt="1"/>
          </p:nvPr>
        </p:nvSpPr>
        <p:spPr>
          <a:xfrm>
            <a:off x="671756" y="371511"/>
            <a:ext cx="8184663" cy="991998"/>
          </a:xfrm>
          <a:prstGeom prst="rect">
            <a:avLst/>
          </a:prstGeom>
        </p:spPr>
        <p:txBody>
          <a:bodyPr anchor="b"/>
          <a:lstStyle>
            <a:lvl1pPr algn="l">
              <a:defRPr sz="3000" b="1" i="0">
                <a:solidFill>
                  <a:srgbClr val="4B2E83"/>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pic>
        <p:nvPicPr>
          <p:cNvPr id="3" name="Picture 2" descr="W Logo_Purple_2685_HEX.png">
            <a:extLst>
              <a:ext uri="{FF2B5EF4-FFF2-40B4-BE49-F238E27FC236}">
                <a16:creationId xmlns:a16="http://schemas.microsoft.com/office/drawing/2014/main" id="{4D389BFC-F77F-F8E7-49BC-7326127946D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48139" y="5949410"/>
            <a:ext cx="1371600" cy="923544"/>
          </a:xfrm>
          <a:prstGeom prst="rect">
            <a:avLst/>
          </a:prstGeom>
        </p:spPr>
      </p:pic>
    </p:spTree>
    <p:extLst>
      <p:ext uri="{BB962C8B-B14F-4D97-AF65-F5344CB8AC3E}">
        <p14:creationId xmlns:p14="http://schemas.microsoft.com/office/powerpoint/2010/main" val="3072872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er + Content">
    <p:spTree>
      <p:nvGrpSpPr>
        <p:cNvPr id="1" name=""/>
        <p:cNvGrpSpPr/>
        <p:nvPr/>
      </p:nvGrpSpPr>
      <p:grpSpPr>
        <a:xfrm>
          <a:off x="0" y="0"/>
          <a:ext cx="0" cy="0"/>
          <a:chOff x="0" y="0"/>
          <a:chExt cx="0" cy="0"/>
        </a:xfrm>
      </p:grpSpPr>
      <p:sp>
        <p:nvSpPr>
          <p:cNvPr id="6" name="Text Placeholder 9"/>
          <p:cNvSpPr>
            <a:spLocks noGrp="1"/>
          </p:cNvSpPr>
          <p:nvPr>
            <p:ph type="body" sz="quarter" idx="11" hasCustomPrompt="1"/>
          </p:nvPr>
        </p:nvSpPr>
        <p:spPr>
          <a:xfrm>
            <a:off x="659305" y="1736725"/>
            <a:ext cx="8196210" cy="4015497"/>
          </a:xfrm>
          <a:prstGeom prst="rect">
            <a:avLst/>
          </a:prstGeom>
        </p:spPr>
        <p:txBody>
          <a:bodyPr/>
          <a:lstStyle>
            <a:lvl1pPr marL="342900" indent="-342900">
              <a:buFont typeface="Lucida Grande"/>
              <a:buChar char="&gt;"/>
              <a:defRPr sz="2400" b="1" i="0" baseline="0">
                <a:solidFill>
                  <a:srgbClr val="4B2E83"/>
                </a:solidFill>
                <a:latin typeface="Open Sans"/>
                <a:cs typeface="Open Sans"/>
              </a:defRPr>
            </a:lvl1pPr>
            <a:lvl2pPr>
              <a:defRPr sz="2000" b="1" i="0" baseline="0">
                <a:solidFill>
                  <a:srgbClr val="4B2E83"/>
                </a:solidFill>
                <a:latin typeface="Open Sans"/>
                <a:cs typeface="Open Sans"/>
              </a:defRPr>
            </a:lvl2pPr>
            <a:lvl3pPr marL="1143000" indent="-228600">
              <a:buSzPct val="100000"/>
              <a:buFont typeface="Lucida Grande"/>
              <a:buChar char="&gt;"/>
              <a:defRPr sz="1800" b="1" i="0" baseline="0">
                <a:solidFill>
                  <a:srgbClr val="4B2E83"/>
                </a:solidFill>
                <a:latin typeface="Open Sans"/>
                <a:cs typeface="Open Sans"/>
              </a:defRPr>
            </a:lvl3pPr>
            <a:lvl4pPr>
              <a:defRPr sz="1600" b="1" i="0" baseline="0">
                <a:solidFill>
                  <a:srgbClr val="4B2E83"/>
                </a:solidFill>
                <a:latin typeface="Open Sans"/>
                <a:cs typeface="Open Sans"/>
              </a:defRPr>
            </a:lvl4pPr>
            <a:lvl5pPr marL="2057400" indent="-228600">
              <a:buFont typeface="Lucida Grande"/>
              <a:buChar char="&gt;"/>
              <a:defRPr sz="1400" b="1" i="0" baseline="0">
                <a:solidFill>
                  <a:srgbClr val="4B2E83"/>
                </a:solidFill>
                <a:latin typeface="Open Sans"/>
                <a:cs typeface="Open Sans"/>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9" name="Picture 8"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5949410"/>
            <a:ext cx="1371600" cy="923544"/>
          </a:xfrm>
          <a:prstGeom prst="rect">
            <a:avLst/>
          </a:prstGeom>
        </p:spPr>
      </p:pic>
      <p:pic>
        <p:nvPicPr>
          <p:cNvPr id="7" name="Picture 6"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
        <p:nvSpPr>
          <p:cNvPr id="2" name="Title 1"/>
          <p:cNvSpPr>
            <a:spLocks noGrp="1"/>
          </p:cNvSpPr>
          <p:nvPr>
            <p:ph type="title" hasCustomPrompt="1"/>
          </p:nvPr>
        </p:nvSpPr>
        <p:spPr>
          <a:xfrm>
            <a:off x="671756" y="371511"/>
            <a:ext cx="8183759" cy="991998"/>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14502204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 + Graphic">
    <p:spTree>
      <p:nvGrpSpPr>
        <p:cNvPr id="1" name=""/>
        <p:cNvGrpSpPr/>
        <p:nvPr/>
      </p:nvGrpSpPr>
      <p:grpSpPr>
        <a:xfrm>
          <a:off x="0" y="0"/>
          <a:ext cx="0" cy="0"/>
          <a:chOff x="0" y="0"/>
          <a:chExt cx="0" cy="0"/>
        </a:xfrm>
      </p:grpSpPr>
      <p:sp>
        <p:nvSpPr>
          <p:cNvPr id="12" name="Chart Placeholder 11"/>
          <p:cNvSpPr>
            <a:spLocks noGrp="1"/>
          </p:cNvSpPr>
          <p:nvPr>
            <p:ph type="chart" sz="quarter" idx="12" hasCustomPrompt="1"/>
          </p:nvPr>
        </p:nvSpPr>
        <p:spPr>
          <a:xfrm>
            <a:off x="766763" y="1736725"/>
            <a:ext cx="8021637" cy="4432300"/>
          </a:xfrm>
          <a:prstGeom prst="rect">
            <a:avLst/>
          </a:prstGeom>
        </p:spPr>
        <p:txBody>
          <a:bodyPr>
            <a:normAutofit/>
          </a:bodyPr>
          <a:lstStyle>
            <a:lvl1pPr marL="0" indent="0">
              <a:buNone/>
              <a:defRPr sz="2400" b="0" i="1" baseline="0">
                <a:solidFill>
                  <a:srgbClr val="999999"/>
                </a:solidFill>
                <a:latin typeface="Open Sans Light"/>
                <a:cs typeface="Open Sans Light"/>
              </a:defRPr>
            </a:lvl1pPr>
          </a:lstStyle>
          <a:p>
            <a:r>
              <a:rPr lang="en-US"/>
              <a:t>Graphics can go here – </a:t>
            </a:r>
            <a:br>
              <a:rPr lang="en-US"/>
            </a:br>
            <a:r>
              <a:rPr lang="en-US"/>
              <a:t>replace this box with your image or chart</a:t>
            </a:r>
          </a:p>
        </p:txBody>
      </p:sp>
      <p:pic>
        <p:nvPicPr>
          <p:cNvPr id="7" name="Picture 6"/>
          <p:cNvPicPr>
            <a:picLocks noChangeAspect="1"/>
          </p:cNvPicPr>
          <p:nvPr userDrawn="1"/>
        </p:nvPicPr>
        <p:blipFill>
          <a:blip r:embed="rId2"/>
          <a:srcRect/>
          <a:stretch/>
        </p:blipFill>
        <p:spPr>
          <a:xfrm>
            <a:off x="5359400" y="6501100"/>
            <a:ext cx="3429000" cy="192408"/>
          </a:xfrm>
          <a:prstGeom prst="rect">
            <a:avLst/>
          </a:prstGeom>
        </p:spPr>
      </p:pic>
      <p:pic>
        <p:nvPicPr>
          <p:cNvPr id="6" name="Picture 5"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
        <p:nvSpPr>
          <p:cNvPr id="2" name="Title 1"/>
          <p:cNvSpPr>
            <a:spLocks noGrp="1"/>
          </p:cNvSpPr>
          <p:nvPr>
            <p:ph type="title" hasCustomPrompt="1"/>
          </p:nvPr>
        </p:nvSpPr>
        <p:spPr>
          <a:xfrm>
            <a:off x="671756" y="371511"/>
            <a:ext cx="8116644" cy="991998"/>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489552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671757" y="2320239"/>
            <a:ext cx="8197114" cy="3810086"/>
          </a:xfrm>
          <a:prstGeom prst="rect">
            <a:avLst/>
          </a:prstGeom>
        </p:spPr>
        <p:txBody>
          <a:bodyPr/>
          <a:lstStyle>
            <a:lvl1pPr marL="342900" indent="-342900">
              <a:buFont typeface="Lucida Grande"/>
              <a:buChar char="&gt;"/>
              <a:defRPr sz="2400" b="1" i="0" baseline="0">
                <a:solidFill>
                  <a:srgbClr val="4B2E83"/>
                </a:solidFill>
                <a:latin typeface="Open Sans"/>
                <a:cs typeface="Open Sans"/>
              </a:defRPr>
            </a:lvl1pPr>
            <a:lvl2pPr>
              <a:defRPr sz="2000" b="1" i="0" baseline="0">
                <a:solidFill>
                  <a:srgbClr val="4B2E83"/>
                </a:solidFill>
                <a:latin typeface="Open Sans"/>
                <a:cs typeface="Open Sans"/>
              </a:defRPr>
            </a:lvl2pPr>
            <a:lvl3pPr marL="1143000" indent="-228600">
              <a:buSzPct val="100000"/>
              <a:buFont typeface="Lucida Grande"/>
              <a:buChar char="&gt;"/>
              <a:defRPr sz="1800" b="1" i="0" baseline="0">
                <a:solidFill>
                  <a:srgbClr val="4B2E83"/>
                </a:solidFill>
                <a:latin typeface="Open Sans"/>
                <a:cs typeface="Open Sans"/>
              </a:defRPr>
            </a:lvl3pPr>
            <a:lvl4pPr>
              <a:defRPr sz="1600" b="1" i="0" baseline="0">
                <a:solidFill>
                  <a:srgbClr val="4B2E83"/>
                </a:solidFill>
                <a:latin typeface="Open Sans"/>
                <a:cs typeface="Open Sans"/>
              </a:defRPr>
            </a:lvl4pPr>
            <a:lvl5pPr marL="2057400" indent="-228600">
              <a:buFont typeface="Lucida Grande"/>
              <a:buChar char="&gt;"/>
              <a:defRPr sz="1400" b="1" i="0" baseline="0">
                <a:solidFill>
                  <a:srgbClr val="4B2E83"/>
                </a:solidFill>
                <a:latin typeface="Open Sans"/>
                <a:cs typeface="Open Sans"/>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5" name="Text Placeholder 5"/>
          <p:cNvSpPr>
            <a:spLocks noGrp="1"/>
          </p:cNvSpPr>
          <p:nvPr>
            <p:ph type="body" sz="quarter" idx="12" hasCustomPrompt="1"/>
          </p:nvPr>
        </p:nvSpPr>
        <p:spPr>
          <a:xfrm>
            <a:off x="671757" y="1730667"/>
            <a:ext cx="8184662" cy="411171"/>
          </a:xfrm>
          <a:prstGeom prst="rect">
            <a:avLst/>
          </a:prstGeom>
        </p:spPr>
        <p:txBody>
          <a:bodyPr>
            <a:noAutofit/>
          </a:bodyPr>
          <a:lstStyle>
            <a:lvl1pPr marL="0" indent="0">
              <a:lnSpc>
                <a:spcPct val="90000"/>
              </a:lnSpc>
              <a:buNone/>
              <a:defRPr sz="2400" b="0" i="0" baseline="0">
                <a:solidFill>
                  <a:srgbClr val="4B2E83"/>
                </a:solidFill>
                <a:latin typeface="Uni Sans Regular"/>
                <a:cs typeface="Uni Sans Regular"/>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(UNI SANS REGULAR, 24 PT.)</a:t>
            </a:r>
          </a:p>
        </p:txBody>
      </p:sp>
      <p:pic>
        <p:nvPicPr>
          <p:cNvPr id="8" name="Picture 7"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5949410"/>
            <a:ext cx="1371600" cy="923544"/>
          </a:xfrm>
          <a:prstGeom prst="rect">
            <a:avLst/>
          </a:prstGeom>
        </p:spPr>
      </p:pic>
      <p:pic>
        <p:nvPicPr>
          <p:cNvPr id="12" name="Picture 11" descr="Bar_RtAng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1050" y="1402894"/>
            <a:ext cx="1371201" cy="69644"/>
          </a:xfrm>
          <a:prstGeom prst="rect">
            <a:avLst/>
          </a:prstGeom>
        </p:spPr>
      </p:pic>
      <p:sp>
        <p:nvSpPr>
          <p:cNvPr id="2" name="Title 1"/>
          <p:cNvSpPr>
            <a:spLocks noGrp="1"/>
          </p:cNvSpPr>
          <p:nvPr>
            <p:ph type="title" hasCustomPrompt="1"/>
          </p:nvPr>
        </p:nvSpPr>
        <p:spPr>
          <a:xfrm>
            <a:off x="671757" y="365125"/>
            <a:ext cx="8184662" cy="998383"/>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818143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 + Content">
    <p:spTree>
      <p:nvGrpSpPr>
        <p:cNvPr id="1" name=""/>
        <p:cNvGrpSpPr/>
        <p:nvPr/>
      </p:nvGrpSpPr>
      <p:grpSpPr>
        <a:xfrm>
          <a:off x="0" y="0"/>
          <a:ext cx="0" cy="0"/>
          <a:chOff x="0" y="0"/>
          <a:chExt cx="0" cy="0"/>
        </a:xfrm>
      </p:grpSpPr>
      <p:sp>
        <p:nvSpPr>
          <p:cNvPr id="6" name="Text Placeholder 9"/>
          <p:cNvSpPr>
            <a:spLocks noGrp="1"/>
          </p:cNvSpPr>
          <p:nvPr>
            <p:ph type="body" sz="quarter" idx="11" hasCustomPrompt="1"/>
          </p:nvPr>
        </p:nvSpPr>
        <p:spPr>
          <a:xfrm>
            <a:off x="659305" y="1736725"/>
            <a:ext cx="8076956" cy="4015497"/>
          </a:xfrm>
          <a:prstGeom prst="rect">
            <a:avLst/>
          </a:prstGeom>
        </p:spPr>
        <p:txBody>
          <a:bodyPr/>
          <a:lstStyle>
            <a:lvl1pPr marL="342900" indent="-342900">
              <a:buFont typeface="Lucida Grande"/>
              <a:buChar char="&gt;"/>
              <a:defRPr sz="2400" b="1" i="0" baseline="0">
                <a:solidFill>
                  <a:srgbClr val="4B2E83"/>
                </a:solidFill>
                <a:latin typeface="Open Sans"/>
                <a:cs typeface="Open Sans"/>
              </a:defRPr>
            </a:lvl1pPr>
            <a:lvl2pPr>
              <a:defRPr sz="2000" b="1" i="0" baseline="0">
                <a:solidFill>
                  <a:srgbClr val="4B2E83"/>
                </a:solidFill>
                <a:latin typeface="Open Sans"/>
                <a:cs typeface="Open Sans"/>
              </a:defRPr>
            </a:lvl2pPr>
            <a:lvl3pPr marL="1143000" indent="-228600">
              <a:buSzPct val="100000"/>
              <a:buFont typeface="Lucida Grande"/>
              <a:buChar char="&gt;"/>
              <a:defRPr sz="1800" b="1" i="0" baseline="0">
                <a:solidFill>
                  <a:srgbClr val="4B2E83"/>
                </a:solidFill>
                <a:latin typeface="Open Sans"/>
                <a:cs typeface="Open Sans"/>
              </a:defRPr>
            </a:lvl3pPr>
            <a:lvl4pPr>
              <a:defRPr sz="1600" b="1" i="0" baseline="0">
                <a:solidFill>
                  <a:srgbClr val="4B2E83"/>
                </a:solidFill>
                <a:latin typeface="Open Sans"/>
                <a:cs typeface="Open Sans"/>
              </a:defRPr>
            </a:lvl4pPr>
            <a:lvl5pPr marL="2057400" indent="-228600">
              <a:buFont typeface="Lucida Grande"/>
              <a:buChar char="&gt;"/>
              <a:defRPr sz="1400" b="1" i="0" baseline="0">
                <a:solidFill>
                  <a:srgbClr val="4B2E83"/>
                </a:solidFill>
                <a:latin typeface="Open Sans"/>
                <a:cs typeface="Open Sans"/>
              </a:defRPr>
            </a:lvl5pPr>
          </a:lstStyle>
          <a:p>
            <a:pPr lvl="0"/>
            <a:r>
              <a:rPr lang="en-US"/>
              <a:t>Bulleted 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12" name="Picture 11" descr="Bar_RtAngle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1050" y="1402894"/>
            <a:ext cx="1371201" cy="69644"/>
          </a:xfrm>
          <a:prstGeom prst="rect">
            <a:avLst/>
          </a:prstGeom>
        </p:spPr>
      </p:pic>
      <p:sp>
        <p:nvSpPr>
          <p:cNvPr id="2" name="Title 1"/>
          <p:cNvSpPr>
            <a:spLocks noGrp="1"/>
          </p:cNvSpPr>
          <p:nvPr>
            <p:ph type="title" hasCustomPrompt="1"/>
          </p:nvPr>
        </p:nvSpPr>
        <p:spPr>
          <a:xfrm>
            <a:off x="671755" y="365125"/>
            <a:ext cx="8064505" cy="998383"/>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pic>
        <p:nvPicPr>
          <p:cNvPr id="3" name="Picture 2" descr="W Logo_Purple_2685_HEX.png">
            <a:extLst>
              <a:ext uri="{FF2B5EF4-FFF2-40B4-BE49-F238E27FC236}">
                <a16:creationId xmlns:a16="http://schemas.microsoft.com/office/drawing/2014/main" id="{C2DD5C96-A9F3-3BB2-45F2-C3FD00FDD3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48139" y="5949410"/>
            <a:ext cx="1371600" cy="923544"/>
          </a:xfrm>
          <a:prstGeom prst="rect">
            <a:avLst/>
          </a:prstGeom>
        </p:spPr>
      </p:pic>
    </p:spTree>
    <p:extLst>
      <p:ext uri="{BB962C8B-B14F-4D97-AF65-F5344CB8AC3E}">
        <p14:creationId xmlns:p14="http://schemas.microsoft.com/office/powerpoint/2010/main" val="1785922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er + Graphic">
    <p:spTree>
      <p:nvGrpSpPr>
        <p:cNvPr id="1" name=""/>
        <p:cNvGrpSpPr/>
        <p:nvPr/>
      </p:nvGrpSpPr>
      <p:grpSpPr>
        <a:xfrm>
          <a:off x="0" y="0"/>
          <a:ext cx="0" cy="0"/>
          <a:chOff x="0" y="0"/>
          <a:chExt cx="0" cy="0"/>
        </a:xfrm>
      </p:grpSpPr>
      <p:sp>
        <p:nvSpPr>
          <p:cNvPr id="12" name="Chart Placeholder 11"/>
          <p:cNvSpPr>
            <a:spLocks noGrp="1"/>
          </p:cNvSpPr>
          <p:nvPr>
            <p:ph type="chart" sz="quarter" idx="12" hasCustomPrompt="1"/>
          </p:nvPr>
        </p:nvSpPr>
        <p:spPr>
          <a:xfrm>
            <a:off x="671757" y="1736725"/>
            <a:ext cx="8184662" cy="4432300"/>
          </a:xfrm>
          <a:prstGeom prst="rect">
            <a:avLst/>
          </a:prstGeom>
        </p:spPr>
        <p:txBody>
          <a:bodyPr>
            <a:normAutofit/>
          </a:bodyPr>
          <a:lstStyle>
            <a:lvl1pPr marL="0" indent="0">
              <a:buNone/>
              <a:defRPr sz="2400" b="0" i="1" baseline="0">
                <a:solidFill>
                  <a:srgbClr val="4B2E83"/>
                </a:solidFill>
                <a:latin typeface="Open Sans Light"/>
                <a:cs typeface="Open Sans Light"/>
              </a:defRPr>
            </a:lvl1pPr>
          </a:lstStyle>
          <a:p>
            <a:r>
              <a:rPr lang="en-US"/>
              <a:t>Graphics can go here – </a:t>
            </a:r>
            <a:br>
              <a:rPr lang="en-US"/>
            </a:br>
            <a:r>
              <a:rPr lang="en-US"/>
              <a:t>replace this box with your image or chart</a:t>
            </a:r>
          </a:p>
        </p:txBody>
      </p:sp>
      <p:pic>
        <p:nvPicPr>
          <p:cNvPr id="8" name="Picture 7"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5949410"/>
            <a:ext cx="1371600" cy="923544"/>
          </a:xfrm>
          <a:prstGeom prst="rect">
            <a:avLst/>
          </a:prstGeom>
        </p:spPr>
      </p:pic>
      <p:pic>
        <p:nvPicPr>
          <p:cNvPr id="10" name="Picture 9" descr="Bar_RtAng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1050" y="1402894"/>
            <a:ext cx="1371201" cy="69644"/>
          </a:xfrm>
          <a:prstGeom prst="rect">
            <a:avLst/>
          </a:prstGeom>
        </p:spPr>
      </p:pic>
      <p:sp>
        <p:nvSpPr>
          <p:cNvPr id="2" name="Title 1"/>
          <p:cNvSpPr>
            <a:spLocks noGrp="1"/>
          </p:cNvSpPr>
          <p:nvPr>
            <p:ph type="title" hasCustomPrompt="1"/>
          </p:nvPr>
        </p:nvSpPr>
        <p:spPr>
          <a:xfrm>
            <a:off x="671755" y="371510"/>
            <a:ext cx="8184663" cy="991998"/>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3286547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4B2E83"/>
        </a:solidFill>
        <a:effectLst/>
      </p:bgPr>
    </p:bg>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5815" y="5945854"/>
            <a:ext cx="1371600" cy="923544"/>
          </a:xfrm>
          <a:prstGeom prst="rect">
            <a:avLst/>
          </a:prstGeom>
        </p:spPr>
      </p:pic>
      <p:pic>
        <p:nvPicPr>
          <p:cNvPr id="9" name="Picture 8"/>
          <p:cNvPicPr>
            <a:picLocks noChangeAspect="1"/>
          </p:cNvPicPr>
          <p:nvPr userDrawn="1"/>
        </p:nvPicPr>
        <p:blipFill>
          <a:blip r:embed="rId3"/>
          <a:srcRect/>
          <a:stretch/>
        </p:blipFill>
        <p:spPr>
          <a:xfrm>
            <a:off x="677334" y="6416321"/>
            <a:ext cx="3429000" cy="192409"/>
          </a:xfrm>
          <a:prstGeom prst="rect">
            <a:avLst/>
          </a:prstGeom>
        </p:spPr>
      </p:pic>
      <p:pic>
        <p:nvPicPr>
          <p:cNvPr id="2" name="Picture 1" descr="Bar_RtAngle_7502_RGB.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3587" y="4006085"/>
            <a:ext cx="2284303" cy="112770"/>
          </a:xfrm>
          <a:prstGeom prst="rect">
            <a:avLst/>
          </a:prstGeom>
        </p:spPr>
      </p:pic>
      <p:sp>
        <p:nvSpPr>
          <p:cNvPr id="3" name="Title 2"/>
          <p:cNvSpPr>
            <a:spLocks noGrp="1"/>
          </p:cNvSpPr>
          <p:nvPr>
            <p:ph type="title" hasCustomPrompt="1"/>
          </p:nvPr>
        </p:nvSpPr>
        <p:spPr>
          <a:xfrm>
            <a:off x="671757" y="1179824"/>
            <a:ext cx="6972300" cy="2641756"/>
          </a:xfrm>
          <a:prstGeom prst="rect">
            <a:avLst/>
          </a:prstGeom>
        </p:spPr>
        <p:txBody>
          <a:bodyPr anchor="b"/>
          <a:lstStyle>
            <a:lvl1pPr algn="l">
              <a:defRPr sz="5000" b="1" i="0">
                <a:solidFill>
                  <a:schemeClr val="tx2"/>
                </a:solidFill>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2373491258"/>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659305" y="2320239"/>
            <a:ext cx="8197114" cy="3810086"/>
          </a:xfrm>
          <a:prstGeom prst="rect">
            <a:avLst/>
          </a:prstGeom>
        </p:spPr>
        <p:txBody>
          <a:bodyPr/>
          <a:lstStyle>
            <a:lvl1pPr marL="342900" indent="-342900">
              <a:buFont typeface="Lucida Grande"/>
              <a:buChar char="&gt;"/>
              <a:defRPr sz="2400" b="1" i="0" baseline="0">
                <a:solidFill>
                  <a:srgbClr val="FFFFFF"/>
                </a:solidFill>
                <a:latin typeface="Open Sans"/>
                <a:cs typeface="Open Sans"/>
              </a:defRPr>
            </a:lvl1pPr>
            <a:lvl2pPr>
              <a:defRPr sz="2000" b="1" i="0" baseline="0">
                <a:solidFill>
                  <a:srgbClr val="FFFFFF"/>
                </a:solidFill>
                <a:latin typeface="Open Sans"/>
                <a:cs typeface="Open Sans"/>
              </a:defRPr>
            </a:lvl2pPr>
            <a:lvl3pPr marL="1143000" indent="-228600">
              <a:buSzPct val="100000"/>
              <a:buFont typeface="Lucida Grande"/>
              <a:buChar char="&gt;"/>
              <a:defRPr sz="1800" b="1" i="0" baseline="0">
                <a:solidFill>
                  <a:srgbClr val="FFFFFF"/>
                </a:solidFill>
                <a:latin typeface="Open Sans"/>
                <a:cs typeface="Open Sans"/>
              </a:defRPr>
            </a:lvl3pPr>
            <a:lvl4pPr>
              <a:defRPr sz="1600" b="1" i="0" baseline="0">
                <a:solidFill>
                  <a:srgbClr val="FFFFFF"/>
                </a:solidFill>
                <a:latin typeface="Open Sans"/>
                <a:cs typeface="Open Sans"/>
              </a:defRPr>
            </a:lvl4pPr>
            <a:lvl5pPr marL="2057400" indent="-228600">
              <a:buFont typeface="Lucida Grande"/>
              <a:buChar char="&gt;"/>
              <a:defRPr sz="1400" b="1" i="0" baseline="0">
                <a:solidFill>
                  <a:srgbClr val="FFFFFF"/>
                </a:solidFill>
                <a:latin typeface="Open Sans"/>
                <a:cs typeface="Open Sans"/>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5" name="Text Placeholder 5"/>
          <p:cNvSpPr>
            <a:spLocks noGrp="1"/>
          </p:cNvSpPr>
          <p:nvPr>
            <p:ph type="body" sz="quarter" idx="12" hasCustomPrompt="1"/>
          </p:nvPr>
        </p:nvSpPr>
        <p:spPr>
          <a:xfrm>
            <a:off x="671757" y="1730667"/>
            <a:ext cx="8184662" cy="411171"/>
          </a:xfrm>
          <a:prstGeom prst="rect">
            <a:avLst/>
          </a:prstGeom>
        </p:spPr>
        <p:txBody>
          <a:bodyPr>
            <a:noAutofit/>
          </a:bodyPr>
          <a:lstStyle>
            <a:lvl1pPr marL="0" indent="0">
              <a:lnSpc>
                <a:spcPct val="90000"/>
              </a:lnSpc>
              <a:buNone/>
              <a:defRPr sz="2400" b="0" i="0" baseline="0">
                <a:solidFill>
                  <a:srgbClr val="FFFFFF"/>
                </a:solidFill>
                <a:latin typeface="Uni Sans Regular"/>
                <a:cs typeface="Uni Sans Regular"/>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(UNI SANS REGULAR	, 24 PT.)</a:t>
            </a:r>
          </a:p>
        </p:txBody>
      </p:sp>
      <p:pic>
        <p:nvPicPr>
          <p:cNvPr id="8" name="Picture 7" descr="Bar_RtAngle_7502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
        <p:nvSpPr>
          <p:cNvPr id="2" name="Title 1"/>
          <p:cNvSpPr>
            <a:spLocks noGrp="1"/>
          </p:cNvSpPr>
          <p:nvPr>
            <p:ph type="title" hasCustomPrompt="1"/>
          </p:nvPr>
        </p:nvSpPr>
        <p:spPr>
          <a:xfrm>
            <a:off x="671757" y="365069"/>
            <a:ext cx="8184662" cy="998440"/>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pic>
        <p:nvPicPr>
          <p:cNvPr id="3" name="Picture 2" descr="UW_W Logo_White.png">
            <a:extLst>
              <a:ext uri="{FF2B5EF4-FFF2-40B4-BE49-F238E27FC236}">
                <a16:creationId xmlns:a16="http://schemas.microsoft.com/office/drawing/2014/main" id="{98E40DEB-F8BB-1888-8D55-8BE5CC94EB2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45815" y="5945854"/>
            <a:ext cx="1371600" cy="923544"/>
          </a:xfrm>
          <a:prstGeom prst="rect">
            <a:avLst/>
          </a:prstGeom>
        </p:spPr>
      </p:pic>
    </p:spTree>
    <p:extLst>
      <p:ext uri="{BB962C8B-B14F-4D97-AF65-F5344CB8AC3E}">
        <p14:creationId xmlns:p14="http://schemas.microsoft.com/office/powerpoint/2010/main" val="2769240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er + Content">
    <p:bg>
      <p:bgPr>
        <a:solidFill>
          <a:srgbClr val="4B2E83"/>
        </a:solidFill>
        <a:effectLst/>
      </p:bgPr>
    </p:bg>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5815" y="5945854"/>
            <a:ext cx="1371600" cy="923544"/>
          </a:xfrm>
          <a:prstGeom prst="rect">
            <a:avLst/>
          </a:prstGeom>
        </p:spPr>
      </p:pic>
      <p:sp>
        <p:nvSpPr>
          <p:cNvPr id="6" name="Text Placeholder 9"/>
          <p:cNvSpPr>
            <a:spLocks noGrp="1"/>
          </p:cNvSpPr>
          <p:nvPr>
            <p:ph type="body" sz="quarter" idx="11" hasCustomPrompt="1"/>
          </p:nvPr>
        </p:nvSpPr>
        <p:spPr>
          <a:xfrm>
            <a:off x="659305" y="1736725"/>
            <a:ext cx="8076956" cy="4015497"/>
          </a:xfrm>
          <a:prstGeom prst="rect">
            <a:avLst/>
          </a:prstGeom>
        </p:spPr>
        <p:txBody>
          <a:bodyPr/>
          <a:lstStyle>
            <a:lvl1pPr marL="342900" indent="-342900">
              <a:buFont typeface="Lucida Grande"/>
              <a:buChar char="&gt;"/>
              <a:defRPr sz="2400" b="1" i="0" baseline="0">
                <a:solidFill>
                  <a:srgbClr val="FFFFFF"/>
                </a:solidFill>
                <a:latin typeface="Open Sans"/>
                <a:cs typeface="Open Sans"/>
              </a:defRPr>
            </a:lvl1pPr>
            <a:lvl2pPr>
              <a:defRPr sz="2000" b="1" i="0" baseline="0">
                <a:solidFill>
                  <a:srgbClr val="FFFFFF"/>
                </a:solidFill>
                <a:latin typeface="Open Sans"/>
                <a:cs typeface="Open Sans"/>
              </a:defRPr>
            </a:lvl2pPr>
            <a:lvl3pPr marL="1143000" indent="-228600">
              <a:buSzPct val="100000"/>
              <a:buFont typeface="Lucida Grande"/>
              <a:buChar char="&gt;"/>
              <a:defRPr sz="1800" b="1" i="0" baseline="0">
                <a:solidFill>
                  <a:srgbClr val="FFFFFF"/>
                </a:solidFill>
                <a:latin typeface="Open Sans"/>
                <a:cs typeface="Open Sans"/>
              </a:defRPr>
            </a:lvl3pPr>
            <a:lvl4pPr>
              <a:defRPr sz="1600" b="1" i="0" baseline="0">
                <a:solidFill>
                  <a:srgbClr val="FFFFFF"/>
                </a:solidFill>
                <a:latin typeface="Open Sans"/>
                <a:cs typeface="Open Sans"/>
              </a:defRPr>
            </a:lvl4pPr>
            <a:lvl5pPr marL="2057400" indent="-228600">
              <a:buFont typeface="Lucida Grande"/>
              <a:buChar char="&gt;"/>
              <a:defRPr sz="1400" b="1" i="0" baseline="0">
                <a:solidFill>
                  <a:srgbClr val="FFFFFF"/>
                </a:solidFill>
                <a:latin typeface="Open Sans"/>
                <a:cs typeface="Open Sans"/>
              </a:defRPr>
            </a:lvl5pPr>
          </a:lstStyle>
          <a:p>
            <a:pPr lvl="0"/>
            <a:r>
              <a:rPr lang="en-US"/>
              <a:t>Bulleted content here (Open Sans Light, 24 pt.)</a:t>
            </a:r>
          </a:p>
          <a:p>
            <a:pPr lvl="1"/>
            <a:r>
              <a:rPr lang="en-US"/>
              <a:t>Second level (Open Sans Light, 20)</a:t>
            </a:r>
          </a:p>
          <a:p>
            <a:pPr lvl="2"/>
            <a:r>
              <a:rPr lang="en-US"/>
              <a:t>Third level (Open Sans Light, 18)</a:t>
            </a:r>
          </a:p>
          <a:p>
            <a:pPr lvl="3"/>
            <a:r>
              <a:rPr lang="en-US"/>
              <a:t>Fourth level (Open Sans Light, 16)</a:t>
            </a:r>
          </a:p>
          <a:p>
            <a:pPr lvl="4"/>
            <a:r>
              <a:rPr lang="en-US"/>
              <a:t>Fifth level (Open Sans Light, 14)</a:t>
            </a:r>
          </a:p>
        </p:txBody>
      </p:sp>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
        <p:nvSpPr>
          <p:cNvPr id="2" name="Title 1"/>
          <p:cNvSpPr>
            <a:spLocks noGrp="1"/>
          </p:cNvSpPr>
          <p:nvPr>
            <p:ph type="title" hasCustomPrompt="1"/>
          </p:nvPr>
        </p:nvSpPr>
        <p:spPr>
          <a:xfrm>
            <a:off x="671756" y="371511"/>
            <a:ext cx="8064505" cy="991998"/>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3236337975"/>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er + Graphic">
    <p:bg>
      <p:bgPr>
        <a:solidFill>
          <a:srgbClr val="4B2E83"/>
        </a:solidFill>
        <a:effectLst/>
      </p:bgPr>
    </p:bg>
    <p:spTree>
      <p:nvGrpSpPr>
        <p:cNvPr id="1" name=""/>
        <p:cNvGrpSpPr/>
        <p:nvPr/>
      </p:nvGrpSpPr>
      <p:grpSpPr>
        <a:xfrm>
          <a:off x="0" y="0"/>
          <a:ext cx="0" cy="0"/>
          <a:chOff x="0" y="0"/>
          <a:chExt cx="0" cy="0"/>
        </a:xfrm>
      </p:grpSpPr>
      <p:sp>
        <p:nvSpPr>
          <p:cNvPr id="12" name="Chart Placeholder 11"/>
          <p:cNvSpPr>
            <a:spLocks noGrp="1"/>
          </p:cNvSpPr>
          <p:nvPr>
            <p:ph type="chart" sz="quarter" idx="12" hasCustomPrompt="1"/>
          </p:nvPr>
        </p:nvSpPr>
        <p:spPr>
          <a:xfrm>
            <a:off x="766763" y="1736725"/>
            <a:ext cx="8021637" cy="4432300"/>
          </a:xfrm>
          <a:prstGeom prst="rect">
            <a:avLst/>
          </a:prstGeom>
        </p:spPr>
        <p:txBody>
          <a:bodyPr>
            <a:normAutofit/>
          </a:bodyPr>
          <a:lstStyle>
            <a:lvl1pPr marL="0" indent="0">
              <a:buNone/>
              <a:defRPr sz="2400" b="0" i="1" baseline="0">
                <a:solidFill>
                  <a:srgbClr val="FFFFFF"/>
                </a:solidFill>
                <a:latin typeface="Open Sans Light"/>
                <a:cs typeface="Open Sans Light"/>
              </a:defRPr>
            </a:lvl1pPr>
          </a:lstStyle>
          <a:p>
            <a:r>
              <a:rPr lang="en-US"/>
              <a:t>Graphics can go here – </a:t>
            </a:r>
            <a:br>
              <a:rPr lang="en-US"/>
            </a:br>
            <a:r>
              <a:rPr lang="en-US"/>
              <a:t>replace this box with your image or chart</a:t>
            </a:r>
          </a:p>
        </p:txBody>
      </p:sp>
      <p:pic>
        <p:nvPicPr>
          <p:cNvPr id="8" name="Picture 7" descr="Bar_RtAngle_7502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
        <p:nvSpPr>
          <p:cNvPr id="2" name="Title 1"/>
          <p:cNvSpPr>
            <a:spLocks noGrp="1"/>
          </p:cNvSpPr>
          <p:nvPr>
            <p:ph type="title" hasCustomPrompt="1"/>
          </p:nvPr>
        </p:nvSpPr>
        <p:spPr>
          <a:xfrm>
            <a:off x="671756" y="371511"/>
            <a:ext cx="8116644" cy="991998"/>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pic>
        <p:nvPicPr>
          <p:cNvPr id="3" name="Picture 2" descr="UW_W Logo_White.png">
            <a:extLst>
              <a:ext uri="{FF2B5EF4-FFF2-40B4-BE49-F238E27FC236}">
                <a16:creationId xmlns:a16="http://schemas.microsoft.com/office/drawing/2014/main" id="{33B99A61-159B-BE41-4B45-3B5B0689CA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45815" y="5945854"/>
            <a:ext cx="1371600" cy="923544"/>
          </a:xfrm>
          <a:prstGeom prst="rect">
            <a:avLst/>
          </a:prstGeom>
        </p:spPr>
      </p:pic>
    </p:spTree>
    <p:extLst>
      <p:ext uri="{BB962C8B-B14F-4D97-AF65-F5344CB8AC3E}">
        <p14:creationId xmlns:p14="http://schemas.microsoft.com/office/powerpoint/2010/main" val="3828560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5949410"/>
            <a:ext cx="1371600" cy="923544"/>
          </a:xfrm>
          <a:prstGeom prst="rect">
            <a:avLst/>
          </a:prstGeom>
        </p:spPr>
      </p:pic>
      <p:pic>
        <p:nvPicPr>
          <p:cNvPr id="9" name="Picture 8"/>
          <p:cNvPicPr>
            <a:picLocks noChangeAspect="1"/>
          </p:cNvPicPr>
          <p:nvPr userDrawn="1"/>
        </p:nvPicPr>
        <p:blipFill>
          <a:blip r:embed="rId3"/>
          <a:srcRect/>
          <a:stretch/>
        </p:blipFill>
        <p:spPr>
          <a:xfrm>
            <a:off x="792038" y="6501100"/>
            <a:ext cx="3429000" cy="192408"/>
          </a:xfrm>
          <a:prstGeom prst="rect">
            <a:avLst/>
          </a:prstGeom>
        </p:spPr>
      </p:pic>
      <p:pic>
        <p:nvPicPr>
          <p:cNvPr id="6" name="Picture 5" descr="Bar_RtAngle_7502_RGB.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3587" y="4006085"/>
            <a:ext cx="2284303" cy="112770"/>
          </a:xfrm>
          <a:prstGeom prst="rect">
            <a:avLst/>
          </a:prstGeom>
        </p:spPr>
      </p:pic>
      <p:sp>
        <p:nvSpPr>
          <p:cNvPr id="3" name="Title 2"/>
          <p:cNvSpPr>
            <a:spLocks noGrp="1"/>
          </p:cNvSpPr>
          <p:nvPr>
            <p:ph type="title" hasCustomPrompt="1"/>
          </p:nvPr>
        </p:nvSpPr>
        <p:spPr>
          <a:xfrm>
            <a:off x="671757" y="1167124"/>
            <a:ext cx="6972300" cy="2641756"/>
          </a:xfrm>
          <a:prstGeom prst="rect">
            <a:avLst/>
          </a:prstGeom>
        </p:spPr>
        <p:txBody>
          <a:bodyPr anchor="b"/>
          <a:lstStyle>
            <a:lvl1pPr algn="l">
              <a:defRPr sz="5000" b="1" i="0">
                <a:solidFill>
                  <a:srgbClr val="4B2E83"/>
                </a:solidFill>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33971910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8D3A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6496306"/>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4B2E8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3703096"/>
      </p:ext>
    </p:extLst>
  </p:cSld>
  <p:clrMap bg1="dk1" tx1="lt1" bg2="dk2" tx2="lt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868176"/>
      </p:ext>
    </p:extLst>
  </p:cSld>
  <p:clrMap bg1="lt1" tx1="dk1" bg2="lt2" tx2="dk2" accent1="accent1" accent2="accent2" accent3="accent3" accent4="accent4" accent5="accent5" accent6="accent6" hlink="hlink" folHlink="folHlink"/>
  <p:sldLayoutIdLst>
    <p:sldLayoutId id="2147483653" r:id="rId1"/>
    <p:sldLayoutId id="2147483663" r:id="rId2"/>
    <p:sldLayoutId id="2147483664" r:id="rId3"/>
    <p:sldLayoutId id="2147483665"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www.washington.edu/drs/academic-skills/"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uwb.edu/student-affairs/drs" TargetMode="External"/><Relationship Id="rId2" Type="http://schemas.openxmlformats.org/officeDocument/2006/relationships/hyperlink" Target="mailto:uwbdrs@uw.edu" TargetMode="External"/><Relationship Id="rId1" Type="http://schemas.openxmlformats.org/officeDocument/2006/relationships/slideLayout" Target="../slideLayouts/slideLayout11.xml"/><Relationship Id="rId4" Type="http://schemas.openxmlformats.org/officeDocument/2006/relationships/hyperlink" Target="http://www.uwb.edu"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DISABILITY RESOURCES FOR STUDENTS</a:t>
            </a:r>
            <a:br>
              <a:rPr lang="en-US" dirty="0"/>
            </a:br>
            <a:endParaRPr lang="en-US" sz="3600" dirty="0"/>
          </a:p>
        </p:txBody>
      </p:sp>
      <p:sp>
        <p:nvSpPr>
          <p:cNvPr id="7" name="TextBox 6">
            <a:extLst>
              <a:ext uri="{FF2B5EF4-FFF2-40B4-BE49-F238E27FC236}">
                <a16:creationId xmlns:a16="http://schemas.microsoft.com/office/drawing/2014/main" id="{175ECFBD-437E-BE76-EA5B-45247B83A5E3}"/>
              </a:ext>
            </a:extLst>
          </p:cNvPr>
          <p:cNvSpPr txBox="1"/>
          <p:nvPr/>
        </p:nvSpPr>
        <p:spPr>
          <a:xfrm>
            <a:off x="3286941" y="3935783"/>
            <a:ext cx="5491299" cy="276999"/>
          </a:xfrm>
          <a:prstGeom prst="rect">
            <a:avLst/>
          </a:prstGeom>
          <a:noFill/>
        </p:spPr>
        <p:txBody>
          <a:bodyPr wrap="square" rtlCol="0">
            <a:spAutoFit/>
          </a:bodyPr>
          <a:lstStyle/>
          <a:p>
            <a:pPr algn="ctr"/>
            <a:r>
              <a:rPr lang="en-US" sz="1200" dirty="0">
                <a:latin typeface="Arial" panose="020B0604020202020204" pitchFamily="34" charset="0"/>
              </a:rPr>
              <a:t>Slides created in partnership with Mia Chastain DRS Student Assistant</a:t>
            </a:r>
          </a:p>
        </p:txBody>
      </p:sp>
      <p:sp>
        <p:nvSpPr>
          <p:cNvPr id="2" name="TextBox 1">
            <a:extLst>
              <a:ext uri="{FF2B5EF4-FFF2-40B4-BE49-F238E27FC236}">
                <a16:creationId xmlns:a16="http://schemas.microsoft.com/office/drawing/2014/main" id="{FB64523B-F489-06CB-9AF5-F6238B9ED4A5}"/>
              </a:ext>
            </a:extLst>
          </p:cNvPr>
          <p:cNvSpPr txBox="1"/>
          <p:nvPr/>
        </p:nvSpPr>
        <p:spPr>
          <a:xfrm>
            <a:off x="671757" y="4166616"/>
            <a:ext cx="2615184" cy="1384995"/>
          </a:xfrm>
          <a:prstGeom prst="rect">
            <a:avLst/>
          </a:prstGeom>
          <a:noFill/>
        </p:spPr>
        <p:txBody>
          <a:bodyPr wrap="square" rtlCol="0">
            <a:spAutoFit/>
          </a:bodyPr>
          <a:lstStyle/>
          <a:p>
            <a:pPr algn="ctr"/>
            <a:r>
              <a:rPr lang="en-US" dirty="0">
                <a:latin typeface="Arial" panose="020B0604020202020204" pitchFamily="34" charset="0"/>
              </a:rPr>
              <a:t>Alice LeFlore</a:t>
            </a:r>
          </a:p>
          <a:p>
            <a:pPr algn="ctr"/>
            <a:r>
              <a:rPr lang="en-US" dirty="0">
                <a:latin typeface="Arial" panose="020B0604020202020204" pitchFamily="34" charset="0"/>
              </a:rPr>
              <a:t>Director</a:t>
            </a:r>
          </a:p>
          <a:p>
            <a:pPr algn="ctr"/>
            <a:r>
              <a:rPr lang="en-US" sz="1200" dirty="0">
                <a:latin typeface="Arial" panose="020B0604020202020204" pitchFamily="34" charset="0"/>
              </a:rPr>
              <a:t> </a:t>
            </a:r>
          </a:p>
          <a:p>
            <a:pPr algn="ctr"/>
            <a:r>
              <a:rPr lang="en-US" dirty="0">
                <a:latin typeface="Arial" panose="020B0604020202020204" pitchFamily="34" charset="0"/>
              </a:rPr>
              <a:t>Elena King</a:t>
            </a:r>
          </a:p>
          <a:p>
            <a:pPr algn="ctr"/>
            <a:r>
              <a:rPr lang="en-US">
                <a:latin typeface="Arial" panose="020B0604020202020204" pitchFamily="34" charset="0"/>
              </a:rPr>
              <a:t>Assistant Director</a:t>
            </a:r>
            <a:endParaRPr lang="en-US" dirty="0">
              <a:latin typeface="Arial" panose="020B0604020202020204" pitchFamily="34" charset="0"/>
            </a:endParaRPr>
          </a:p>
        </p:txBody>
      </p:sp>
      <p:sp>
        <p:nvSpPr>
          <p:cNvPr id="5" name="TextBox 4">
            <a:extLst>
              <a:ext uri="{FF2B5EF4-FFF2-40B4-BE49-F238E27FC236}">
                <a16:creationId xmlns:a16="http://schemas.microsoft.com/office/drawing/2014/main" id="{66545210-1F56-391E-BFF2-4F63D2BA90B3}"/>
              </a:ext>
            </a:extLst>
          </p:cNvPr>
          <p:cNvSpPr txBox="1"/>
          <p:nvPr/>
        </p:nvSpPr>
        <p:spPr>
          <a:xfrm>
            <a:off x="671757" y="5665814"/>
            <a:ext cx="2615184" cy="461665"/>
          </a:xfrm>
          <a:prstGeom prst="rect">
            <a:avLst/>
          </a:prstGeom>
          <a:noFill/>
        </p:spPr>
        <p:txBody>
          <a:bodyPr wrap="square" rtlCol="0">
            <a:spAutoFit/>
          </a:bodyPr>
          <a:lstStyle/>
          <a:p>
            <a:pPr algn="ctr"/>
            <a:r>
              <a:rPr lang="en-US" sz="1200" dirty="0">
                <a:latin typeface="Arial" panose="020B0604020202020204" pitchFamily="34" charset="0"/>
              </a:rPr>
              <a:t>425.352.5426</a:t>
            </a:r>
          </a:p>
          <a:p>
            <a:pPr algn="ctr"/>
            <a:r>
              <a:rPr lang="en-US" sz="1200" dirty="0">
                <a:latin typeface="Arial" panose="020B0604020202020204" pitchFamily="34" charset="0"/>
              </a:rPr>
              <a:t>uwbdrs@uw.edu</a:t>
            </a:r>
          </a:p>
        </p:txBody>
      </p:sp>
    </p:spTree>
    <p:extLst>
      <p:ext uri="{BB962C8B-B14F-4D97-AF65-F5344CB8AC3E}">
        <p14:creationId xmlns:p14="http://schemas.microsoft.com/office/powerpoint/2010/main" val="1913477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A7D3E0-0B6A-DC36-BE71-F891D0E27164}"/>
              </a:ext>
            </a:extLst>
          </p:cNvPr>
          <p:cNvSpPr>
            <a:spLocks noGrp="1"/>
          </p:cNvSpPr>
          <p:nvPr>
            <p:ph type="title"/>
          </p:nvPr>
        </p:nvSpPr>
        <p:spPr/>
        <p:txBody>
          <a:bodyPr/>
          <a:lstStyle/>
          <a:p>
            <a:r>
              <a:rPr lang="en-US" dirty="0"/>
              <a:t>HELPFUL RESOURCES: SKILLS FOR SUCCESS</a:t>
            </a:r>
          </a:p>
        </p:txBody>
      </p:sp>
      <p:sp>
        <p:nvSpPr>
          <p:cNvPr id="2" name="Text Placeholder 1">
            <a:extLst>
              <a:ext uri="{FF2B5EF4-FFF2-40B4-BE49-F238E27FC236}">
                <a16:creationId xmlns:a16="http://schemas.microsoft.com/office/drawing/2014/main" id="{514F94C8-D22F-798D-824F-BA9AFDA6BC08}"/>
              </a:ext>
            </a:extLst>
          </p:cNvPr>
          <p:cNvSpPr>
            <a:spLocks noGrp="1"/>
          </p:cNvSpPr>
          <p:nvPr>
            <p:ph type="body" sz="quarter" idx="11"/>
          </p:nvPr>
        </p:nvSpPr>
        <p:spPr>
          <a:xfrm>
            <a:off x="659304" y="1736725"/>
            <a:ext cx="8076957" cy="2195195"/>
          </a:xfrm>
        </p:spPr>
        <p:txBody>
          <a:bodyPr/>
          <a:lstStyle/>
          <a:p>
            <a:pPr marL="0" indent="0">
              <a:buNone/>
            </a:pPr>
            <a:r>
              <a:rPr lang="en-US" sz="1800" b="0" dirty="0">
                <a:latin typeface="Arial"/>
              </a:rPr>
              <a:t>Accommodations are only one tool that students can use as they navigate their educational path. Other resources are important for support that accommodations can't provide.</a:t>
            </a:r>
          </a:p>
          <a:p>
            <a:pPr marL="0" indent="0">
              <a:buNone/>
            </a:pPr>
            <a:endParaRPr lang="en-US" sz="1800" b="0" dirty="0">
              <a:latin typeface="Arial" panose="020B0604020202020204" pitchFamily="34" charset="0"/>
            </a:endParaRPr>
          </a:p>
          <a:p>
            <a:pPr marL="0" indent="0">
              <a:buNone/>
            </a:pPr>
            <a:r>
              <a:rPr lang="en-US" sz="1800" b="0" dirty="0">
                <a:latin typeface="Arial" panose="020B0604020202020204" pitchFamily="34" charset="0"/>
              </a:rPr>
              <a:t>DRS Academic Skills Website     </a:t>
            </a:r>
            <a:r>
              <a:rPr lang="en-US" sz="1500" b="0" dirty="0">
                <a:latin typeface="Arial" panose="020B0604020202020204" pitchFamily="34" charset="0"/>
                <a:hlinkClick r:id="rId3">
                  <a:extLst>
                    <a:ext uri="{A12FA001-AC4F-418D-AE19-62706E023703}">
                      <ahyp:hlinkClr xmlns:ahyp="http://schemas.microsoft.com/office/drawing/2018/hyperlinkcolor" val="tx"/>
                    </a:ext>
                  </a:extLst>
                </a:hlinkClick>
              </a:rPr>
              <a:t>www.washington.edu/drs/academic-skills/</a:t>
            </a:r>
            <a:endParaRPr lang="en-US" sz="1500" b="0" dirty="0">
              <a:latin typeface="Arial" panose="020B0604020202020204" pitchFamily="34" charset="0"/>
            </a:endParaRPr>
          </a:p>
          <a:p>
            <a:pPr marL="0" indent="0">
              <a:buNone/>
            </a:pPr>
            <a:r>
              <a:rPr lang="en-US" sz="1400" b="0" dirty="0">
                <a:latin typeface="Arial" panose="020B0604020202020204" pitchFamily="34" charset="0"/>
              </a:rPr>
              <a:t> </a:t>
            </a:r>
          </a:p>
          <a:p>
            <a:pPr marL="0" indent="0">
              <a:buNone/>
            </a:pPr>
            <a:r>
              <a:rPr lang="en-US" sz="1800" b="0" dirty="0">
                <a:latin typeface="Arial" panose="020B0604020202020204" pitchFamily="34" charset="0"/>
              </a:rPr>
              <a:t>UWB Academic Success Coaches   </a:t>
            </a:r>
            <a:r>
              <a:rPr lang="en-US" sz="1500" b="0" u="sng" dirty="0">
                <a:latin typeface="Arial" panose="020B0604020202020204" pitchFamily="34" charset="0"/>
              </a:rPr>
              <a:t>www.uwb.edu/academic-support-programs/asc </a:t>
            </a:r>
          </a:p>
          <a:p>
            <a:pPr marL="0" indent="0">
              <a:buNone/>
            </a:pPr>
            <a:endParaRPr lang="en-US" sz="1500" b="0" u="sng" dirty="0">
              <a:latin typeface="Arial" panose="020B0604020202020204" pitchFamily="34" charset="0"/>
            </a:endParaRPr>
          </a:p>
          <a:p>
            <a:pPr marL="0" indent="0">
              <a:buNone/>
            </a:pPr>
            <a:endParaRPr lang="en-US" sz="1500" b="0" u="sng" dirty="0">
              <a:latin typeface="Arial" panose="020B0604020202020204" pitchFamily="34" charset="0"/>
            </a:endParaRPr>
          </a:p>
        </p:txBody>
      </p:sp>
      <p:sp>
        <p:nvSpPr>
          <p:cNvPr id="4" name="Text Placeholder 1">
            <a:extLst>
              <a:ext uri="{FF2B5EF4-FFF2-40B4-BE49-F238E27FC236}">
                <a16:creationId xmlns:a16="http://schemas.microsoft.com/office/drawing/2014/main" id="{296906E3-7B63-091E-315F-5938ED1F7025}"/>
              </a:ext>
            </a:extLst>
          </p:cNvPr>
          <p:cNvSpPr txBox="1">
            <a:spLocks/>
          </p:cNvSpPr>
          <p:nvPr/>
        </p:nvSpPr>
        <p:spPr>
          <a:xfrm>
            <a:off x="521208" y="4251960"/>
            <a:ext cx="8001000" cy="1901952"/>
          </a:xfrm>
          <a:prstGeom prst="rect">
            <a:avLst/>
          </a:prstGeom>
        </p:spPr>
        <p:txBody>
          <a:bodyPr numCol="2"/>
          <a:lstStyle>
            <a:lvl1pPr marL="342900" indent="-342900" algn="l" defTabSz="457200" rtl="0" eaLnBrk="1" latinLnBrk="0" hangingPunct="1">
              <a:spcBef>
                <a:spcPct val="20000"/>
              </a:spcBef>
              <a:buFont typeface="Lucida Grande"/>
              <a:buChar char="&gt;"/>
              <a:defRPr sz="2400" b="1" i="0" kern="1200" baseline="0">
                <a:solidFill>
                  <a:srgbClr val="FFFFFF"/>
                </a:solidFill>
                <a:latin typeface="Open Sans"/>
                <a:ea typeface="+mn-ea"/>
                <a:cs typeface="Open Sans"/>
              </a:defRPr>
            </a:lvl1pPr>
            <a:lvl2pPr marL="742950" indent="-285750" algn="l" defTabSz="457200" rtl="0" eaLnBrk="1" latinLnBrk="0" hangingPunct="1">
              <a:spcBef>
                <a:spcPct val="20000"/>
              </a:spcBef>
              <a:buFont typeface="Arial"/>
              <a:buChar char="–"/>
              <a:defRPr sz="2000" b="1" i="0" kern="1200" baseline="0">
                <a:solidFill>
                  <a:srgbClr val="FFFFFF"/>
                </a:solidFill>
                <a:latin typeface="Open Sans"/>
                <a:ea typeface="+mn-ea"/>
                <a:cs typeface="Open Sans"/>
              </a:defRPr>
            </a:lvl2pPr>
            <a:lvl3pPr marL="1143000" indent="-228600" algn="l" defTabSz="457200" rtl="0" eaLnBrk="1" latinLnBrk="0" hangingPunct="1">
              <a:spcBef>
                <a:spcPct val="20000"/>
              </a:spcBef>
              <a:buSzPct val="100000"/>
              <a:buFont typeface="Lucida Grande"/>
              <a:buChar char="&gt;"/>
              <a:defRPr sz="1800" b="1" i="0" kern="1200" baseline="0">
                <a:solidFill>
                  <a:srgbClr val="FFFFFF"/>
                </a:solidFill>
                <a:latin typeface="Open Sans"/>
                <a:ea typeface="+mn-ea"/>
                <a:cs typeface="Open Sans"/>
              </a:defRPr>
            </a:lvl3pPr>
            <a:lvl4pPr marL="1600200" indent="-228600" algn="l" defTabSz="457200" rtl="0" eaLnBrk="1" latinLnBrk="0" hangingPunct="1">
              <a:spcBef>
                <a:spcPct val="20000"/>
              </a:spcBef>
              <a:buFont typeface="Arial"/>
              <a:buChar char="–"/>
              <a:defRPr sz="1600" b="1" i="0" kern="1200" baseline="0">
                <a:solidFill>
                  <a:srgbClr val="FFFFFF"/>
                </a:solidFill>
                <a:latin typeface="Open Sans"/>
                <a:ea typeface="+mn-ea"/>
                <a:cs typeface="Open Sans"/>
              </a:defRPr>
            </a:lvl4pPr>
            <a:lvl5pPr marL="2057400" indent="-228600" algn="l" defTabSz="457200" rtl="0" eaLnBrk="1" latinLnBrk="0" hangingPunct="1">
              <a:spcBef>
                <a:spcPct val="20000"/>
              </a:spcBef>
              <a:buFont typeface="Lucida Grande"/>
              <a:buChar char="&gt;"/>
              <a:defRPr sz="1400" b="1" i="0" kern="1200" baseline="0">
                <a:solidFill>
                  <a:srgbClr val="FFFFFF"/>
                </a:solidFill>
                <a:latin typeface="Open Sans"/>
                <a:ea typeface="+mn-ea"/>
                <a:cs typeface="Open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spcAft>
                <a:spcPts val="600"/>
              </a:spcAft>
              <a:buFont typeface="Arial" panose="020B0604020202020204" pitchFamily="34" charset="0"/>
              <a:buChar char="•"/>
            </a:pPr>
            <a:r>
              <a:rPr lang="en-US" sz="1800" b="0" dirty="0">
                <a:latin typeface="Arial" panose="020B0604020202020204" pitchFamily="34" charset="0"/>
              </a:rPr>
              <a:t>Time management </a:t>
            </a:r>
          </a:p>
          <a:p>
            <a:pPr lvl="1">
              <a:spcAft>
                <a:spcPts val="600"/>
              </a:spcAft>
              <a:buFont typeface="Arial" panose="020B0604020202020204" pitchFamily="34" charset="0"/>
              <a:buChar char="•"/>
            </a:pPr>
            <a:r>
              <a:rPr lang="en-US" sz="1800" b="0" dirty="0">
                <a:latin typeface="Arial" panose="020B0604020202020204" pitchFamily="34" charset="0"/>
              </a:rPr>
              <a:t>Talking to professors </a:t>
            </a:r>
          </a:p>
          <a:p>
            <a:pPr lvl="1">
              <a:spcAft>
                <a:spcPts val="600"/>
              </a:spcAft>
              <a:buFont typeface="Arial" panose="020B0604020202020204" pitchFamily="34" charset="0"/>
              <a:buChar char="•"/>
            </a:pPr>
            <a:r>
              <a:rPr lang="en-US" sz="1800" b="0" dirty="0">
                <a:latin typeface="Arial" panose="020B0604020202020204" pitchFamily="34" charset="0"/>
              </a:rPr>
              <a:t>Coping with setbacks</a:t>
            </a:r>
          </a:p>
          <a:p>
            <a:pPr lvl="1">
              <a:spcAft>
                <a:spcPts val="600"/>
              </a:spcAft>
              <a:buFont typeface="Arial" panose="020B0604020202020204" pitchFamily="34" charset="0"/>
              <a:buChar char="•"/>
            </a:pPr>
            <a:r>
              <a:rPr lang="en-US" sz="1800" b="0" dirty="0">
                <a:latin typeface="Arial" panose="020B0604020202020204" pitchFamily="34" charset="0"/>
              </a:rPr>
              <a:t>Planning tools and tips</a:t>
            </a:r>
          </a:p>
          <a:p>
            <a:pPr lvl="1">
              <a:spcAft>
                <a:spcPts val="600"/>
              </a:spcAft>
              <a:buFont typeface="Arial" panose="020B0604020202020204" pitchFamily="34" charset="0"/>
              <a:buChar char="•"/>
            </a:pPr>
            <a:r>
              <a:rPr lang="en-US" sz="1800" b="0" dirty="0">
                <a:latin typeface="Arial" panose="020B0604020202020204" pitchFamily="34" charset="0"/>
              </a:rPr>
              <a:t>Note taking and organization</a:t>
            </a:r>
          </a:p>
          <a:p>
            <a:pPr lvl="1">
              <a:spcAft>
                <a:spcPts val="600"/>
              </a:spcAft>
              <a:buFont typeface="Arial" panose="020B0604020202020204" pitchFamily="34" charset="0"/>
              <a:buChar char="•"/>
            </a:pPr>
            <a:r>
              <a:rPr lang="en-US" sz="1800" b="0" dirty="0">
                <a:latin typeface="Arial" panose="020B0604020202020204" pitchFamily="34" charset="0"/>
              </a:rPr>
              <a:t>Procrastination</a:t>
            </a:r>
          </a:p>
          <a:p>
            <a:pPr lvl="1">
              <a:spcAft>
                <a:spcPts val="600"/>
              </a:spcAft>
              <a:buFont typeface="Arial" panose="020B0604020202020204" pitchFamily="34" charset="0"/>
              <a:buChar char="•"/>
            </a:pPr>
            <a:r>
              <a:rPr lang="en-US" sz="1800" b="0" dirty="0">
                <a:latin typeface="Arial" panose="020B0604020202020204" pitchFamily="34" charset="0"/>
              </a:rPr>
              <a:t>Test taking and studying </a:t>
            </a:r>
          </a:p>
          <a:p>
            <a:pPr lvl="1">
              <a:spcAft>
                <a:spcPts val="600"/>
              </a:spcAft>
              <a:buFont typeface="Arial" panose="020B0604020202020204" pitchFamily="34" charset="0"/>
              <a:buChar char="•"/>
            </a:pPr>
            <a:r>
              <a:rPr lang="en-US" sz="1800" b="0" dirty="0">
                <a:latin typeface="Arial" panose="020B0604020202020204" pitchFamily="34" charset="0"/>
              </a:rPr>
              <a:t>Breaks and wellness</a:t>
            </a:r>
          </a:p>
        </p:txBody>
      </p:sp>
    </p:spTree>
    <p:extLst>
      <p:ext uri="{BB962C8B-B14F-4D97-AF65-F5344CB8AC3E}">
        <p14:creationId xmlns:p14="http://schemas.microsoft.com/office/powerpoint/2010/main" val="2761150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CEE320-3E03-3671-8FA5-F6A2A26E360A}"/>
              </a:ext>
            </a:extLst>
          </p:cNvPr>
          <p:cNvSpPr>
            <a:spLocks noGrp="1"/>
          </p:cNvSpPr>
          <p:nvPr>
            <p:ph type="title"/>
          </p:nvPr>
        </p:nvSpPr>
        <p:spPr/>
        <p:txBody>
          <a:bodyPr/>
          <a:lstStyle/>
          <a:p>
            <a:r>
              <a:rPr lang="en-US" dirty="0"/>
              <a:t>CONTACT DISABILITY RESOURCES FOR STUDENTS</a:t>
            </a:r>
          </a:p>
        </p:txBody>
      </p:sp>
      <p:sp>
        <p:nvSpPr>
          <p:cNvPr id="2" name="Text Placeholder 1">
            <a:extLst>
              <a:ext uri="{FF2B5EF4-FFF2-40B4-BE49-F238E27FC236}">
                <a16:creationId xmlns:a16="http://schemas.microsoft.com/office/drawing/2014/main" id="{F3C15FB8-BFA3-2BB7-2B82-7C2624C4DD37}"/>
              </a:ext>
            </a:extLst>
          </p:cNvPr>
          <p:cNvSpPr>
            <a:spLocks noGrp="1"/>
          </p:cNvSpPr>
          <p:nvPr>
            <p:ph type="body" sz="quarter" idx="11"/>
          </p:nvPr>
        </p:nvSpPr>
        <p:spPr>
          <a:xfrm>
            <a:off x="659305" y="2103120"/>
            <a:ext cx="8196210" cy="3649102"/>
          </a:xfrm>
        </p:spPr>
        <p:txBody>
          <a:bodyPr/>
          <a:lstStyle/>
          <a:p>
            <a:pPr marL="0" indent="0">
              <a:spcAft>
                <a:spcPts val="1200"/>
              </a:spcAft>
              <a:buNone/>
            </a:pPr>
            <a:r>
              <a:rPr lang="en-US" dirty="0">
                <a:latin typeface="Arial" panose="020B0604020202020204" pitchFamily="34" charset="0"/>
              </a:rPr>
              <a:t>Location: </a:t>
            </a:r>
            <a:r>
              <a:rPr lang="en-US" b="0" dirty="0">
                <a:latin typeface="Arial" panose="020B0604020202020204" pitchFamily="34" charset="0"/>
              </a:rPr>
              <a:t>Founders Hall (Building UW1), Room 071 </a:t>
            </a:r>
          </a:p>
          <a:p>
            <a:pPr marL="0" indent="0">
              <a:spcAft>
                <a:spcPts val="1200"/>
              </a:spcAft>
              <a:buNone/>
            </a:pPr>
            <a:r>
              <a:rPr lang="en-US" dirty="0">
                <a:latin typeface="Arial" panose="020B0604020202020204" pitchFamily="34" charset="0"/>
              </a:rPr>
              <a:t>Phone: </a:t>
            </a:r>
            <a:r>
              <a:rPr lang="en-US" b="0" dirty="0">
                <a:latin typeface="Arial" panose="020B0604020202020204" pitchFamily="34" charset="0"/>
              </a:rPr>
              <a:t>425.352.5426</a:t>
            </a:r>
          </a:p>
          <a:p>
            <a:pPr marL="0" indent="0">
              <a:spcAft>
                <a:spcPts val="1200"/>
              </a:spcAft>
              <a:buNone/>
            </a:pPr>
            <a:r>
              <a:rPr lang="en-US" dirty="0">
                <a:latin typeface="Arial" panose="020B0604020202020204" pitchFamily="34" charset="0"/>
              </a:rPr>
              <a:t>Email:</a:t>
            </a:r>
            <a:r>
              <a:rPr lang="en-US" b="0" dirty="0">
                <a:latin typeface="Arial" panose="020B0604020202020204" pitchFamily="34" charset="0"/>
              </a:rPr>
              <a:t> </a:t>
            </a:r>
            <a:r>
              <a:rPr lang="en-US" b="0" dirty="0">
                <a:latin typeface="Arial" panose="020B0604020202020204" pitchFamily="34" charset="0"/>
                <a:hlinkClick r:id="rId2">
                  <a:extLst>
                    <a:ext uri="{A12FA001-AC4F-418D-AE19-62706E023703}">
                      <ahyp:hlinkClr xmlns:ahyp="http://schemas.microsoft.com/office/drawing/2018/hyperlinkcolor" val="tx"/>
                    </a:ext>
                  </a:extLst>
                </a:hlinkClick>
              </a:rPr>
              <a:t>uwbdrs@uw.edu</a:t>
            </a:r>
            <a:r>
              <a:rPr lang="en-US" b="0" dirty="0">
                <a:latin typeface="Arial" panose="020B0604020202020204" pitchFamily="34" charset="0"/>
              </a:rPr>
              <a:t> </a:t>
            </a:r>
          </a:p>
          <a:p>
            <a:pPr marL="0" indent="0">
              <a:spcAft>
                <a:spcPts val="1200"/>
              </a:spcAft>
              <a:buNone/>
            </a:pPr>
            <a:r>
              <a:rPr lang="en-US" dirty="0">
                <a:latin typeface="Arial" panose="020B0604020202020204" pitchFamily="34" charset="0"/>
              </a:rPr>
              <a:t>Website:</a:t>
            </a:r>
            <a:r>
              <a:rPr lang="en-US" b="0" dirty="0">
                <a:latin typeface="Arial" panose="020B0604020202020204" pitchFamily="34" charset="0"/>
              </a:rPr>
              <a:t> </a:t>
            </a:r>
            <a:r>
              <a:rPr lang="en-US" b="0" dirty="0">
                <a:latin typeface="Arial" panose="020B0604020202020204" pitchFamily="34" charset="0"/>
                <a:hlinkClick r:id="rId3">
                  <a:extLst>
                    <a:ext uri="{A12FA001-AC4F-418D-AE19-62706E023703}">
                      <ahyp:hlinkClr xmlns:ahyp="http://schemas.microsoft.com/office/drawing/2018/hyperlinkcolor" val="tx"/>
                    </a:ext>
                  </a:extLst>
                </a:hlinkClick>
              </a:rPr>
              <a:t>www.uwb.edu/student-affairs/drs</a:t>
            </a:r>
            <a:endParaRPr lang="en-US" b="0" dirty="0">
              <a:latin typeface="Arial" panose="020B0604020202020204" pitchFamily="34" charset="0"/>
            </a:endParaRPr>
          </a:p>
          <a:p>
            <a:pPr marL="0" indent="0">
              <a:spcAft>
                <a:spcPts val="1200"/>
              </a:spcAft>
              <a:buNone/>
            </a:pPr>
            <a:r>
              <a:rPr lang="en-US" b="0" i="1" dirty="0">
                <a:latin typeface="Arial" panose="020B0604020202020204" pitchFamily="34" charset="0"/>
              </a:rPr>
              <a:t>visit UWB's home page </a:t>
            </a:r>
            <a:r>
              <a:rPr lang="en-US" b="0" i="1" dirty="0">
                <a:latin typeface="Arial" panose="020B0604020202020204" pitchFamily="34" charset="0"/>
                <a:hlinkClick r:id="rId4">
                  <a:extLst>
                    <a:ext uri="{A12FA001-AC4F-418D-AE19-62706E023703}">
                      <ahyp:hlinkClr xmlns:ahyp="http://schemas.microsoft.com/office/drawing/2018/hyperlinkcolor" val="tx"/>
                    </a:ext>
                  </a:extLst>
                </a:hlinkClick>
              </a:rPr>
              <a:t>www.uwb.edu</a:t>
            </a:r>
            <a:r>
              <a:rPr lang="en-US" b="0" i="1" dirty="0">
                <a:latin typeface="Arial" panose="020B0604020202020204" pitchFamily="34" charset="0"/>
              </a:rPr>
              <a:t> and search for DRS</a:t>
            </a:r>
          </a:p>
          <a:p>
            <a:pPr marL="0" indent="0">
              <a:spcAft>
                <a:spcPts val="1200"/>
              </a:spcAft>
              <a:buNone/>
            </a:pPr>
            <a:r>
              <a:rPr lang="en-US" dirty="0">
                <a:latin typeface="Arial" panose="020B0604020202020204" pitchFamily="34" charset="0"/>
              </a:rPr>
              <a:t>Mail: </a:t>
            </a:r>
            <a:r>
              <a:rPr lang="en-US" b="0" dirty="0">
                <a:latin typeface="Arial" panose="020B0604020202020204" pitchFamily="34" charset="0"/>
              </a:rPr>
              <a:t>Box 358555, 17927 113th Ave NE, Bothell, WA 98011</a:t>
            </a:r>
          </a:p>
        </p:txBody>
      </p:sp>
    </p:spTree>
    <p:extLst>
      <p:ext uri="{BB962C8B-B14F-4D97-AF65-F5344CB8AC3E}">
        <p14:creationId xmlns:p14="http://schemas.microsoft.com/office/powerpoint/2010/main" val="1848798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FONTS</a:t>
            </a:r>
          </a:p>
        </p:txBody>
      </p:sp>
      <p:sp>
        <p:nvSpPr>
          <p:cNvPr id="4" name="Text Placeholder 3"/>
          <p:cNvSpPr>
            <a:spLocks noGrp="1"/>
          </p:cNvSpPr>
          <p:nvPr>
            <p:ph type="body" sz="quarter" idx="12"/>
          </p:nvPr>
        </p:nvSpPr>
        <p:spPr/>
        <p:txBody>
          <a:bodyPr/>
          <a:lstStyle/>
          <a:p>
            <a:r>
              <a:rPr lang="en-US"/>
              <a:t>YOU WILL NEED TO INSTALL FONTS TO USE THIS TEMPLATE</a:t>
            </a:r>
          </a:p>
        </p:txBody>
      </p:sp>
      <p:sp>
        <p:nvSpPr>
          <p:cNvPr id="3" name="Text Placeholder 2"/>
          <p:cNvSpPr>
            <a:spLocks noGrp="1"/>
          </p:cNvSpPr>
          <p:nvPr>
            <p:ph type="body" sz="quarter" idx="11"/>
          </p:nvPr>
        </p:nvSpPr>
        <p:spPr/>
        <p:txBody>
          <a:bodyPr/>
          <a:lstStyle/>
          <a:p>
            <a:r>
              <a:rPr lang="en-US"/>
              <a:t>Go to uw.edu/brand/fonts</a:t>
            </a:r>
          </a:p>
          <a:p>
            <a:r>
              <a:rPr lang="en-US"/>
              <a:t>Download three fonts: </a:t>
            </a:r>
            <a:br>
              <a:rPr lang="en-US"/>
            </a:br>
            <a:r>
              <a:rPr lang="en-US"/>
              <a:t>Encode Sans, Uni Sans, Open Sans</a:t>
            </a:r>
          </a:p>
          <a:p>
            <a:r>
              <a:rPr lang="en-US"/>
              <a:t>You may need to close PowerPoint and re-open in order to access the fonts. </a:t>
            </a:r>
          </a:p>
          <a:p>
            <a:r>
              <a:rPr lang="en-US"/>
              <a:t>All templates themes include these brand fonts</a:t>
            </a:r>
          </a:p>
        </p:txBody>
      </p:sp>
    </p:spTree>
    <p:extLst>
      <p:ext uri="{BB962C8B-B14F-4D97-AF65-F5344CB8AC3E}">
        <p14:creationId xmlns:p14="http://schemas.microsoft.com/office/powerpoint/2010/main" val="13991373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THIS POWERPOINT THEME</a:t>
            </a:r>
          </a:p>
        </p:txBody>
      </p:sp>
      <p:sp>
        <p:nvSpPr>
          <p:cNvPr id="3" name="Text Placeholder 2"/>
          <p:cNvSpPr>
            <a:spLocks noGrp="1"/>
          </p:cNvSpPr>
          <p:nvPr>
            <p:ph type="body" sz="quarter" idx="11"/>
          </p:nvPr>
        </p:nvSpPr>
        <p:spPr/>
        <p:txBody>
          <a:bodyPr/>
          <a:lstStyle/>
          <a:p>
            <a:r>
              <a:rPr lang="en-US"/>
              <a:t>A UW color palette is built into this theme.</a:t>
            </a:r>
          </a:p>
          <a:p>
            <a:r>
              <a:rPr lang="en-US"/>
              <a:t>There are three layout styles and three designs in this theme: Purple, Gold and White</a:t>
            </a:r>
          </a:p>
          <a:p>
            <a:endParaRPr lang="en-US"/>
          </a:p>
          <a:p>
            <a:r>
              <a:rPr lang="en-US"/>
              <a:t>The graphic elements, like the bar and the logos are in the Master Sheets. To edit them go to view &gt; master &gt; slide master. </a:t>
            </a:r>
          </a:p>
        </p:txBody>
      </p:sp>
    </p:spTree>
    <p:extLst>
      <p:ext uri="{BB962C8B-B14F-4D97-AF65-F5344CB8AC3E}">
        <p14:creationId xmlns:p14="http://schemas.microsoft.com/office/powerpoint/2010/main" val="289097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ON-BRAND</a:t>
            </a:r>
            <a:br>
              <a:rPr lang="en-US"/>
            </a:br>
            <a:r>
              <a:rPr lang="en-US"/>
              <a:t>STATEMENT</a:t>
            </a:r>
          </a:p>
        </p:txBody>
      </p:sp>
      <p:sp>
        <p:nvSpPr>
          <p:cNvPr id="4" name="Text Placeholder 3"/>
          <p:cNvSpPr>
            <a:spLocks noGrp="1"/>
          </p:cNvSpPr>
          <p:nvPr>
            <p:ph type="body" sz="quarter" idx="12"/>
          </p:nvPr>
        </p:nvSpPr>
        <p:spPr/>
        <p:txBody>
          <a:bodyPr/>
          <a:lstStyle/>
          <a:p>
            <a:r>
              <a:rPr lang="en-US"/>
              <a:t>FOR GENERAL USE</a:t>
            </a:r>
          </a:p>
        </p:txBody>
      </p:sp>
      <p:sp>
        <p:nvSpPr>
          <p:cNvPr id="3" name="Text Placeholder 2"/>
          <p:cNvSpPr>
            <a:spLocks noGrp="1"/>
          </p:cNvSpPr>
          <p:nvPr>
            <p:ph type="body" sz="quarter" idx="11"/>
          </p:nvPr>
        </p:nvSpPr>
        <p:spPr/>
        <p:txBody>
          <a:bodyPr/>
          <a:lstStyle/>
          <a:p>
            <a:r>
              <a:rPr lang="en-US"/>
              <a:t>What defines the students and faculty of the University of Washington? Above all, it’s our belief in possibility and our unshakable optimism. It’s a connection to others, both near and far. It’s a hunger that pushes us to tackle challenges and pursue progress. It’s the conviction that together we can create a world of good. And it’s our determination to Be Boundless. Join the journey at uw.edu.   </a:t>
            </a:r>
          </a:p>
          <a:p>
            <a:endParaRPr lang="en-US"/>
          </a:p>
        </p:txBody>
      </p:sp>
    </p:spTree>
    <p:extLst>
      <p:ext uri="{BB962C8B-B14F-4D97-AF65-F5344CB8AC3E}">
        <p14:creationId xmlns:p14="http://schemas.microsoft.com/office/powerpoint/2010/main" val="3819347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D18CC8-95D9-808F-46DF-D4419286F55A}"/>
              </a:ext>
            </a:extLst>
          </p:cNvPr>
          <p:cNvSpPr>
            <a:spLocks noGrp="1"/>
          </p:cNvSpPr>
          <p:nvPr>
            <p:ph type="title"/>
          </p:nvPr>
        </p:nvSpPr>
        <p:spPr/>
        <p:txBody>
          <a:bodyPr/>
          <a:lstStyle/>
          <a:p>
            <a:r>
              <a:rPr lang="en-US" dirty="0"/>
              <a:t>WHAT IS A DISABILITY?</a:t>
            </a:r>
          </a:p>
        </p:txBody>
      </p:sp>
      <p:sp>
        <p:nvSpPr>
          <p:cNvPr id="2" name="Text Placeholder 1">
            <a:extLst>
              <a:ext uri="{FF2B5EF4-FFF2-40B4-BE49-F238E27FC236}">
                <a16:creationId xmlns:a16="http://schemas.microsoft.com/office/drawing/2014/main" id="{BEC581A5-68EA-9288-6326-327D2851C92C}"/>
              </a:ext>
            </a:extLst>
          </p:cNvPr>
          <p:cNvSpPr>
            <a:spLocks noGrp="1"/>
          </p:cNvSpPr>
          <p:nvPr>
            <p:ph type="body" sz="quarter" idx="11"/>
          </p:nvPr>
        </p:nvSpPr>
        <p:spPr>
          <a:xfrm>
            <a:off x="659305" y="1810512"/>
            <a:ext cx="8064505" cy="4151376"/>
          </a:xfrm>
        </p:spPr>
        <p:txBody>
          <a:bodyPr/>
          <a:lstStyle/>
          <a:p>
            <a:pPr marL="0" indent="0" algn="ctr">
              <a:buNone/>
            </a:pPr>
            <a:r>
              <a:rPr lang="en-US" b="0" dirty="0"/>
              <a:t>A physical or mental impairment that substantially limits one or more major life activities</a:t>
            </a:r>
          </a:p>
          <a:p>
            <a:pPr marL="0" indent="0" algn="ctr">
              <a:buNone/>
            </a:pPr>
            <a:r>
              <a:rPr lang="en-US" sz="2000" b="0" dirty="0"/>
              <a:t> </a:t>
            </a:r>
          </a:p>
          <a:p>
            <a:pPr lvl="1">
              <a:spcAft>
                <a:spcPts val="600"/>
              </a:spcAft>
              <a:buFont typeface="Courier New" panose="02070309020205020404" pitchFamily="49" charset="0"/>
              <a:buChar char="o"/>
            </a:pPr>
            <a:r>
              <a:rPr lang="en-US" b="0" dirty="0"/>
              <a:t>Actions like eating, sleeping, speaking, and breathing</a:t>
            </a:r>
          </a:p>
          <a:p>
            <a:pPr lvl="1">
              <a:spcAft>
                <a:spcPts val="600"/>
              </a:spcAft>
              <a:buFont typeface="Courier New" panose="02070309020205020404" pitchFamily="49" charset="0"/>
              <a:buChar char="o"/>
            </a:pPr>
            <a:r>
              <a:rPr lang="en-US" b="0" dirty="0"/>
              <a:t>Movements like walking, standing, lifting, and bending</a:t>
            </a:r>
          </a:p>
          <a:p>
            <a:pPr lvl="1">
              <a:spcAft>
                <a:spcPts val="600"/>
              </a:spcAft>
              <a:buFont typeface="Courier New" panose="02070309020205020404" pitchFamily="49" charset="0"/>
              <a:buChar char="o"/>
            </a:pPr>
            <a:r>
              <a:rPr lang="en-US" b="0" dirty="0"/>
              <a:t>Cognitive functions like thinking and concentrating</a:t>
            </a:r>
          </a:p>
          <a:p>
            <a:pPr lvl="1">
              <a:spcAft>
                <a:spcPts val="600"/>
              </a:spcAft>
              <a:buFont typeface="Courier New" panose="02070309020205020404" pitchFamily="49" charset="0"/>
              <a:buChar char="o"/>
            </a:pPr>
            <a:r>
              <a:rPr lang="en-US" b="0" dirty="0"/>
              <a:t>Sensory functions like seeing and hearing</a:t>
            </a:r>
          </a:p>
          <a:p>
            <a:pPr lvl="1">
              <a:spcAft>
                <a:spcPts val="600"/>
              </a:spcAft>
              <a:buFont typeface="Courier New" panose="02070309020205020404" pitchFamily="49" charset="0"/>
              <a:buChar char="o"/>
            </a:pPr>
            <a:r>
              <a:rPr lang="en-US" b="0" dirty="0"/>
              <a:t>Processes like reading, writing, learning, and communicating</a:t>
            </a:r>
          </a:p>
          <a:p>
            <a:pPr lvl="1">
              <a:spcAft>
                <a:spcPts val="600"/>
              </a:spcAft>
              <a:buFont typeface="Courier New" panose="02070309020205020404" pitchFamily="49" charset="0"/>
              <a:buChar char="o"/>
            </a:pPr>
            <a:r>
              <a:rPr lang="en-US" b="0" dirty="0"/>
              <a:t>Major bodily functions like circulation, reproduction, organs</a:t>
            </a:r>
          </a:p>
          <a:p>
            <a:pPr lvl="1"/>
            <a:endParaRPr lang="en-US" b="0" dirty="0"/>
          </a:p>
          <a:p>
            <a:pPr lvl="1"/>
            <a:endParaRPr lang="en-US" b="0" dirty="0"/>
          </a:p>
          <a:p>
            <a:endParaRPr lang="en-US" dirty="0"/>
          </a:p>
        </p:txBody>
      </p:sp>
    </p:spTree>
    <p:extLst>
      <p:ext uri="{BB962C8B-B14F-4D97-AF65-F5344CB8AC3E}">
        <p14:creationId xmlns:p14="http://schemas.microsoft.com/office/powerpoint/2010/main" val="1663689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19A21A-B309-1134-68FE-9E6E26F1F9FD}"/>
              </a:ext>
            </a:extLst>
          </p:cNvPr>
          <p:cNvSpPr>
            <a:spLocks noGrp="1"/>
          </p:cNvSpPr>
          <p:nvPr>
            <p:ph type="title"/>
          </p:nvPr>
        </p:nvSpPr>
        <p:spPr/>
        <p:txBody>
          <a:bodyPr/>
          <a:lstStyle/>
          <a:p>
            <a:r>
              <a:rPr lang="en-US" dirty="0"/>
              <a:t>HOW DRS CAN HELP</a:t>
            </a:r>
          </a:p>
        </p:txBody>
      </p:sp>
      <p:sp>
        <p:nvSpPr>
          <p:cNvPr id="2" name="Text Placeholder 1">
            <a:extLst>
              <a:ext uri="{FF2B5EF4-FFF2-40B4-BE49-F238E27FC236}">
                <a16:creationId xmlns:a16="http://schemas.microsoft.com/office/drawing/2014/main" id="{C1564CDD-142E-BE44-EAC9-14657558A10A}"/>
              </a:ext>
            </a:extLst>
          </p:cNvPr>
          <p:cNvSpPr>
            <a:spLocks noGrp="1"/>
          </p:cNvSpPr>
          <p:nvPr>
            <p:ph type="body" sz="quarter" idx="11"/>
          </p:nvPr>
        </p:nvSpPr>
        <p:spPr>
          <a:xfrm>
            <a:off x="665530" y="1617853"/>
            <a:ext cx="7372046" cy="3393059"/>
          </a:xfrm>
        </p:spPr>
        <p:txBody>
          <a:bodyPr/>
          <a:lstStyle/>
          <a:p>
            <a:pPr marL="0" indent="0" algn="ctr">
              <a:buNone/>
            </a:pPr>
            <a:r>
              <a:rPr lang="en-US" sz="2000" b="0" dirty="0">
                <a:latin typeface="Arial" panose="020B0604020202020204" pitchFamily="34" charset="0"/>
                <a:cs typeface="Arial" panose="020B0604020202020204" pitchFamily="34" charset="0"/>
              </a:rPr>
              <a:t>Disability Resources for Students works with students who have documented disabilities that pose barriers to equitable access. </a:t>
            </a:r>
          </a:p>
          <a:p>
            <a:pPr marL="0" indent="0">
              <a:buNone/>
            </a:pPr>
            <a:endParaRPr lang="en-US" sz="1800" b="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Academic accommodations </a:t>
            </a:r>
            <a:r>
              <a:rPr lang="en-US" sz="1800" b="0" dirty="0">
                <a:latin typeface="Arial" panose="020B0604020202020204" pitchFamily="34" charset="0"/>
                <a:cs typeface="Arial" panose="020B0604020202020204" pitchFamily="34" charset="0"/>
              </a:rPr>
              <a:t>are adjustments to class or program activities that reduce disability-related barriers, so that students can access the same experiences and achieve the same learning objectives as their non-disabled peers. </a:t>
            </a:r>
          </a:p>
          <a:p>
            <a:pPr marL="0" indent="0">
              <a:buNone/>
            </a:pPr>
            <a:endParaRPr lang="en-US" sz="1800" b="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Housing accommodations </a:t>
            </a:r>
            <a:r>
              <a:rPr lang="en-US" sz="1800" b="0" dirty="0">
                <a:latin typeface="Arial" panose="020B0604020202020204" pitchFamily="34" charset="0"/>
                <a:cs typeface="Arial" panose="020B0604020202020204" pitchFamily="34" charset="0"/>
              </a:rPr>
              <a:t>are adjustments to residential spaces that reduce disability-related barriers in a student’s living environment.</a:t>
            </a:r>
          </a:p>
        </p:txBody>
      </p:sp>
      <p:sp>
        <p:nvSpPr>
          <p:cNvPr id="4" name="Text Placeholder 1">
            <a:extLst>
              <a:ext uri="{FF2B5EF4-FFF2-40B4-BE49-F238E27FC236}">
                <a16:creationId xmlns:a16="http://schemas.microsoft.com/office/drawing/2014/main" id="{44EA14A1-A7BA-DCE1-7BFE-CE3C398C6DB4}"/>
              </a:ext>
            </a:extLst>
          </p:cNvPr>
          <p:cNvSpPr txBox="1">
            <a:spLocks/>
          </p:cNvSpPr>
          <p:nvPr/>
        </p:nvSpPr>
        <p:spPr>
          <a:xfrm>
            <a:off x="665530" y="5265256"/>
            <a:ext cx="7079438" cy="897393"/>
          </a:xfrm>
          <a:prstGeom prst="rect">
            <a:avLst/>
          </a:prstGeom>
        </p:spPr>
        <p:txBody>
          <a:bodyPr/>
          <a:lstStyle>
            <a:lvl1pPr marL="342900" indent="-342900" algn="l" defTabSz="457200" rtl="0" eaLnBrk="1" latinLnBrk="0" hangingPunct="1">
              <a:spcBef>
                <a:spcPct val="20000"/>
              </a:spcBef>
              <a:buFont typeface="Lucida Grande"/>
              <a:buChar char="&gt;"/>
              <a:defRPr sz="2400" b="1" i="0" kern="1200" baseline="0">
                <a:solidFill>
                  <a:srgbClr val="4B2E83"/>
                </a:solidFill>
                <a:latin typeface="Open Sans"/>
                <a:ea typeface="+mn-ea"/>
                <a:cs typeface="Open Sans"/>
              </a:defRPr>
            </a:lvl1pPr>
            <a:lvl2pPr marL="742950" indent="-285750" algn="l" defTabSz="457200" rtl="0" eaLnBrk="1" latinLnBrk="0" hangingPunct="1">
              <a:spcBef>
                <a:spcPct val="20000"/>
              </a:spcBef>
              <a:buFont typeface="Arial"/>
              <a:buChar char="–"/>
              <a:defRPr sz="2000" b="1" i="0" kern="1200" baseline="0">
                <a:solidFill>
                  <a:srgbClr val="4B2E83"/>
                </a:solidFill>
                <a:latin typeface="Open Sans"/>
                <a:ea typeface="+mn-ea"/>
                <a:cs typeface="Open Sans"/>
              </a:defRPr>
            </a:lvl2pPr>
            <a:lvl3pPr marL="1143000" indent="-228600" algn="l" defTabSz="457200" rtl="0" eaLnBrk="1" latinLnBrk="0" hangingPunct="1">
              <a:spcBef>
                <a:spcPct val="20000"/>
              </a:spcBef>
              <a:buSzPct val="100000"/>
              <a:buFont typeface="Lucida Grande"/>
              <a:buChar char="&gt;"/>
              <a:defRPr sz="1800" b="1" i="0" kern="1200" baseline="0">
                <a:solidFill>
                  <a:srgbClr val="4B2E83"/>
                </a:solidFill>
                <a:latin typeface="Open Sans"/>
                <a:ea typeface="+mn-ea"/>
                <a:cs typeface="Open Sans"/>
              </a:defRPr>
            </a:lvl3pPr>
            <a:lvl4pPr marL="1600200" indent="-228600" algn="l" defTabSz="457200" rtl="0" eaLnBrk="1" latinLnBrk="0" hangingPunct="1">
              <a:spcBef>
                <a:spcPct val="20000"/>
              </a:spcBef>
              <a:buFont typeface="Arial"/>
              <a:buChar char="–"/>
              <a:defRPr sz="1600" b="1" i="0" kern="1200" baseline="0">
                <a:solidFill>
                  <a:srgbClr val="4B2E83"/>
                </a:solidFill>
                <a:latin typeface="Open Sans"/>
                <a:ea typeface="+mn-ea"/>
                <a:cs typeface="Open Sans"/>
              </a:defRPr>
            </a:lvl4pPr>
            <a:lvl5pPr marL="2057400" indent="-228600" algn="l" defTabSz="457200" rtl="0" eaLnBrk="1" latinLnBrk="0" hangingPunct="1">
              <a:spcBef>
                <a:spcPct val="20000"/>
              </a:spcBef>
              <a:buFont typeface="Lucida Grande"/>
              <a:buChar char="&gt;"/>
              <a:defRPr sz="1400" b="1" i="0" kern="1200" baseline="0">
                <a:solidFill>
                  <a:srgbClr val="4B2E83"/>
                </a:solidFill>
                <a:latin typeface="Open Sans"/>
                <a:ea typeface="+mn-ea"/>
                <a:cs typeface="Open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Lucida Grande"/>
              <a:buNone/>
            </a:pPr>
            <a:r>
              <a:rPr lang="en-US" sz="1600" i="1" dirty="0">
                <a:latin typeface="Arial" panose="020B0604020202020204" pitchFamily="34" charset="0"/>
                <a:cs typeface="Arial" panose="020B0604020202020204" pitchFamily="34" charset="0"/>
              </a:rPr>
              <a:t>Employment accommodations:</a:t>
            </a:r>
            <a:r>
              <a:rPr lang="en-US" sz="1600" dirty="0">
                <a:latin typeface="Arial" panose="020B0604020202020204" pitchFamily="34" charset="0"/>
                <a:cs typeface="Arial" panose="020B0604020202020204" pitchFamily="34" charset="0"/>
              </a:rPr>
              <a:t> </a:t>
            </a:r>
            <a:r>
              <a:rPr lang="en-US" sz="1600" b="0" i="1" dirty="0">
                <a:latin typeface="Arial" panose="020B0604020202020204" pitchFamily="34" charset="0"/>
                <a:cs typeface="Arial" panose="020B0604020202020204" pitchFamily="34" charset="0"/>
              </a:rPr>
              <a:t>DRS supports students (and their faculty); employees of the UW, including student workers, work with HR for adjustments on the job.</a:t>
            </a:r>
          </a:p>
          <a:p>
            <a:pPr marL="0" indent="0">
              <a:buFont typeface="Lucida Grande"/>
              <a:buNone/>
            </a:pPr>
            <a:endParaRPr lang="en-US" dirty="0"/>
          </a:p>
        </p:txBody>
      </p:sp>
    </p:spTree>
    <p:extLst>
      <p:ext uri="{BB962C8B-B14F-4D97-AF65-F5344CB8AC3E}">
        <p14:creationId xmlns:p14="http://schemas.microsoft.com/office/powerpoint/2010/main" val="2988103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203F60-8979-B723-4ED6-7F360D274A8E}"/>
              </a:ext>
            </a:extLst>
          </p:cNvPr>
          <p:cNvSpPr>
            <a:spLocks noGrp="1"/>
          </p:cNvSpPr>
          <p:nvPr>
            <p:ph type="title"/>
          </p:nvPr>
        </p:nvSpPr>
        <p:spPr/>
        <p:txBody>
          <a:bodyPr/>
          <a:lstStyle/>
          <a:p>
            <a:r>
              <a:rPr lang="en-US" sz="3200" dirty="0"/>
              <a:t>K-12 AND POSTSECONDARY DIFFERENCES PART 1</a:t>
            </a:r>
            <a:endParaRPr lang="en-US" dirty="0"/>
          </a:p>
        </p:txBody>
      </p:sp>
      <p:sp>
        <p:nvSpPr>
          <p:cNvPr id="2" name="Text Placeholder 1">
            <a:extLst>
              <a:ext uri="{FF2B5EF4-FFF2-40B4-BE49-F238E27FC236}">
                <a16:creationId xmlns:a16="http://schemas.microsoft.com/office/drawing/2014/main" id="{6DE083D3-7333-36FC-0DF9-456C529D839A}"/>
              </a:ext>
            </a:extLst>
          </p:cNvPr>
          <p:cNvSpPr>
            <a:spLocks noGrp="1"/>
          </p:cNvSpPr>
          <p:nvPr>
            <p:ph type="body" sz="quarter" idx="11"/>
          </p:nvPr>
        </p:nvSpPr>
        <p:spPr>
          <a:xfrm>
            <a:off x="659305" y="1736725"/>
            <a:ext cx="8196210" cy="3941699"/>
          </a:xfrm>
        </p:spPr>
        <p:txBody>
          <a:bodyPr/>
          <a:lstStyle/>
          <a:p>
            <a:pPr marL="0" indent="0" algn="ctr">
              <a:buNone/>
            </a:pPr>
            <a:r>
              <a:rPr lang="en-US" sz="2000" b="0" dirty="0">
                <a:latin typeface="Arial" panose="020B0604020202020204" pitchFamily="34" charset="0"/>
                <a:cs typeface="Arial" panose="020B0604020202020204" pitchFamily="34" charset="0"/>
              </a:rPr>
              <a:t>There are significant differences in how elementary / high schools </a:t>
            </a:r>
          </a:p>
          <a:p>
            <a:pPr marL="0" indent="0" algn="ctr">
              <a:buNone/>
            </a:pPr>
            <a:r>
              <a:rPr lang="en-US" sz="2000" b="0" dirty="0">
                <a:latin typeface="Arial" panose="020B0604020202020204" pitchFamily="34" charset="0"/>
                <a:cs typeface="Arial" panose="020B0604020202020204" pitchFamily="34" charset="0"/>
              </a:rPr>
              <a:t>and colleges / universities assist students with disabilities.</a:t>
            </a:r>
          </a:p>
          <a:p>
            <a:pPr marL="0" indent="0" algn="ctr">
              <a:buNone/>
            </a:pPr>
            <a:r>
              <a:rPr lang="en-US" sz="2000" b="0" dirty="0">
                <a:latin typeface="Arial" panose="020B0604020202020204" pitchFamily="34" charset="0"/>
                <a:cs typeface="Arial" panose="020B0604020202020204" pitchFamily="34" charset="0"/>
              </a:rPr>
              <a:t> </a:t>
            </a:r>
          </a:p>
          <a:p>
            <a:pPr marL="0" indent="0">
              <a:buNone/>
            </a:pPr>
            <a:r>
              <a:rPr lang="en-US" sz="1800" dirty="0">
                <a:latin typeface="Arial" panose="020B0604020202020204" pitchFamily="34" charset="0"/>
                <a:cs typeface="Arial" panose="020B0604020202020204" pitchFamily="34" charset="0"/>
              </a:rPr>
              <a:t>K-12 school districts </a:t>
            </a:r>
            <a:r>
              <a:rPr lang="en-US" sz="1800" b="0" dirty="0">
                <a:latin typeface="Arial" panose="020B0604020202020204" pitchFamily="34" charset="0"/>
                <a:cs typeface="Arial" panose="020B0604020202020204" pitchFamily="34" charset="0"/>
              </a:rPr>
              <a:t>are required to identify, assess, and meet the needs of students with disabilities. They are required to provide a </a:t>
            </a:r>
            <a:r>
              <a:rPr lang="en-US" sz="1800" b="0" i="1" dirty="0">
                <a:latin typeface="Arial" panose="020B0604020202020204" pitchFamily="34" charset="0"/>
                <a:cs typeface="Arial" panose="020B0604020202020204" pitchFamily="34" charset="0"/>
              </a:rPr>
              <a:t>free appropriate public education</a:t>
            </a:r>
            <a:r>
              <a:rPr lang="en-US" sz="1800" b="0" dirty="0">
                <a:latin typeface="Arial" panose="020B0604020202020204" pitchFamily="34" charset="0"/>
                <a:cs typeface="Arial" panose="020B0604020202020204" pitchFamily="34" charset="0"/>
              </a:rPr>
              <a:t> (FAPE), which could include special education, necessary services, and curricular modifications.</a:t>
            </a:r>
          </a:p>
          <a:p>
            <a:pPr marL="0" indent="0">
              <a:buNone/>
            </a:pPr>
            <a:endParaRPr lang="en-US" sz="1600" b="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Postsecondary institutions </a:t>
            </a:r>
            <a:r>
              <a:rPr lang="en-US" sz="1800" b="0" dirty="0">
                <a:latin typeface="Arial" panose="020B0604020202020204" pitchFamily="34" charset="0"/>
                <a:cs typeface="Arial" panose="020B0604020202020204" pitchFamily="34" charset="0"/>
              </a:rPr>
              <a:t>are required to provide </a:t>
            </a:r>
            <a:r>
              <a:rPr lang="en-US" sz="1800" b="0" i="1" dirty="0">
                <a:latin typeface="Arial" panose="020B0604020202020204" pitchFamily="34" charset="0"/>
                <a:cs typeface="Arial" panose="020B0604020202020204" pitchFamily="34" charset="0"/>
              </a:rPr>
              <a:t>access</a:t>
            </a:r>
            <a:r>
              <a:rPr lang="en-US" sz="1800" b="0" dirty="0">
                <a:latin typeface="Arial" panose="020B0604020202020204" pitchFamily="34" charset="0"/>
                <a:cs typeface="Arial" panose="020B0604020202020204" pitchFamily="34" charset="0"/>
              </a:rPr>
              <a:t> to all opportunities offered to otherwise qualified students with disabilities. They are not required to provide FAPE. Instead, they guard against discriminatory practices and comply with the ADA, by providing academic accommodations to mitigate disability-related barriers without fundamentally altering curriculum requirements.</a:t>
            </a:r>
          </a:p>
          <a:p>
            <a:pPr marL="0" indent="0">
              <a:buNone/>
            </a:pPr>
            <a:endParaRPr lang="en-US" dirty="0"/>
          </a:p>
        </p:txBody>
      </p:sp>
    </p:spTree>
    <p:extLst>
      <p:ext uri="{BB962C8B-B14F-4D97-AF65-F5344CB8AC3E}">
        <p14:creationId xmlns:p14="http://schemas.microsoft.com/office/powerpoint/2010/main" val="3360651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94AFD-7ABC-527A-3D6E-1052E22F6F7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043D392-A42D-D485-BD76-FB0666DECD46}"/>
              </a:ext>
            </a:extLst>
          </p:cNvPr>
          <p:cNvSpPr>
            <a:spLocks noGrp="1"/>
          </p:cNvSpPr>
          <p:nvPr>
            <p:ph type="title"/>
          </p:nvPr>
        </p:nvSpPr>
        <p:spPr/>
        <p:txBody>
          <a:bodyPr/>
          <a:lstStyle/>
          <a:p>
            <a:r>
              <a:rPr lang="en-US" sz="3200" dirty="0"/>
              <a:t>K-12 AND POSTSECONDARY DIFFERENCES PART 2</a:t>
            </a:r>
            <a:endParaRPr lang="en-US" dirty="0"/>
          </a:p>
        </p:txBody>
      </p:sp>
      <p:sp>
        <p:nvSpPr>
          <p:cNvPr id="2" name="Text Placeholder 1">
            <a:extLst>
              <a:ext uri="{FF2B5EF4-FFF2-40B4-BE49-F238E27FC236}">
                <a16:creationId xmlns:a16="http://schemas.microsoft.com/office/drawing/2014/main" id="{9558B745-7BC3-0C06-A17A-AE8B412FEE85}"/>
              </a:ext>
            </a:extLst>
          </p:cNvPr>
          <p:cNvSpPr>
            <a:spLocks noGrp="1"/>
          </p:cNvSpPr>
          <p:nvPr>
            <p:ph type="body" sz="quarter" idx="11"/>
          </p:nvPr>
        </p:nvSpPr>
        <p:spPr>
          <a:xfrm>
            <a:off x="659305" y="1736725"/>
            <a:ext cx="8076955" cy="3941699"/>
          </a:xfrm>
        </p:spPr>
        <p:txBody>
          <a:bodyPr/>
          <a:lstStyle/>
          <a:p>
            <a:pPr marL="0" indent="0" algn="ctr">
              <a:buNone/>
            </a:pPr>
            <a:r>
              <a:rPr lang="en-US" b="0" dirty="0">
                <a:latin typeface="Arial" panose="020B0604020202020204" pitchFamily="34" charset="0"/>
              </a:rPr>
              <a:t>Unlike students in K-12, college/university students are responsible for managing their own accommodations. </a:t>
            </a:r>
          </a:p>
          <a:p>
            <a:pPr marL="0" indent="0" algn="ctr">
              <a:buNone/>
            </a:pPr>
            <a:endParaRPr lang="en-US" sz="2000" b="0" dirty="0">
              <a:latin typeface="Arial" panose="020B0604020202020204" pitchFamily="34" charset="0"/>
            </a:endParaRPr>
          </a:p>
          <a:p>
            <a:pPr marL="0" indent="0">
              <a:buNone/>
            </a:pPr>
            <a:r>
              <a:rPr lang="en-US" sz="2000" b="0" dirty="0">
                <a:latin typeface="Arial" panose="020B0604020202020204" pitchFamily="34" charset="0"/>
              </a:rPr>
              <a:t>Instead of parents or school staff, students will</a:t>
            </a:r>
          </a:p>
          <a:p>
            <a:pPr marL="0" indent="0">
              <a:buNone/>
            </a:pPr>
            <a:endParaRPr lang="en-US" sz="2000" b="0" dirty="0">
              <a:latin typeface="Arial" panose="020B0604020202020204" pitchFamily="34" charset="0"/>
            </a:endParaRPr>
          </a:p>
          <a:p>
            <a:pPr>
              <a:spcBef>
                <a:spcPts val="0"/>
              </a:spcBef>
              <a:spcAft>
                <a:spcPts val="600"/>
              </a:spcAft>
              <a:buFont typeface="Arial" pitchFamily="34" charset="0"/>
              <a:buChar char="•"/>
            </a:pPr>
            <a:r>
              <a:rPr lang="en-US" sz="2000" b="0" dirty="0">
                <a:latin typeface="Arial" panose="020B0604020202020204" pitchFamily="34" charset="0"/>
              </a:rPr>
              <a:t>Identify themselves to disability services (DRS)</a:t>
            </a:r>
          </a:p>
          <a:p>
            <a:pPr>
              <a:spcBef>
                <a:spcPts val="0"/>
              </a:spcBef>
              <a:spcAft>
                <a:spcPts val="600"/>
              </a:spcAft>
              <a:buFont typeface="Arial" pitchFamily="34" charset="0"/>
              <a:buChar char="•"/>
            </a:pPr>
            <a:r>
              <a:rPr lang="en-US" sz="2000" b="0" dirty="0">
                <a:latin typeface="Arial" panose="020B0604020202020204" pitchFamily="34" charset="0"/>
              </a:rPr>
              <a:t>Provide documentation of disability</a:t>
            </a:r>
          </a:p>
          <a:p>
            <a:pPr>
              <a:spcBef>
                <a:spcPts val="0"/>
              </a:spcBef>
              <a:spcAft>
                <a:spcPts val="600"/>
              </a:spcAft>
              <a:buFont typeface="Arial" pitchFamily="34" charset="0"/>
              <a:buChar char="•"/>
            </a:pPr>
            <a:r>
              <a:rPr lang="en-US" sz="2000" b="0" dirty="0">
                <a:latin typeface="Arial" panose="020B0604020202020204" pitchFamily="34" charset="0"/>
              </a:rPr>
              <a:t>Engage in the interactive process to determine reasonable accommodations</a:t>
            </a:r>
          </a:p>
          <a:p>
            <a:pPr>
              <a:spcBef>
                <a:spcPts val="0"/>
              </a:spcBef>
              <a:spcAft>
                <a:spcPts val="600"/>
              </a:spcAft>
              <a:buFont typeface="Arial" pitchFamily="34" charset="0"/>
              <a:buChar char="•"/>
            </a:pPr>
            <a:r>
              <a:rPr lang="en-US" sz="2000" b="0" dirty="0">
                <a:latin typeface="Arial" panose="020B0604020202020204" pitchFamily="34" charset="0"/>
              </a:rPr>
              <a:t>Notify faculty every quarter about their academic accommodations</a:t>
            </a:r>
          </a:p>
          <a:p>
            <a:pPr>
              <a:spcBef>
                <a:spcPts val="0"/>
              </a:spcBef>
              <a:spcAft>
                <a:spcPts val="600"/>
              </a:spcAft>
              <a:buFont typeface="Arial" pitchFamily="34" charset="0"/>
              <a:buChar char="•"/>
            </a:pPr>
            <a:r>
              <a:rPr lang="en-US" sz="2000" b="0" dirty="0">
                <a:latin typeface="Arial" panose="020B0604020202020204" pitchFamily="34" charset="0"/>
              </a:rPr>
              <a:t>Communicate with faculty to implement access plans in each class</a:t>
            </a:r>
          </a:p>
          <a:p>
            <a:pPr marL="0" indent="0">
              <a:buNone/>
            </a:pPr>
            <a:endParaRPr lang="en-US" dirty="0"/>
          </a:p>
        </p:txBody>
      </p:sp>
    </p:spTree>
    <p:extLst>
      <p:ext uri="{BB962C8B-B14F-4D97-AF65-F5344CB8AC3E}">
        <p14:creationId xmlns:p14="http://schemas.microsoft.com/office/powerpoint/2010/main" val="4133484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D0F711-55F6-C047-C7E4-02D3B340555C}"/>
              </a:ext>
            </a:extLst>
          </p:cNvPr>
          <p:cNvSpPr>
            <a:spLocks noGrp="1"/>
          </p:cNvSpPr>
          <p:nvPr>
            <p:ph type="title"/>
          </p:nvPr>
        </p:nvSpPr>
        <p:spPr/>
        <p:txBody>
          <a:bodyPr/>
          <a:lstStyle/>
          <a:p>
            <a:r>
              <a:rPr lang="en-US" dirty="0"/>
              <a:t>CONFIDENTIALITY</a:t>
            </a:r>
          </a:p>
        </p:txBody>
      </p:sp>
      <p:sp>
        <p:nvSpPr>
          <p:cNvPr id="2" name="Text Placeholder 1">
            <a:extLst>
              <a:ext uri="{FF2B5EF4-FFF2-40B4-BE49-F238E27FC236}">
                <a16:creationId xmlns:a16="http://schemas.microsoft.com/office/drawing/2014/main" id="{F44C6652-2007-614A-1602-2BD38550B47D}"/>
              </a:ext>
            </a:extLst>
          </p:cNvPr>
          <p:cNvSpPr>
            <a:spLocks noGrp="1"/>
          </p:cNvSpPr>
          <p:nvPr>
            <p:ph type="body" sz="quarter" idx="11"/>
          </p:nvPr>
        </p:nvSpPr>
        <p:spPr>
          <a:xfrm>
            <a:off x="539496" y="1736725"/>
            <a:ext cx="8513063" cy="4015497"/>
          </a:xfrm>
        </p:spPr>
        <p:txBody>
          <a:bodyPr/>
          <a:lstStyle/>
          <a:p>
            <a:pPr marL="0" indent="0" algn="ctr">
              <a:buNone/>
            </a:pPr>
            <a:r>
              <a:rPr lang="en-US" sz="2000" dirty="0"/>
              <a:t>Students in postsecondary institutions are adults.</a:t>
            </a:r>
          </a:p>
          <a:p>
            <a:pPr marL="228600" indent="-228600"/>
            <a:endParaRPr lang="en-US" sz="1600" b="0" dirty="0"/>
          </a:p>
          <a:p>
            <a:pPr marL="228600" indent="-228600" algn="ctr"/>
            <a:r>
              <a:rPr lang="en-US" sz="1600" b="0" dirty="0"/>
              <a:t>Students are expected to be responsible for themselves and their decisions </a:t>
            </a:r>
            <a:br>
              <a:rPr lang="en-US" sz="1600" b="0" dirty="0"/>
            </a:br>
            <a:r>
              <a:rPr lang="en-US" sz="1600" b="0" dirty="0"/>
              <a:t>as they attend college or university.</a:t>
            </a:r>
          </a:p>
          <a:p>
            <a:pPr marL="228600" indent="-228600" algn="ctr"/>
            <a:endParaRPr lang="en-US" sz="1600" b="0" dirty="0"/>
          </a:p>
          <a:p>
            <a:pPr marL="228600" indent="-228600" algn="ctr"/>
            <a:r>
              <a:rPr lang="en-US" sz="1600" b="0" dirty="0"/>
              <a:t>Family Educational Rights &amp; Privacy Act (FERPA) does not allow DRS to communicate with parents, unless a student signs a Release of Information (ROI).</a:t>
            </a:r>
          </a:p>
          <a:p>
            <a:pPr marL="228600" indent="-228600" algn="ctr"/>
            <a:endParaRPr lang="en-US" sz="1600" b="0" dirty="0"/>
          </a:p>
          <a:p>
            <a:pPr marL="228600" indent="-228600" algn="ctr"/>
            <a:r>
              <a:rPr lang="en-US" sz="1600" b="0" dirty="0"/>
              <a:t>Even with a ROI, DRS can't take direction from someone else on behalf of a student.</a:t>
            </a:r>
          </a:p>
          <a:p>
            <a:pPr marL="228600" indent="-228600" algn="ctr"/>
            <a:endParaRPr lang="en-US" sz="1600" b="0" dirty="0"/>
          </a:p>
          <a:p>
            <a:pPr marL="228600" indent="-228600" algn="ctr"/>
            <a:r>
              <a:rPr lang="en-US" sz="1600" b="0" dirty="0"/>
              <a:t>Disability details are confidential between a student and DRS; professors are informed only about accommodations, not the nature of a student’s disability.</a:t>
            </a:r>
          </a:p>
          <a:p>
            <a:pPr marL="228600" indent="-228600"/>
            <a:endParaRPr lang="en-US" sz="1600" b="0" dirty="0"/>
          </a:p>
          <a:p>
            <a:pPr marL="0" indent="0" algn="ctr">
              <a:buNone/>
            </a:pPr>
            <a:r>
              <a:rPr lang="en-US" sz="1600" i="1" dirty="0"/>
              <a:t>A disability will be disclosed if there exists a threat of harm to self or others.</a:t>
            </a:r>
          </a:p>
          <a:p>
            <a:endParaRPr lang="en-US" dirty="0"/>
          </a:p>
        </p:txBody>
      </p:sp>
    </p:spTree>
    <p:extLst>
      <p:ext uri="{BB962C8B-B14F-4D97-AF65-F5344CB8AC3E}">
        <p14:creationId xmlns:p14="http://schemas.microsoft.com/office/powerpoint/2010/main" val="3954536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3F4BDF-79DE-8C91-0C08-9CF94294414C}"/>
              </a:ext>
            </a:extLst>
          </p:cNvPr>
          <p:cNvSpPr>
            <a:spLocks noGrp="1"/>
          </p:cNvSpPr>
          <p:nvPr>
            <p:ph type="title"/>
          </p:nvPr>
        </p:nvSpPr>
        <p:spPr/>
        <p:txBody>
          <a:bodyPr/>
          <a:lstStyle/>
          <a:p>
            <a:r>
              <a:rPr lang="en-US" dirty="0"/>
              <a:t>GETTING STARTED</a:t>
            </a:r>
          </a:p>
        </p:txBody>
      </p:sp>
      <p:sp>
        <p:nvSpPr>
          <p:cNvPr id="2" name="Text Placeholder 1">
            <a:extLst>
              <a:ext uri="{FF2B5EF4-FFF2-40B4-BE49-F238E27FC236}">
                <a16:creationId xmlns:a16="http://schemas.microsoft.com/office/drawing/2014/main" id="{1EDE58EA-A331-656C-F043-71B9898F54DD}"/>
              </a:ext>
            </a:extLst>
          </p:cNvPr>
          <p:cNvSpPr>
            <a:spLocks noGrp="1"/>
          </p:cNvSpPr>
          <p:nvPr>
            <p:ph type="body" sz="quarter" idx="11"/>
          </p:nvPr>
        </p:nvSpPr>
        <p:spPr>
          <a:xfrm>
            <a:off x="659304" y="1736726"/>
            <a:ext cx="7835471" cy="3054730"/>
          </a:xfrm>
        </p:spPr>
        <p:txBody>
          <a:bodyPr/>
          <a:lstStyle/>
          <a:p>
            <a:pPr marL="0" indent="0">
              <a:spcAft>
                <a:spcPts val="600"/>
              </a:spcAft>
              <a:buNone/>
            </a:pPr>
            <a:r>
              <a:rPr lang="en-US" sz="1800" b="0" dirty="0">
                <a:solidFill>
                  <a:schemeClr val="tx2"/>
                </a:solidFill>
              </a:rPr>
              <a:t>Accommodations are established with a student-led, interactive process</a:t>
            </a:r>
          </a:p>
          <a:p>
            <a:pPr lvl="1">
              <a:spcAft>
                <a:spcPts val="600"/>
              </a:spcAft>
              <a:buFont typeface="+mj-lt"/>
              <a:buAutoNum type="arabicPeriod"/>
            </a:pPr>
            <a:r>
              <a:rPr lang="en-US" sz="1600" b="0" dirty="0">
                <a:solidFill>
                  <a:schemeClr val="tx2"/>
                </a:solidFill>
              </a:rPr>
              <a:t>Apply on the DRS website</a:t>
            </a:r>
          </a:p>
          <a:p>
            <a:pPr lvl="1">
              <a:spcAft>
                <a:spcPts val="600"/>
              </a:spcAft>
              <a:buFont typeface="+mj-lt"/>
              <a:buAutoNum type="arabicPeriod"/>
            </a:pPr>
            <a:r>
              <a:rPr lang="en-US" sz="1600" b="0" dirty="0">
                <a:solidFill>
                  <a:schemeClr val="tx2"/>
                </a:solidFill>
              </a:rPr>
              <a:t>Upload or email documentation of disability</a:t>
            </a:r>
          </a:p>
          <a:p>
            <a:pPr lvl="1">
              <a:spcAft>
                <a:spcPts val="600"/>
              </a:spcAft>
              <a:buFont typeface="+mj-lt"/>
              <a:buAutoNum type="arabicPeriod"/>
            </a:pPr>
            <a:r>
              <a:rPr lang="en-US" sz="1600" b="0" dirty="0">
                <a:solidFill>
                  <a:schemeClr val="tx2"/>
                </a:solidFill>
              </a:rPr>
              <a:t>Participate in an Access Planning Meeting </a:t>
            </a:r>
          </a:p>
          <a:p>
            <a:pPr marL="57150" indent="0">
              <a:buNone/>
            </a:pPr>
            <a:r>
              <a:rPr lang="en-US" sz="1200" b="0" dirty="0">
                <a:solidFill>
                  <a:schemeClr val="tx2"/>
                </a:solidFill>
              </a:rPr>
              <a:t> </a:t>
            </a:r>
          </a:p>
          <a:p>
            <a:pPr marL="57150" indent="0">
              <a:buNone/>
            </a:pPr>
            <a:r>
              <a:rPr lang="en-US" sz="1600" b="0" dirty="0">
                <a:solidFill>
                  <a:schemeClr val="tx2"/>
                </a:solidFill>
              </a:rPr>
              <a:t>After completing these steps, students will have an access plan describing their accommodations, that they can share with their faculty or campus housing.</a:t>
            </a:r>
          </a:p>
          <a:p>
            <a:pPr marL="0" indent="0">
              <a:buNone/>
            </a:pPr>
            <a:endParaRPr lang="en-US" sz="1600" dirty="0">
              <a:solidFill>
                <a:schemeClr val="tx2"/>
              </a:solidFill>
            </a:endParaRPr>
          </a:p>
          <a:p>
            <a:pPr marL="0" indent="0">
              <a:buNone/>
            </a:pPr>
            <a:r>
              <a:rPr lang="en-US" sz="1600" b="0" dirty="0">
                <a:solidFill>
                  <a:schemeClr val="tx2"/>
                </a:solidFill>
              </a:rPr>
              <a:t>The interactive process ensures that students are actively involved in communicating their needs and making decisions about their own education.</a:t>
            </a:r>
          </a:p>
          <a:p>
            <a:pPr marL="0" indent="0">
              <a:buNone/>
            </a:pPr>
            <a:endParaRPr lang="en-US" sz="1600" b="0" dirty="0">
              <a:solidFill>
                <a:schemeClr val="tx2"/>
              </a:solidFill>
            </a:endParaRPr>
          </a:p>
          <a:p>
            <a:pPr marL="0" indent="0">
              <a:buNone/>
            </a:pPr>
            <a:endParaRPr lang="en-US" dirty="0"/>
          </a:p>
        </p:txBody>
      </p:sp>
      <p:sp>
        <p:nvSpPr>
          <p:cNvPr id="5" name="Text Placeholder 1">
            <a:extLst>
              <a:ext uri="{FF2B5EF4-FFF2-40B4-BE49-F238E27FC236}">
                <a16:creationId xmlns:a16="http://schemas.microsoft.com/office/drawing/2014/main" id="{7341E986-02A6-32D8-53AB-0E5EE6EEC88E}"/>
              </a:ext>
            </a:extLst>
          </p:cNvPr>
          <p:cNvSpPr txBox="1">
            <a:spLocks/>
          </p:cNvSpPr>
          <p:nvPr/>
        </p:nvSpPr>
        <p:spPr>
          <a:xfrm>
            <a:off x="671756" y="5164673"/>
            <a:ext cx="5601028" cy="996696"/>
          </a:xfrm>
          <a:prstGeom prst="rect">
            <a:avLst/>
          </a:prstGeom>
        </p:spPr>
        <p:txBody>
          <a:bodyPr/>
          <a:lstStyle>
            <a:lvl1pPr marL="342900" indent="-342900" algn="l" defTabSz="457200" rtl="0" eaLnBrk="1" latinLnBrk="0" hangingPunct="1">
              <a:spcBef>
                <a:spcPct val="20000"/>
              </a:spcBef>
              <a:buFont typeface="Lucida Grande"/>
              <a:buChar char="&gt;"/>
              <a:defRPr sz="2400" b="1" i="0" kern="1200" baseline="0">
                <a:solidFill>
                  <a:srgbClr val="FFFFFF"/>
                </a:solidFill>
                <a:latin typeface="Open Sans"/>
                <a:ea typeface="+mn-ea"/>
                <a:cs typeface="Open Sans"/>
              </a:defRPr>
            </a:lvl1pPr>
            <a:lvl2pPr marL="742950" indent="-285750" algn="l" defTabSz="457200" rtl="0" eaLnBrk="1" latinLnBrk="0" hangingPunct="1">
              <a:spcBef>
                <a:spcPct val="20000"/>
              </a:spcBef>
              <a:buFont typeface="Arial"/>
              <a:buChar char="–"/>
              <a:defRPr sz="2000" b="1" i="0" kern="1200" baseline="0">
                <a:solidFill>
                  <a:srgbClr val="FFFFFF"/>
                </a:solidFill>
                <a:latin typeface="Open Sans"/>
                <a:ea typeface="+mn-ea"/>
                <a:cs typeface="Open Sans"/>
              </a:defRPr>
            </a:lvl2pPr>
            <a:lvl3pPr marL="1143000" indent="-228600" algn="l" defTabSz="457200" rtl="0" eaLnBrk="1" latinLnBrk="0" hangingPunct="1">
              <a:spcBef>
                <a:spcPct val="20000"/>
              </a:spcBef>
              <a:buSzPct val="100000"/>
              <a:buFont typeface="Lucida Grande"/>
              <a:buChar char="&gt;"/>
              <a:defRPr sz="1800" b="1" i="0" kern="1200" baseline="0">
                <a:solidFill>
                  <a:srgbClr val="FFFFFF"/>
                </a:solidFill>
                <a:latin typeface="Open Sans"/>
                <a:ea typeface="+mn-ea"/>
                <a:cs typeface="Open Sans"/>
              </a:defRPr>
            </a:lvl3pPr>
            <a:lvl4pPr marL="1600200" indent="-228600" algn="l" defTabSz="457200" rtl="0" eaLnBrk="1" latinLnBrk="0" hangingPunct="1">
              <a:spcBef>
                <a:spcPct val="20000"/>
              </a:spcBef>
              <a:buFont typeface="Arial"/>
              <a:buChar char="–"/>
              <a:defRPr sz="1600" b="1" i="0" kern="1200" baseline="0">
                <a:solidFill>
                  <a:srgbClr val="FFFFFF"/>
                </a:solidFill>
                <a:latin typeface="Open Sans"/>
                <a:ea typeface="+mn-ea"/>
                <a:cs typeface="Open Sans"/>
              </a:defRPr>
            </a:lvl4pPr>
            <a:lvl5pPr marL="2057400" indent="-228600" algn="l" defTabSz="457200" rtl="0" eaLnBrk="1" latinLnBrk="0" hangingPunct="1">
              <a:spcBef>
                <a:spcPct val="20000"/>
              </a:spcBef>
              <a:buFont typeface="Lucida Grande"/>
              <a:buChar char="&gt;"/>
              <a:defRPr sz="1400" b="1" i="0" kern="1200" baseline="0">
                <a:solidFill>
                  <a:srgbClr val="FFFFFF"/>
                </a:solidFill>
                <a:latin typeface="Open Sans"/>
                <a:ea typeface="+mn-ea"/>
                <a:cs typeface="Open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000" b="0" dirty="0">
                <a:solidFill>
                  <a:schemeClr val="tx2"/>
                </a:solidFill>
              </a:rPr>
              <a:t>Any students who want to learn more before engaging this process can schedule a DRS General Questions appointment.</a:t>
            </a:r>
          </a:p>
        </p:txBody>
      </p:sp>
    </p:spTree>
    <p:extLst>
      <p:ext uri="{BB962C8B-B14F-4D97-AF65-F5344CB8AC3E}">
        <p14:creationId xmlns:p14="http://schemas.microsoft.com/office/powerpoint/2010/main" val="1522273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686D79-8B6F-6F1C-58D3-3F4286592A10}"/>
              </a:ext>
            </a:extLst>
          </p:cNvPr>
          <p:cNvSpPr>
            <a:spLocks noGrp="1"/>
          </p:cNvSpPr>
          <p:nvPr>
            <p:ph type="title"/>
          </p:nvPr>
        </p:nvSpPr>
        <p:spPr/>
        <p:txBody>
          <a:bodyPr/>
          <a:lstStyle/>
          <a:p>
            <a:r>
              <a:rPr lang="en-US" sz="3200" dirty="0"/>
              <a:t>COMMON ACCOMMODATIONS</a:t>
            </a:r>
          </a:p>
        </p:txBody>
      </p:sp>
      <p:sp>
        <p:nvSpPr>
          <p:cNvPr id="5" name="TextBox 4">
            <a:extLst>
              <a:ext uri="{FF2B5EF4-FFF2-40B4-BE49-F238E27FC236}">
                <a16:creationId xmlns:a16="http://schemas.microsoft.com/office/drawing/2014/main" id="{93CB4B8E-5F9C-99A4-EBFA-1D5805D70049}"/>
              </a:ext>
            </a:extLst>
          </p:cNvPr>
          <p:cNvSpPr txBox="1"/>
          <p:nvPr/>
        </p:nvSpPr>
        <p:spPr>
          <a:xfrm>
            <a:off x="671755" y="1644274"/>
            <a:ext cx="3607637" cy="4247317"/>
          </a:xfrm>
          <a:prstGeom prst="rect">
            <a:avLst/>
          </a:prstGeom>
          <a:noFill/>
        </p:spPr>
        <p:txBody>
          <a:bodyPr wrap="square">
            <a:spAutoFit/>
          </a:bodyPr>
          <a:lstStyle/>
          <a:p>
            <a:pPr>
              <a:spcAft>
                <a:spcPts val="1200"/>
              </a:spcAft>
            </a:pPr>
            <a:r>
              <a:rPr lang="en-US" b="1" dirty="0">
                <a:latin typeface="Arial" panose="020B0604020202020204" pitchFamily="34" charset="0"/>
              </a:rPr>
              <a:t>College Access Plans</a:t>
            </a:r>
          </a:p>
          <a:p>
            <a:pPr marL="285750" indent="-285750">
              <a:spcAft>
                <a:spcPts val="1200"/>
              </a:spcAft>
              <a:buFont typeface="Arial" panose="020B0604020202020204" pitchFamily="34" charset="0"/>
              <a:buChar char="•"/>
            </a:pPr>
            <a:r>
              <a:rPr lang="en-US" dirty="0">
                <a:latin typeface="Arial" panose="020B0604020202020204" pitchFamily="34" charset="0"/>
              </a:rPr>
              <a:t>Reduced distraction testing</a:t>
            </a:r>
          </a:p>
          <a:p>
            <a:pPr marL="285750" indent="-285750">
              <a:spcAft>
                <a:spcPts val="1200"/>
              </a:spcAft>
              <a:buFont typeface="Arial" panose="020B0604020202020204" pitchFamily="34" charset="0"/>
              <a:buChar char="•"/>
            </a:pPr>
            <a:r>
              <a:rPr lang="en-US" dirty="0">
                <a:latin typeface="Arial" panose="020B0604020202020204" pitchFamily="34" charset="0"/>
              </a:rPr>
              <a:t>50% more test time</a:t>
            </a:r>
          </a:p>
          <a:p>
            <a:pPr marL="285750" indent="-285750">
              <a:spcAft>
                <a:spcPts val="1200"/>
              </a:spcAft>
              <a:buFont typeface="Arial" panose="020B0604020202020204" pitchFamily="34" charset="0"/>
              <a:buChar char="•"/>
            </a:pPr>
            <a:r>
              <a:rPr lang="en-US" b="0" dirty="0">
                <a:latin typeface="Arial" panose="020B0604020202020204" pitchFamily="34" charset="0"/>
              </a:rPr>
              <a:t>Accessible </a:t>
            </a:r>
            <a:r>
              <a:rPr lang="en-US" dirty="0">
                <a:latin typeface="Arial" panose="020B0604020202020204" pitchFamily="34" charset="0"/>
              </a:rPr>
              <a:t>m</a:t>
            </a:r>
            <a:r>
              <a:rPr lang="en-US" b="0" dirty="0">
                <a:latin typeface="Arial" panose="020B0604020202020204" pitchFamily="34" charset="0"/>
              </a:rPr>
              <a:t>aterials</a:t>
            </a:r>
          </a:p>
          <a:p>
            <a:pPr marL="285750" indent="-285750">
              <a:spcAft>
                <a:spcPts val="1200"/>
              </a:spcAft>
              <a:buFont typeface="Arial" panose="020B0604020202020204" pitchFamily="34" charset="0"/>
              <a:buChar char="•"/>
            </a:pPr>
            <a:r>
              <a:rPr lang="en-US" dirty="0">
                <a:latin typeface="Arial" panose="020B0604020202020204" pitchFamily="34" charset="0"/>
              </a:rPr>
              <a:t>Assistive technology</a:t>
            </a:r>
            <a:endParaRPr lang="en-US" b="0" dirty="0">
              <a:latin typeface="Arial" panose="020B0604020202020204" pitchFamily="34" charset="0"/>
            </a:endParaRPr>
          </a:p>
          <a:p>
            <a:pPr marL="285750" indent="-285750">
              <a:spcAft>
                <a:spcPts val="1200"/>
              </a:spcAft>
              <a:buFont typeface="Arial" panose="020B0604020202020204" pitchFamily="34" charset="0"/>
              <a:buChar char="•"/>
            </a:pPr>
            <a:r>
              <a:rPr lang="en-US" dirty="0">
                <a:latin typeface="Arial" panose="020B0604020202020204" pitchFamily="34" charset="0"/>
              </a:rPr>
              <a:t>Interpreters, captioners</a:t>
            </a:r>
          </a:p>
          <a:p>
            <a:pPr marL="285750" indent="-285750">
              <a:spcAft>
                <a:spcPts val="1200"/>
              </a:spcAft>
              <a:buFont typeface="Arial" panose="020B0604020202020204" pitchFamily="34" charset="0"/>
              <a:buChar char="•"/>
            </a:pPr>
            <a:r>
              <a:rPr lang="en-US" b="0" dirty="0">
                <a:latin typeface="Arial" panose="020B0604020202020204" pitchFamily="34" charset="0"/>
              </a:rPr>
              <a:t>Reduced </a:t>
            </a:r>
            <a:r>
              <a:rPr lang="en-US" dirty="0">
                <a:latin typeface="Arial" panose="020B0604020202020204" pitchFamily="34" charset="0"/>
              </a:rPr>
              <a:t>c</a:t>
            </a:r>
            <a:r>
              <a:rPr lang="en-US" b="0" dirty="0">
                <a:latin typeface="Arial" panose="020B0604020202020204" pitchFamily="34" charset="0"/>
              </a:rPr>
              <a:t>redit </a:t>
            </a:r>
            <a:r>
              <a:rPr lang="en-US" dirty="0">
                <a:latin typeface="Arial" panose="020B0604020202020204" pitchFamily="34" charset="0"/>
              </a:rPr>
              <a:t>l</a:t>
            </a:r>
            <a:r>
              <a:rPr lang="en-US" b="0" dirty="0">
                <a:latin typeface="Arial" panose="020B0604020202020204" pitchFamily="34" charset="0"/>
              </a:rPr>
              <a:t>oad (part time)</a:t>
            </a:r>
          </a:p>
          <a:p>
            <a:pPr marL="285750" indent="-285750">
              <a:spcAft>
                <a:spcPts val="1200"/>
              </a:spcAft>
              <a:buFont typeface="Arial" panose="020B0604020202020204" pitchFamily="34" charset="0"/>
              <a:buChar char="•"/>
            </a:pPr>
            <a:r>
              <a:rPr lang="en-US" dirty="0">
                <a:latin typeface="Arial" panose="020B0604020202020204" pitchFamily="34" charset="0"/>
              </a:rPr>
              <a:t>Classroom adjustments</a:t>
            </a:r>
          </a:p>
          <a:p>
            <a:pPr marL="285750" indent="-285750">
              <a:spcAft>
                <a:spcPts val="1200"/>
              </a:spcAft>
              <a:buFont typeface="Arial" panose="020B0604020202020204" pitchFamily="34" charset="0"/>
              <a:buChar char="•"/>
            </a:pPr>
            <a:r>
              <a:rPr lang="en-US" b="0" dirty="0">
                <a:latin typeface="Arial" panose="020B0604020202020204" pitchFamily="34" charset="0"/>
              </a:rPr>
              <a:t>Disability</a:t>
            </a:r>
            <a:r>
              <a:rPr lang="en-US" dirty="0">
                <a:latin typeface="Arial" panose="020B0604020202020204" pitchFamily="34" charset="0"/>
              </a:rPr>
              <a:t>-</a:t>
            </a:r>
            <a:r>
              <a:rPr lang="en-US" b="0" dirty="0">
                <a:latin typeface="Arial" panose="020B0604020202020204" pitchFamily="34" charset="0"/>
              </a:rPr>
              <a:t>related absences</a:t>
            </a:r>
          </a:p>
          <a:p>
            <a:pPr marL="285750" indent="-285750">
              <a:spcAft>
                <a:spcPts val="1200"/>
              </a:spcAft>
              <a:buFont typeface="Arial" panose="020B0604020202020204" pitchFamily="34" charset="0"/>
              <a:buChar char="•"/>
            </a:pPr>
            <a:r>
              <a:rPr lang="en-US" dirty="0">
                <a:latin typeface="Arial" panose="020B0604020202020204" pitchFamily="34" charset="0"/>
              </a:rPr>
              <a:t>Accessible campus housing</a:t>
            </a:r>
            <a:endParaRPr lang="en-US" b="0" dirty="0">
              <a:latin typeface="Arial" panose="020B0604020202020204" pitchFamily="34" charset="0"/>
            </a:endParaRPr>
          </a:p>
        </p:txBody>
      </p:sp>
      <p:sp>
        <p:nvSpPr>
          <p:cNvPr id="6" name="TextBox 5">
            <a:extLst>
              <a:ext uri="{FF2B5EF4-FFF2-40B4-BE49-F238E27FC236}">
                <a16:creationId xmlns:a16="http://schemas.microsoft.com/office/drawing/2014/main" id="{FEAA2E73-60B3-9B1D-A054-BC9F65076092}"/>
              </a:ext>
            </a:extLst>
          </p:cNvPr>
          <p:cNvSpPr txBox="1"/>
          <p:nvPr/>
        </p:nvSpPr>
        <p:spPr>
          <a:xfrm>
            <a:off x="4572000" y="1644274"/>
            <a:ext cx="4078224" cy="4247317"/>
          </a:xfrm>
          <a:prstGeom prst="rect">
            <a:avLst/>
          </a:prstGeom>
          <a:noFill/>
        </p:spPr>
        <p:txBody>
          <a:bodyPr wrap="square">
            <a:spAutoFit/>
          </a:bodyPr>
          <a:lstStyle/>
          <a:p>
            <a:pPr>
              <a:spcAft>
                <a:spcPts val="1200"/>
              </a:spcAft>
            </a:pPr>
            <a:r>
              <a:rPr lang="en-US" b="1">
                <a:latin typeface="Arial" panose="020B0604020202020204" pitchFamily="34" charset="0"/>
              </a:rPr>
              <a:t>K12 Individualized </a:t>
            </a:r>
            <a:r>
              <a:rPr lang="en-US" b="1" dirty="0">
                <a:latin typeface="Arial" panose="020B0604020202020204" pitchFamily="34" charset="0"/>
              </a:rPr>
              <a:t>Education Plans</a:t>
            </a:r>
          </a:p>
          <a:p>
            <a:pPr marL="285750" indent="-285750">
              <a:spcAft>
                <a:spcPts val="1200"/>
              </a:spcAft>
              <a:buFont typeface="Arial" panose="020B0604020202020204" pitchFamily="34" charset="0"/>
              <a:buChar char="•"/>
            </a:pPr>
            <a:r>
              <a:rPr lang="en-US" dirty="0">
                <a:latin typeface="Arial" panose="020B0604020202020204" pitchFamily="34" charset="0"/>
              </a:rPr>
              <a:t>Test retakes or substitutions</a:t>
            </a:r>
          </a:p>
          <a:p>
            <a:pPr marL="285750" indent="-285750">
              <a:spcAft>
                <a:spcPts val="1200"/>
              </a:spcAft>
              <a:buFont typeface="Arial" panose="020B0604020202020204" pitchFamily="34" charset="0"/>
              <a:buChar char="•"/>
            </a:pPr>
            <a:r>
              <a:rPr lang="en-US" dirty="0">
                <a:latin typeface="Arial" panose="020B0604020202020204" pitchFamily="34" charset="0"/>
              </a:rPr>
              <a:t>Unlimited test time</a:t>
            </a:r>
          </a:p>
          <a:p>
            <a:pPr marL="285750" indent="-285750">
              <a:spcAft>
                <a:spcPts val="1200"/>
              </a:spcAft>
              <a:buFont typeface="Arial" panose="020B0604020202020204" pitchFamily="34" charset="0"/>
              <a:buChar char="•"/>
            </a:pPr>
            <a:r>
              <a:rPr lang="en-US" sz="1800" b="0" dirty="0">
                <a:latin typeface="Arial" panose="020B0604020202020204" pitchFamily="34" charset="0"/>
              </a:rPr>
              <a:t>Teacher’s notes</a:t>
            </a:r>
          </a:p>
          <a:p>
            <a:pPr marL="285750" indent="-285750">
              <a:spcAft>
                <a:spcPts val="1200"/>
              </a:spcAft>
              <a:buFont typeface="Arial" panose="020B0604020202020204" pitchFamily="34" charset="0"/>
              <a:buChar char="•"/>
            </a:pPr>
            <a:r>
              <a:rPr lang="en-US" dirty="0">
                <a:latin typeface="Arial" panose="020B0604020202020204" pitchFamily="34" charset="0"/>
              </a:rPr>
              <a:t>Classroom para-educators, aides</a:t>
            </a:r>
            <a:endParaRPr lang="en-US" sz="1800" b="0" dirty="0">
              <a:latin typeface="Arial" panose="020B0604020202020204" pitchFamily="34" charset="0"/>
            </a:endParaRPr>
          </a:p>
          <a:p>
            <a:pPr marL="285750" indent="-285750">
              <a:spcAft>
                <a:spcPts val="1200"/>
              </a:spcAft>
              <a:buFont typeface="Arial" panose="020B0604020202020204" pitchFamily="34" charset="0"/>
              <a:buChar char="•"/>
            </a:pPr>
            <a:r>
              <a:rPr lang="en-US" dirty="0">
                <a:latin typeface="Arial" panose="020B0604020202020204" pitchFamily="34" charset="0"/>
              </a:rPr>
              <a:t>Interpreters, captioners</a:t>
            </a:r>
          </a:p>
          <a:p>
            <a:pPr marL="285750" indent="-285750">
              <a:spcAft>
                <a:spcPts val="1200"/>
              </a:spcAft>
              <a:buFont typeface="Arial" panose="020B0604020202020204" pitchFamily="34" charset="0"/>
              <a:buChar char="•"/>
            </a:pPr>
            <a:r>
              <a:rPr lang="en-US" dirty="0">
                <a:latin typeface="Arial" panose="020B0604020202020204" pitchFamily="34" charset="0"/>
              </a:rPr>
              <a:t>Reduced or waived requirements</a:t>
            </a:r>
            <a:endParaRPr lang="en-US" sz="1800" b="0" dirty="0">
              <a:latin typeface="Arial" panose="020B0604020202020204" pitchFamily="34" charset="0"/>
            </a:endParaRPr>
          </a:p>
          <a:p>
            <a:pPr marL="285750" indent="-285750">
              <a:spcAft>
                <a:spcPts val="1200"/>
              </a:spcAft>
              <a:buFont typeface="Arial" panose="020B0604020202020204" pitchFamily="34" charset="0"/>
              <a:buChar char="•"/>
            </a:pPr>
            <a:r>
              <a:rPr lang="en-US" dirty="0">
                <a:latin typeface="Arial" panose="020B0604020202020204" pitchFamily="34" charset="0"/>
              </a:rPr>
              <a:t>Special education setting and staff</a:t>
            </a:r>
          </a:p>
          <a:p>
            <a:pPr marL="285750" indent="-285750">
              <a:spcAft>
                <a:spcPts val="1200"/>
              </a:spcAft>
              <a:buFont typeface="Arial" panose="020B0604020202020204" pitchFamily="34" charset="0"/>
              <a:buChar char="•"/>
            </a:pPr>
            <a:r>
              <a:rPr lang="en-US" sz="1800" b="0" dirty="0">
                <a:latin typeface="Arial" panose="020B0604020202020204" pitchFamily="34" charset="0"/>
              </a:rPr>
              <a:t>Virtual or asynchronous learning</a:t>
            </a:r>
          </a:p>
          <a:p>
            <a:pPr marL="285750" indent="-285750">
              <a:spcAft>
                <a:spcPts val="1200"/>
              </a:spcAft>
              <a:buFont typeface="Arial" panose="020B0604020202020204" pitchFamily="34" charset="0"/>
              <a:buChar char="•"/>
            </a:pPr>
            <a:r>
              <a:rPr lang="en-US" sz="1800" b="0" dirty="0">
                <a:latin typeface="Arial" panose="020B0604020202020204" pitchFamily="34" charset="0"/>
              </a:rPr>
              <a:t>Personal equipment</a:t>
            </a:r>
          </a:p>
        </p:txBody>
      </p:sp>
    </p:spTree>
    <p:extLst>
      <p:ext uri="{BB962C8B-B14F-4D97-AF65-F5344CB8AC3E}">
        <p14:creationId xmlns:p14="http://schemas.microsoft.com/office/powerpoint/2010/main" val="775449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B1C795-19C5-F6B4-8749-2969BAFBD298}"/>
              </a:ext>
            </a:extLst>
          </p:cNvPr>
          <p:cNvSpPr>
            <a:spLocks noGrp="1"/>
          </p:cNvSpPr>
          <p:nvPr>
            <p:ph type="title"/>
          </p:nvPr>
        </p:nvSpPr>
        <p:spPr/>
        <p:txBody>
          <a:bodyPr/>
          <a:lstStyle/>
          <a:p>
            <a:r>
              <a:rPr lang="en-US" dirty="0"/>
              <a:t>DOCUMENTATION OF DISABILITY</a:t>
            </a:r>
          </a:p>
        </p:txBody>
      </p:sp>
      <p:sp>
        <p:nvSpPr>
          <p:cNvPr id="2" name="Text Placeholder 1">
            <a:extLst>
              <a:ext uri="{FF2B5EF4-FFF2-40B4-BE49-F238E27FC236}">
                <a16:creationId xmlns:a16="http://schemas.microsoft.com/office/drawing/2014/main" id="{EA5091CF-514E-E4B3-ABDC-1FF254EE4335}"/>
              </a:ext>
            </a:extLst>
          </p:cNvPr>
          <p:cNvSpPr>
            <a:spLocks noGrp="1"/>
          </p:cNvSpPr>
          <p:nvPr>
            <p:ph type="body" sz="quarter" idx="11"/>
          </p:nvPr>
        </p:nvSpPr>
        <p:spPr>
          <a:xfrm>
            <a:off x="659304" y="1618488"/>
            <a:ext cx="8320103" cy="4370831"/>
          </a:xfrm>
        </p:spPr>
        <p:txBody>
          <a:bodyPr/>
          <a:lstStyle/>
          <a:p>
            <a:pPr marL="0" indent="0">
              <a:buNone/>
            </a:pPr>
            <a:r>
              <a:rPr lang="en-US" sz="2000" b="0" dirty="0">
                <a:latin typeface="Arial" panose="020B0604020202020204" pitchFamily="34" charset="0"/>
                <a:cs typeface="Arial" panose="020B0604020202020204" pitchFamily="34" charset="0"/>
              </a:rPr>
              <a:t>The documentation of disability should include:</a:t>
            </a:r>
          </a:p>
          <a:p>
            <a:pPr marL="0" indent="0">
              <a:buNone/>
            </a:pPr>
            <a:r>
              <a:rPr lang="en-US" sz="1600" b="0" dirty="0">
                <a:latin typeface="Arial" panose="020B0604020202020204" pitchFamily="34" charset="0"/>
                <a:cs typeface="Arial" panose="020B0604020202020204" pitchFamily="34" charset="0"/>
              </a:rPr>
              <a:t> </a:t>
            </a:r>
          </a:p>
          <a:p>
            <a:pPr>
              <a:spcAft>
                <a:spcPts val="600"/>
              </a:spcAft>
            </a:pPr>
            <a:r>
              <a:rPr lang="en-US" sz="1800" b="0" dirty="0">
                <a:latin typeface="Arial" panose="020B0604020202020204" pitchFamily="34" charset="0"/>
                <a:cs typeface="Arial" panose="020B0604020202020204" pitchFamily="34" charset="0"/>
              </a:rPr>
              <a:t>Details of the disability </a:t>
            </a:r>
          </a:p>
          <a:p>
            <a:pPr lvl="1">
              <a:spcAft>
                <a:spcPts val="600"/>
              </a:spcAft>
            </a:pPr>
            <a:r>
              <a:rPr lang="en-US" sz="1600" b="0" dirty="0">
                <a:latin typeface="Arial" panose="020B0604020202020204" pitchFamily="34" charset="0"/>
                <a:cs typeface="Arial" panose="020B0604020202020204" pitchFamily="34" charset="0"/>
              </a:rPr>
              <a:t>Diagnosis or diagnoses (with diagnostic methods if relevant)</a:t>
            </a:r>
          </a:p>
          <a:p>
            <a:pPr lvl="1">
              <a:spcAft>
                <a:spcPts val="600"/>
              </a:spcAft>
            </a:pPr>
            <a:r>
              <a:rPr lang="en-US" sz="1600" b="0" dirty="0">
                <a:latin typeface="Arial" panose="020B0604020202020204" pitchFamily="34" charset="0"/>
                <a:cs typeface="Arial" panose="020B0604020202020204" pitchFamily="34" charset="0"/>
              </a:rPr>
              <a:t>Symptoms (impacts experienced by the student, not just associated with Dx)</a:t>
            </a:r>
          </a:p>
          <a:p>
            <a:pPr lvl="1">
              <a:spcAft>
                <a:spcPts val="600"/>
              </a:spcAft>
            </a:pPr>
            <a:r>
              <a:rPr lang="en-US" sz="1600" b="0" dirty="0">
                <a:latin typeface="Arial" panose="020B0604020202020204" pitchFamily="34" charset="0"/>
                <a:cs typeface="Arial" panose="020B0604020202020204" pitchFamily="34" charset="0"/>
              </a:rPr>
              <a:t>Functional limitations (what these impacts prevent student from doing)</a:t>
            </a:r>
          </a:p>
          <a:p>
            <a:pPr>
              <a:spcAft>
                <a:spcPts val="600"/>
              </a:spcAft>
            </a:pPr>
            <a:r>
              <a:rPr lang="en-US" sz="1800" b="0" dirty="0">
                <a:latin typeface="Arial" panose="020B0604020202020204" pitchFamily="34" charset="0"/>
                <a:cs typeface="Arial" panose="020B0604020202020204" pitchFamily="34" charset="0"/>
              </a:rPr>
              <a:t>Name, contact, license of a qualified diagnostician</a:t>
            </a:r>
          </a:p>
          <a:p>
            <a:pPr>
              <a:spcAft>
                <a:spcPts val="600"/>
              </a:spcAft>
            </a:pPr>
            <a:r>
              <a:rPr lang="en-US" sz="1800" b="0" dirty="0">
                <a:latin typeface="Arial" panose="020B0604020202020204" pitchFamily="34" charset="0"/>
                <a:cs typeface="Arial" panose="020B0604020202020204" pitchFamily="34" charset="0"/>
              </a:rPr>
              <a:t>UW DRS Disability Verification Form or report / letter on letterhead </a:t>
            </a:r>
          </a:p>
          <a:p>
            <a:pPr>
              <a:spcAft>
                <a:spcPts val="600"/>
              </a:spcAft>
            </a:pPr>
            <a:r>
              <a:rPr lang="en-US" sz="1800" b="0" dirty="0">
                <a:latin typeface="Arial" panose="020B0604020202020204" pitchFamily="34" charset="0"/>
                <a:cs typeface="Arial" panose="020B0604020202020204" pitchFamily="34" charset="0"/>
              </a:rPr>
              <a:t>Engage early with DRS, updated documentation may be needed</a:t>
            </a:r>
          </a:p>
          <a:p>
            <a:pPr lvl="1">
              <a:spcAft>
                <a:spcPts val="600"/>
              </a:spcAft>
            </a:pPr>
            <a:r>
              <a:rPr lang="en-US" sz="1600" b="0" dirty="0">
                <a:latin typeface="Arial" panose="020B0604020202020204" pitchFamily="34" charset="0"/>
                <a:cs typeface="Arial" panose="020B0604020202020204" pitchFamily="34" charset="0"/>
              </a:rPr>
              <a:t>Recent or adult-level documentation or testing preferred</a:t>
            </a:r>
          </a:p>
          <a:p>
            <a:pPr lvl="1">
              <a:spcAft>
                <a:spcPts val="600"/>
              </a:spcAft>
            </a:pPr>
            <a:r>
              <a:rPr lang="en-US" sz="1600" b="0" dirty="0">
                <a:latin typeface="Arial" panose="020B0604020202020204" pitchFamily="34" charset="0"/>
                <a:cs typeface="Arial" panose="020B0604020202020204" pitchFamily="34" charset="0"/>
              </a:rPr>
              <a:t>We will review any submitted files (</a:t>
            </a:r>
            <a:r>
              <a:rPr lang="en-US" sz="1600" b="0" dirty="0" err="1">
                <a:latin typeface="Arial" panose="020B0604020202020204" pitchFamily="34" charset="0"/>
                <a:cs typeface="Arial" panose="020B0604020202020204" pitchFamily="34" charset="0"/>
              </a:rPr>
              <a:t>eg</a:t>
            </a:r>
            <a:r>
              <a:rPr lang="en-US" sz="1600" b="0" dirty="0">
                <a:latin typeface="Arial" panose="020B0604020202020204" pitchFamily="34" charset="0"/>
                <a:cs typeface="Arial" panose="020B0604020202020204" pitchFamily="34" charset="0"/>
              </a:rPr>
              <a:t>, IEP/504), and may request more info</a:t>
            </a:r>
          </a:p>
          <a:p>
            <a:endParaRPr lang="en-US" dirty="0"/>
          </a:p>
        </p:txBody>
      </p:sp>
    </p:spTree>
    <p:extLst>
      <p:ext uri="{BB962C8B-B14F-4D97-AF65-F5344CB8AC3E}">
        <p14:creationId xmlns:p14="http://schemas.microsoft.com/office/powerpoint/2010/main" val="1799186897"/>
      </p:ext>
    </p:extLst>
  </p:cSld>
  <p:clrMapOvr>
    <a:masterClrMapping/>
  </p:clrMapOvr>
</p:sld>
</file>

<file path=ppt/theme/theme1.xml><?xml version="1.0" encoding="utf-8"?>
<a:theme xmlns:a="http://schemas.openxmlformats.org/drawingml/2006/main" name="Office Theme">
  <a:themeElements>
    <a:clrScheme name="UW Palette 1">
      <a:dk1>
        <a:srgbClr val="4B2E83"/>
      </a:dk1>
      <a:lt1>
        <a:srgbClr val="E8E3D3"/>
      </a:lt1>
      <a:dk2>
        <a:srgbClr val="4B2E83"/>
      </a:dk2>
      <a:lt2>
        <a:srgbClr val="FFFFFF"/>
      </a:lt2>
      <a:accent1>
        <a:srgbClr val="4B2E83"/>
      </a:accent1>
      <a:accent2>
        <a:srgbClr val="E8E3D3"/>
      </a:accent2>
      <a:accent3>
        <a:srgbClr val="FFFFFF"/>
      </a:accent3>
      <a:accent4>
        <a:srgbClr val="D9D9D9"/>
      </a:accent4>
      <a:accent5>
        <a:srgbClr val="444444"/>
      </a:accent5>
      <a:accent6>
        <a:srgbClr val="85754D"/>
      </a:accent6>
      <a:hlink>
        <a:srgbClr val="4B2E83"/>
      </a:hlink>
      <a:folHlink>
        <a:srgbClr val="4B2E8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Custom Design">
  <a:themeElements>
    <a:clrScheme name="4b2e83 1">
      <a:dk1>
        <a:srgbClr val="4B2E83"/>
      </a:dk1>
      <a:lt1>
        <a:srgbClr val="E8D3A2"/>
      </a:lt1>
      <a:dk2>
        <a:srgbClr val="4B2E83"/>
      </a:dk2>
      <a:lt2>
        <a:srgbClr val="FFFFFF"/>
      </a:lt2>
      <a:accent1>
        <a:srgbClr val="4B2E83"/>
      </a:accent1>
      <a:accent2>
        <a:srgbClr val="E8D3A2"/>
      </a:accent2>
      <a:accent3>
        <a:srgbClr val="FFFFFF"/>
      </a:accent3>
      <a:accent4>
        <a:srgbClr val="B2B2B2"/>
      </a:accent4>
      <a:accent5>
        <a:srgbClr val="26005C"/>
      </a:accent5>
      <a:accent6>
        <a:srgbClr val="917B4C"/>
      </a:accent6>
      <a:hlink>
        <a:srgbClr val="26005C"/>
      </a:hlink>
      <a:folHlink>
        <a:srgbClr val="3300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EFDCC824C5D4446B5AE97C1BCAAA53F" ma:contentTypeVersion="18" ma:contentTypeDescription="Create a new document." ma:contentTypeScope="" ma:versionID="f49f89f3a7760973e166f01695b9c908">
  <xsd:schema xmlns:xsd="http://www.w3.org/2001/XMLSchema" xmlns:xs="http://www.w3.org/2001/XMLSchema" xmlns:p="http://schemas.microsoft.com/office/2006/metadata/properties" xmlns:ns2="a25fb7ee-55a1-41e4-905a-bf16bfc03b6c" xmlns:ns3="0d04b70e-50df-4b0d-a163-adf1f8e592ed" xmlns:ns4="ab06a5aa-8e31-4bdb-9b13-38c58a92ec8a" targetNamespace="http://schemas.microsoft.com/office/2006/metadata/properties" ma:root="true" ma:fieldsID="b6f02ffd9ba41e794f540e6479295be6" ns2:_="" ns3:_="" ns4:_="">
    <xsd:import namespace="a25fb7ee-55a1-41e4-905a-bf16bfc03b6c"/>
    <xsd:import namespace="0d04b70e-50df-4b0d-a163-adf1f8e592ed"/>
    <xsd:import namespace="ab06a5aa-8e31-4bdb-9b13-38c58a92ec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GenerationTime" minOccurs="0"/>
                <xsd:element ref="ns2:MediaServiceEventHashCode" minOccurs="0"/>
                <xsd:element ref="ns2:MediaServiceLocation" minOccurs="0"/>
                <xsd:element ref="ns2:MediaServiceOCR" minOccurs="0"/>
                <xsd:element ref="ns2:lcf76f155ced4ddcb4097134ff3c332f" minOccurs="0"/>
                <xsd:element ref="ns4:TaxCatchAll" minOccurs="0"/>
                <xsd:element ref="ns2:MediaServiceSearchProperties"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5fb7ee-55a1-41e4-905a-bf16bfc03b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04b70e-50df-4b0d-a163-adf1f8e592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b06a5aa-8e31-4bdb-9b13-38c58a92ec8a"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17998390-d856-4281-8ea7-0e3614ae7f03}" ma:internalName="TaxCatchAll" ma:showField="CatchAllData" ma:web="0d04b70e-50df-4b0d-a163-adf1f8e592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b06a5aa-8e31-4bdb-9b13-38c58a92ec8a" xsi:nil="true"/>
    <lcf76f155ced4ddcb4097134ff3c332f xmlns="a25fb7ee-55a1-41e4-905a-bf16bfc03b6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BA50D9-5F15-4C77-92A6-4918AD8809A9}"/>
</file>

<file path=customXml/itemProps2.xml><?xml version="1.0" encoding="utf-8"?>
<ds:datastoreItem xmlns:ds="http://schemas.openxmlformats.org/officeDocument/2006/customXml" ds:itemID="{72BDB1E2-7348-439A-B8B1-43B708E9C900}">
  <ds:schemaRefs>
    <ds:schemaRef ds:uri="http://purl.org/dc/dcmitype/"/>
    <ds:schemaRef ds:uri="http://purl.org/dc/elements/1.1/"/>
    <ds:schemaRef ds:uri="fb385fcd-3375-4f68-8682-4edd9838f1db"/>
    <ds:schemaRef ds:uri="http://schemas.microsoft.com/office/2006/metadata/properties"/>
    <ds:schemaRef ds:uri="http://purl.org/dc/terms/"/>
    <ds:schemaRef ds:uri="http://schemas.microsoft.com/office/2006/documentManagement/types"/>
    <ds:schemaRef ds:uri="http://www.w3.org/XML/1998/namespace"/>
    <ds:schemaRef ds:uri="1fe60efa-e42f-4a26-b2d6-3ee0b2499aa3"/>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11A5E47E-83DE-48F9-AB9D-D39CC35B11FC}">
  <ds:schemaRefs>
    <ds:schemaRef ds:uri="http://schemas.microsoft.com/sharepoint/v3/contenttype/forms"/>
  </ds:schemaRefs>
</ds:datastoreItem>
</file>

<file path=docMetadata/LabelInfo.xml><?xml version="1.0" encoding="utf-8"?>
<clbl:labelList xmlns:clbl="http://schemas.microsoft.com/office/2020/mipLabelMetadata">
  <clbl:label id="{f6b6dd5b-f02f-441a-99a0-162ac5060bd2}" enabled="0" method="" siteId="{f6b6dd5b-f02f-441a-99a0-162ac5060bd2}" removed="1"/>
</clbl:labelList>
</file>

<file path=docProps/app.xml><?xml version="1.0" encoding="utf-8"?>
<Properties xmlns="http://schemas.openxmlformats.org/officeDocument/2006/extended-properties" xmlns:vt="http://schemas.openxmlformats.org/officeDocument/2006/docPropsVTypes">
  <Template/>
  <TotalTime>600</TotalTime>
  <Words>1130</Words>
  <Application>Microsoft Office PowerPoint</Application>
  <PresentationFormat>On-screen Show (4:3)</PresentationFormat>
  <Paragraphs>137</Paragraphs>
  <Slides>14</Slides>
  <Notes>4</Notes>
  <HiddenSlides>3</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14</vt:i4>
      </vt:variant>
    </vt:vector>
  </HeadingPairs>
  <TitlesOfParts>
    <vt:vector size="25" baseType="lpstr">
      <vt:lpstr>Aptos</vt:lpstr>
      <vt:lpstr>Arial</vt:lpstr>
      <vt:lpstr>Courier New</vt:lpstr>
      <vt:lpstr>Encode Sans Normal Black</vt:lpstr>
      <vt:lpstr>Lucida Grande</vt:lpstr>
      <vt:lpstr>Open Sans</vt:lpstr>
      <vt:lpstr>Open Sans Light</vt:lpstr>
      <vt:lpstr>Uni Sans Regular</vt:lpstr>
      <vt:lpstr>Office Theme</vt:lpstr>
      <vt:lpstr>Custom Design</vt:lpstr>
      <vt:lpstr>1_Custom Design</vt:lpstr>
      <vt:lpstr>DISABILITY RESOURCES FOR STUDENTS </vt:lpstr>
      <vt:lpstr>WHAT IS A DISABILITY?</vt:lpstr>
      <vt:lpstr>HOW DRS CAN HELP</vt:lpstr>
      <vt:lpstr>K-12 AND POSTSECONDARY DIFFERENCES PART 1</vt:lpstr>
      <vt:lpstr>K-12 AND POSTSECONDARY DIFFERENCES PART 2</vt:lpstr>
      <vt:lpstr>CONFIDENTIALITY</vt:lpstr>
      <vt:lpstr>GETTING STARTED</vt:lpstr>
      <vt:lpstr>COMMON ACCOMMODATIONS</vt:lpstr>
      <vt:lpstr>DOCUMENTATION OF DISABILITY</vt:lpstr>
      <vt:lpstr>HELPFUL RESOURCES: SKILLS FOR SUCCESS</vt:lpstr>
      <vt:lpstr>CONTACT DISABILITY RESOURCES FOR STUDENTS</vt:lpstr>
      <vt:lpstr>FONTS</vt:lpstr>
      <vt:lpstr>THIS POWERPOINT THEME</vt:lpstr>
      <vt:lpstr>ON-BRAND STATEMENT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Alanya Cannon</dc:creator>
  <cp:lastModifiedBy>Elena King</cp:lastModifiedBy>
  <cp:revision>5</cp:revision>
  <cp:lastPrinted>2016-02-10T20:19:12Z</cp:lastPrinted>
  <dcterms:created xsi:type="dcterms:W3CDTF">2014-10-14T00:51:43Z</dcterms:created>
  <dcterms:modified xsi:type="dcterms:W3CDTF">2026-04-17T19:10:21Z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0x010100EEFDCC824C5D4446B5AE97C1BCAAA53F</vt:lpwstr>
  </property>
  <property fmtid="{D5CDD505-2E9C-101B-9397-08002B2CF9AE}" pid="3" name="MediaServiceImageTags">
    <vt:lpwstr/>
  </property>
</Properties>
</file>