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2" r:id="rId2"/>
  </p:sldMasterIdLst>
  <p:sldIdLst>
    <p:sldId id="259" r:id="rId3"/>
    <p:sldId id="257" r:id="rId4"/>
    <p:sldId id="277" r:id="rId5"/>
    <p:sldId id="264" r:id="rId6"/>
    <p:sldId id="265" r:id="rId7"/>
    <p:sldId id="278" r:id="rId8"/>
    <p:sldId id="266" r:id="rId9"/>
    <p:sldId id="267" r:id="rId10"/>
    <p:sldId id="279" r:id="rId11"/>
    <p:sldId id="280" r:id="rId12"/>
    <p:sldId id="281" r:id="rId13"/>
    <p:sldId id="268" r:id="rId14"/>
    <p:sldId id="284" r:id="rId15"/>
    <p:sldId id="269" r:id="rId16"/>
    <p:sldId id="270" r:id="rId17"/>
    <p:sldId id="271" r:id="rId18"/>
    <p:sldId id="283" r:id="rId19"/>
    <p:sldId id="272" r:id="rId20"/>
    <p:sldId id="273" r:id="rId21"/>
    <p:sldId id="274" r:id="rId22"/>
    <p:sldId id="275" r:id="rId23"/>
    <p:sldId id="276" r:id="rId24"/>
    <p:sldId id="263" r:id="rId25"/>
    <p:sldId id="262"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65" userDrawn="1">
          <p15:clr>
            <a:srgbClr val="A4A3A4"/>
          </p15:clr>
        </p15:guide>
        <p15:guide id="2" pos="65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2E83"/>
    <a:srgbClr val="E8D3A2"/>
    <a:srgbClr val="B7A57A"/>
    <a:srgbClr val="33006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87"/>
    <p:restoredTop sz="94688"/>
  </p:normalViewPr>
  <p:slideViewPr>
    <p:cSldViewPr snapToGrid="0" snapToObjects="1" showGuides="1">
      <p:cViewPr varScale="1">
        <p:scale>
          <a:sx n="105" d="100"/>
          <a:sy n="105" d="100"/>
        </p:scale>
        <p:origin x="468" y="96"/>
      </p:cViewPr>
      <p:guideLst>
        <p:guide orient="horz" pos="965"/>
        <p:guide pos="65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63200" y="5710428"/>
            <a:ext cx="1828800" cy="923544"/>
          </a:xfrm>
          <a:prstGeom prst="rect">
            <a:avLst/>
          </a:prstGeom>
        </p:spPr>
      </p:pic>
      <p:pic>
        <p:nvPicPr>
          <p:cNvPr id="4" name="Picture 3"/>
          <p:cNvPicPr>
            <a:picLocks noChangeAspect="1"/>
          </p:cNvPicPr>
          <p:nvPr userDrawn="1"/>
        </p:nvPicPr>
        <p:blipFill>
          <a:blip r:embed="rId3"/>
          <a:srcRect/>
          <a:stretch/>
        </p:blipFill>
        <p:spPr>
          <a:xfrm>
            <a:off x="1056051" y="1282956"/>
            <a:ext cx="5023104" cy="211392"/>
          </a:xfrm>
          <a:prstGeom prst="rect">
            <a:avLst/>
          </a:prstGeom>
        </p:spPr>
      </p:pic>
      <p:pic>
        <p:nvPicPr>
          <p:cNvPr id="13" name="Picture 12"/>
          <p:cNvPicPr>
            <a:picLocks noChangeAspect="1"/>
          </p:cNvPicPr>
          <p:nvPr userDrawn="1"/>
        </p:nvPicPr>
        <p:blipFill>
          <a:blip r:embed="rId4"/>
          <a:stretch>
            <a:fillRect/>
          </a:stretch>
        </p:blipFill>
        <p:spPr>
          <a:xfrm>
            <a:off x="1056052" y="4341248"/>
            <a:ext cx="1993931" cy="130555"/>
          </a:xfrm>
          <a:prstGeom prst="rect">
            <a:avLst/>
          </a:prstGeom>
        </p:spPr>
      </p:pic>
      <p:sp>
        <p:nvSpPr>
          <p:cNvPr id="2" name="Title 1"/>
          <p:cNvSpPr>
            <a:spLocks noGrp="1"/>
          </p:cNvSpPr>
          <p:nvPr>
            <p:ph type="title" hasCustomPrompt="1"/>
          </p:nvPr>
        </p:nvSpPr>
        <p:spPr>
          <a:xfrm>
            <a:off x="895676" y="1559791"/>
            <a:ext cx="9296400" cy="2629056"/>
          </a:xfrm>
          <a:prstGeom prst="rect">
            <a:avLst/>
          </a:prstGeom>
        </p:spPr>
        <p:txBody>
          <a:bodyPr anchor="b"/>
          <a:lstStyle>
            <a:lvl1pPr algn="l">
              <a:defRPr sz="5000" b="1" i="0">
                <a:solidFill>
                  <a:srgbClr val="4B2E83"/>
                </a:solidFill>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2390259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879074" y="2320239"/>
            <a:ext cx="10929485" cy="3810086"/>
          </a:xfrm>
          <a:prstGeom prst="rect">
            <a:avLst/>
          </a:prstGeom>
        </p:spPr>
        <p:txBody>
          <a:bodyPr/>
          <a:lstStyle>
            <a:lvl1pPr marL="342900" indent="-342900">
              <a:buFont typeface="Lucida Grande"/>
              <a:buChar char="&gt;"/>
              <a:defRPr sz="2400" b="0" i="0" baseline="0">
                <a:solidFill>
                  <a:srgbClr val="4B2E83"/>
                </a:solidFill>
                <a:latin typeface="Open Sans"/>
                <a:cs typeface="Open Sans"/>
              </a:defRPr>
            </a:lvl1pPr>
            <a:lvl2pPr>
              <a:defRPr sz="2000" b="0" i="0" baseline="0">
                <a:solidFill>
                  <a:srgbClr val="4B2E83"/>
                </a:solidFill>
                <a:latin typeface="Open Sans"/>
                <a:cs typeface="Open Sans"/>
              </a:defRPr>
            </a:lvl2pPr>
            <a:lvl3pPr marL="1143000" indent="-228600">
              <a:buSzPct val="100000"/>
              <a:buFont typeface="Lucida Grande"/>
              <a:buChar char="&gt;"/>
              <a:defRPr sz="1800" b="0" i="0" baseline="0">
                <a:solidFill>
                  <a:srgbClr val="4B2E83"/>
                </a:solidFill>
                <a:latin typeface="Open Sans"/>
                <a:cs typeface="Open Sans"/>
              </a:defRPr>
            </a:lvl3pPr>
            <a:lvl4pPr>
              <a:defRPr sz="1600" b="0" i="0" baseline="0">
                <a:solidFill>
                  <a:srgbClr val="4B2E83"/>
                </a:solidFill>
                <a:latin typeface="Open Sans"/>
                <a:cs typeface="Open Sans"/>
              </a:defRPr>
            </a:lvl4pPr>
            <a:lvl5pPr marL="2057400" indent="-228600">
              <a:buFont typeface="Lucida Grande"/>
              <a:buChar char="&gt;"/>
              <a:defRPr sz="1400" b="0" i="0" baseline="0">
                <a:solidFill>
                  <a:srgbClr val="4B2E83"/>
                </a:solidFill>
                <a:latin typeface="Open Sans"/>
                <a:cs typeface="Open Sans"/>
              </a:defRPr>
            </a:lvl5pPr>
          </a:lstStyle>
          <a:p>
            <a:pPr lvl="0"/>
            <a:r>
              <a:rPr lang="en-US" dirty="0"/>
              <a:t>Content here (Open Sans, 24 pt.)</a:t>
            </a:r>
          </a:p>
          <a:p>
            <a:pPr lvl="1"/>
            <a:r>
              <a:rPr lang="en-US" dirty="0"/>
              <a:t>Second level (Open Sans, 20)</a:t>
            </a:r>
          </a:p>
          <a:p>
            <a:pPr lvl="2"/>
            <a:r>
              <a:rPr lang="en-US" dirty="0"/>
              <a:t>Third level (Open Sans, 18)</a:t>
            </a:r>
          </a:p>
          <a:p>
            <a:pPr lvl="3"/>
            <a:r>
              <a:rPr lang="en-US" dirty="0"/>
              <a:t>Fourth level (Open Sans, 16)</a:t>
            </a:r>
          </a:p>
          <a:p>
            <a:pPr lvl="4"/>
            <a:r>
              <a:rPr lang="en-US" dirty="0"/>
              <a:t>Fifth level (Open Sans, 14)</a:t>
            </a:r>
          </a:p>
        </p:txBody>
      </p:sp>
      <p:sp>
        <p:nvSpPr>
          <p:cNvPr id="5" name="Text Placeholder 5"/>
          <p:cNvSpPr>
            <a:spLocks noGrp="1"/>
          </p:cNvSpPr>
          <p:nvPr>
            <p:ph type="body" sz="quarter" idx="12" hasCustomPrompt="1"/>
          </p:nvPr>
        </p:nvSpPr>
        <p:spPr>
          <a:xfrm>
            <a:off x="895676" y="1730667"/>
            <a:ext cx="10912883" cy="411171"/>
          </a:xfrm>
          <a:prstGeom prst="rect">
            <a:avLst/>
          </a:prstGeom>
        </p:spPr>
        <p:txBody>
          <a:bodyPr>
            <a:noAutofit/>
          </a:bodyPr>
          <a:lstStyle>
            <a:lvl1pPr marL="0" indent="0">
              <a:lnSpc>
                <a:spcPct val="90000"/>
              </a:lnSpc>
              <a:buNone/>
              <a:defRPr sz="2400" b="0" i="0" baseline="0">
                <a:solidFill>
                  <a:srgbClr val="4B2E83"/>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LIGHT, 24 PT.)</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63200" y="5710428"/>
            <a:ext cx="1828800" cy="923544"/>
          </a:xfrm>
          <a:prstGeom prst="rect">
            <a:avLst/>
          </a:prstGeom>
        </p:spPr>
      </p:pic>
      <p:pic>
        <p:nvPicPr>
          <p:cNvPr id="11" name="Picture 10"/>
          <p:cNvPicPr>
            <a:picLocks noChangeAspect="1"/>
          </p:cNvPicPr>
          <p:nvPr userDrawn="1"/>
        </p:nvPicPr>
        <p:blipFill>
          <a:blip r:embed="rId3"/>
          <a:stretch>
            <a:fillRect/>
          </a:stretch>
        </p:blipFill>
        <p:spPr>
          <a:xfrm>
            <a:off x="1039285" y="1384925"/>
            <a:ext cx="1052744" cy="68929"/>
          </a:xfrm>
          <a:prstGeom prst="rect">
            <a:avLst/>
          </a:prstGeom>
        </p:spPr>
      </p:pic>
      <p:sp>
        <p:nvSpPr>
          <p:cNvPr id="2" name="Title 1"/>
          <p:cNvSpPr>
            <a:spLocks noGrp="1"/>
          </p:cNvSpPr>
          <p:nvPr>
            <p:ph type="title" hasCustomPrompt="1"/>
          </p:nvPr>
        </p:nvSpPr>
        <p:spPr>
          <a:xfrm>
            <a:off x="838199" y="371510"/>
            <a:ext cx="10970359" cy="991998"/>
          </a:xfrm>
          <a:prstGeom prst="rect">
            <a:avLst/>
          </a:prstGeom>
        </p:spPr>
        <p:txBody>
          <a:bodyPr anchor="b"/>
          <a:lstStyle>
            <a:lvl1pPr algn="l">
              <a:defRPr sz="3000" b="1" i="0">
                <a:solidFill>
                  <a:srgbClr val="4B2E83"/>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818143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879073" y="1736726"/>
            <a:ext cx="10769275" cy="4015497"/>
          </a:xfrm>
          <a:prstGeom prst="rect">
            <a:avLst/>
          </a:prstGeom>
        </p:spPr>
        <p:txBody>
          <a:bodyPr/>
          <a:lstStyle>
            <a:lvl1pPr marL="342900" indent="-342900">
              <a:buFont typeface="Lucida Grande"/>
              <a:buChar char="&gt;"/>
              <a:defRPr sz="2400" b="0" i="0" baseline="0">
                <a:solidFill>
                  <a:srgbClr val="4B2E83"/>
                </a:solidFill>
                <a:latin typeface="Open Sans"/>
                <a:cs typeface="Open Sans"/>
              </a:defRPr>
            </a:lvl1pPr>
            <a:lvl2pPr>
              <a:defRPr sz="2000" b="0" i="0" baseline="0">
                <a:solidFill>
                  <a:srgbClr val="4B2E83"/>
                </a:solidFill>
                <a:latin typeface="Open Sans"/>
                <a:cs typeface="Open Sans"/>
              </a:defRPr>
            </a:lvl2pPr>
            <a:lvl3pPr marL="1143000" indent="-228600">
              <a:buSzPct val="100000"/>
              <a:buFont typeface="Lucida Grande"/>
              <a:buChar char="&gt;"/>
              <a:defRPr sz="1800" b="0" i="0" baseline="0">
                <a:solidFill>
                  <a:srgbClr val="4B2E83"/>
                </a:solidFill>
                <a:latin typeface="Open Sans"/>
                <a:cs typeface="Open Sans"/>
              </a:defRPr>
            </a:lvl3pPr>
            <a:lvl4pPr>
              <a:defRPr sz="1600" b="0" i="0" baseline="0">
                <a:solidFill>
                  <a:srgbClr val="4B2E83"/>
                </a:solidFill>
                <a:latin typeface="Open Sans"/>
                <a:cs typeface="Open Sans"/>
              </a:defRPr>
            </a:lvl4pPr>
            <a:lvl5pPr marL="2057400" indent="-228600">
              <a:buFont typeface="Lucida Grande"/>
              <a:buChar char="&gt;"/>
              <a:defRPr sz="1400" b="0" i="0" baseline="0">
                <a:solidFill>
                  <a:srgbClr val="4B2E83"/>
                </a:solidFill>
                <a:latin typeface="Open Sans"/>
                <a:cs typeface="Open Sans"/>
              </a:defRPr>
            </a:lvl5pPr>
          </a:lstStyle>
          <a:p>
            <a:pPr lvl="0"/>
            <a:r>
              <a:rPr lang="en-US" dirty="0"/>
              <a:t>Bulleted content here (Open Sans, 24 pt.)</a:t>
            </a:r>
          </a:p>
          <a:p>
            <a:pPr lvl="1"/>
            <a:r>
              <a:rPr lang="en-US" dirty="0"/>
              <a:t>Second level (Open Sans, 20)</a:t>
            </a:r>
          </a:p>
          <a:p>
            <a:pPr lvl="2"/>
            <a:r>
              <a:rPr lang="en-US" dirty="0"/>
              <a:t>Third level (Open Sans, 18)</a:t>
            </a:r>
          </a:p>
          <a:p>
            <a:pPr lvl="3"/>
            <a:r>
              <a:rPr lang="en-US" dirty="0"/>
              <a:t>Fourth level (Open Sans, 16)</a:t>
            </a:r>
          </a:p>
          <a:p>
            <a:pPr lvl="4"/>
            <a:r>
              <a:rPr lang="en-US" dirty="0"/>
              <a:t>Fifth level (Open Sans, 14)</a:t>
            </a:r>
          </a:p>
        </p:txBody>
      </p:sp>
      <p:pic>
        <p:nvPicPr>
          <p:cNvPr id="9" name="Picture 8"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63200" y="5710428"/>
            <a:ext cx="1828800" cy="923544"/>
          </a:xfrm>
          <a:prstGeom prst="rect">
            <a:avLst/>
          </a:prstGeom>
        </p:spPr>
      </p:pic>
      <p:pic>
        <p:nvPicPr>
          <p:cNvPr id="11" name="Picture 10"/>
          <p:cNvPicPr>
            <a:picLocks noChangeAspect="1"/>
          </p:cNvPicPr>
          <p:nvPr userDrawn="1"/>
        </p:nvPicPr>
        <p:blipFill>
          <a:blip r:embed="rId3"/>
          <a:stretch>
            <a:fillRect/>
          </a:stretch>
        </p:blipFill>
        <p:spPr>
          <a:xfrm>
            <a:off x="1039285" y="1384925"/>
            <a:ext cx="1052744" cy="68929"/>
          </a:xfrm>
          <a:prstGeom prst="rect">
            <a:avLst/>
          </a:prstGeom>
        </p:spPr>
      </p:pic>
      <p:sp>
        <p:nvSpPr>
          <p:cNvPr id="2" name="Title 1"/>
          <p:cNvSpPr>
            <a:spLocks noGrp="1"/>
          </p:cNvSpPr>
          <p:nvPr>
            <p:ph type="title" hasCustomPrompt="1"/>
          </p:nvPr>
        </p:nvSpPr>
        <p:spPr>
          <a:xfrm>
            <a:off x="895676" y="371511"/>
            <a:ext cx="10752672" cy="991998"/>
          </a:xfrm>
          <a:prstGeom prst="rect">
            <a:avLst/>
          </a:prstGeom>
        </p:spPr>
        <p:txBody>
          <a:bodyPr anchor="b"/>
          <a:lstStyle>
            <a:lvl1pPr algn="l">
              <a:defRPr lang="cs-CZ" sz="3000" b="1" i="0" smtClean="0">
                <a:effectLst/>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178592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 Graphic">
    <p:bg>
      <p:bgPr>
        <a:solidFill>
          <a:srgbClr val="E8D3A2"/>
        </a:solidFill>
        <a:effectLst/>
      </p:bgPr>
    </p:bg>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1022351" y="1736725"/>
            <a:ext cx="10695516" cy="4432300"/>
          </a:xfrm>
          <a:prstGeom prst="rect">
            <a:avLst/>
          </a:prstGeom>
        </p:spPr>
        <p:txBody>
          <a:bodyPr>
            <a:normAutofit/>
          </a:bodyPr>
          <a:lstStyle>
            <a:lvl1pPr marL="0" indent="0">
              <a:buNone/>
              <a:defRPr sz="2400" b="0" i="1" baseline="0">
                <a:solidFill>
                  <a:srgbClr val="4B2E83"/>
                </a:solidFill>
                <a:latin typeface="Open Sans Light"/>
                <a:cs typeface="Open Sans Light"/>
              </a:defRPr>
            </a:lvl1pPr>
          </a:lstStyle>
          <a:p>
            <a:r>
              <a:rPr lang="en-US" dirty="0"/>
              <a:t>Graphic Here</a:t>
            </a:r>
          </a:p>
        </p:txBody>
      </p:sp>
      <p:pic>
        <p:nvPicPr>
          <p:cNvPr id="8" name="Picture 7"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63200" y="5710428"/>
            <a:ext cx="1828800" cy="923544"/>
          </a:xfrm>
          <a:prstGeom prst="rect">
            <a:avLst/>
          </a:prstGeom>
        </p:spPr>
      </p:pic>
      <p:pic>
        <p:nvPicPr>
          <p:cNvPr id="9" name="Picture 8"/>
          <p:cNvPicPr>
            <a:picLocks noChangeAspect="1"/>
          </p:cNvPicPr>
          <p:nvPr userDrawn="1"/>
        </p:nvPicPr>
        <p:blipFill>
          <a:blip r:embed="rId3"/>
          <a:stretch>
            <a:fillRect/>
          </a:stretch>
        </p:blipFill>
        <p:spPr>
          <a:xfrm>
            <a:off x="1039285" y="1384925"/>
            <a:ext cx="1052744" cy="68929"/>
          </a:xfrm>
          <a:prstGeom prst="rect">
            <a:avLst/>
          </a:prstGeom>
        </p:spPr>
      </p:pic>
      <p:sp>
        <p:nvSpPr>
          <p:cNvPr id="2" name="Title 1"/>
          <p:cNvSpPr>
            <a:spLocks noGrp="1"/>
          </p:cNvSpPr>
          <p:nvPr>
            <p:ph type="title" hasCustomPrompt="1"/>
          </p:nvPr>
        </p:nvSpPr>
        <p:spPr>
          <a:xfrm>
            <a:off x="895675" y="365126"/>
            <a:ext cx="10822192" cy="998383"/>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286547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1039284" y="4173694"/>
            <a:ext cx="2133600" cy="139700"/>
          </a:xfrm>
          <a:prstGeom prst="rect">
            <a:avLst/>
          </a:prstGeom>
        </p:spPr>
      </p:pic>
      <p:pic>
        <p:nvPicPr>
          <p:cNvPr id="8" name="Picture 7"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63200" y="5710428"/>
            <a:ext cx="1828800" cy="923544"/>
          </a:xfrm>
          <a:prstGeom prst="rect">
            <a:avLst/>
          </a:prstGeom>
        </p:spPr>
      </p:pic>
      <p:pic>
        <p:nvPicPr>
          <p:cNvPr id="9" name="Picture 8"/>
          <p:cNvPicPr>
            <a:picLocks noChangeAspect="1"/>
          </p:cNvPicPr>
          <p:nvPr userDrawn="1"/>
        </p:nvPicPr>
        <p:blipFill>
          <a:blip r:embed="rId4"/>
          <a:srcRect/>
          <a:stretch/>
        </p:blipFill>
        <p:spPr>
          <a:xfrm>
            <a:off x="1056051" y="1282956"/>
            <a:ext cx="5023104" cy="211392"/>
          </a:xfrm>
          <a:prstGeom prst="rect">
            <a:avLst/>
          </a:prstGeom>
        </p:spPr>
      </p:pic>
      <p:sp>
        <p:nvSpPr>
          <p:cNvPr id="4" name="Title 3"/>
          <p:cNvSpPr>
            <a:spLocks noGrp="1"/>
          </p:cNvSpPr>
          <p:nvPr>
            <p:ph type="title" hasCustomPrompt="1"/>
          </p:nvPr>
        </p:nvSpPr>
        <p:spPr>
          <a:xfrm>
            <a:off x="895676" y="1531938"/>
            <a:ext cx="9296400" cy="2641756"/>
          </a:xfrm>
          <a:prstGeom prst="rect">
            <a:avLst/>
          </a:prstGeom>
        </p:spPr>
        <p:txBody>
          <a:bodyPr anchor="b"/>
          <a:lstStyle>
            <a:lvl1pPr algn="l">
              <a:defRPr sz="5000" b="1" i="0">
                <a:solidFill>
                  <a:srgbClr val="4B2E83"/>
                </a:solidFill>
                <a:latin typeface="Encode Sans Normal Black" charset="0"/>
                <a:ea typeface="Encode Sans Normal Black" charset="0"/>
                <a:cs typeface="Encode Sans Normal Black" charset="0"/>
              </a:defRPr>
            </a:lvl1pPr>
          </a:lstStyle>
          <a:p>
            <a:pPr lvl="0"/>
            <a:r>
              <a:rPr lang="en-US" dirty="0"/>
              <a:t>TITLE HERE</a:t>
            </a:r>
            <a:br>
              <a:rPr lang="en-US" dirty="0"/>
            </a:br>
            <a:r>
              <a:rPr lang="en-US" dirty="0"/>
              <a:t>ENCODE NORMAL</a:t>
            </a:r>
            <a:br>
              <a:rPr lang="en-US" dirty="0"/>
            </a:br>
            <a:r>
              <a:rPr lang="en-US" dirty="0"/>
              <a:t>BLACK, 50 PT. </a:t>
            </a:r>
          </a:p>
        </p:txBody>
      </p:sp>
    </p:spTree>
    <p:extLst>
      <p:ext uri="{BB962C8B-B14F-4D97-AF65-F5344CB8AC3E}">
        <p14:creationId xmlns:p14="http://schemas.microsoft.com/office/powerpoint/2010/main" val="3397191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 Subheader + Content">
    <p:spTree>
      <p:nvGrpSpPr>
        <p:cNvPr id="1" name=""/>
        <p:cNvGrpSpPr/>
        <p:nvPr/>
      </p:nvGrpSpPr>
      <p:grpSpPr>
        <a:xfrm>
          <a:off x="0" y="0"/>
          <a:ext cx="0" cy="0"/>
          <a:chOff x="0" y="0"/>
          <a:chExt cx="0" cy="0"/>
        </a:xfrm>
      </p:grpSpPr>
      <p:sp>
        <p:nvSpPr>
          <p:cNvPr id="4" name="Text Placeholder 9"/>
          <p:cNvSpPr>
            <a:spLocks noGrp="1"/>
          </p:cNvSpPr>
          <p:nvPr>
            <p:ph type="body" sz="quarter" idx="11" hasCustomPrompt="1"/>
          </p:nvPr>
        </p:nvSpPr>
        <p:spPr>
          <a:xfrm>
            <a:off x="879074" y="2320240"/>
            <a:ext cx="10929485" cy="3117862"/>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dirty="0"/>
              <a:t>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sp>
        <p:nvSpPr>
          <p:cNvPr id="6" name="Text Placeholder 5"/>
          <p:cNvSpPr>
            <a:spLocks noGrp="1"/>
          </p:cNvSpPr>
          <p:nvPr>
            <p:ph type="body" sz="quarter" idx="12" hasCustomPrompt="1"/>
          </p:nvPr>
        </p:nvSpPr>
        <p:spPr>
          <a:xfrm>
            <a:off x="895676" y="1730667"/>
            <a:ext cx="10912883" cy="411171"/>
          </a:xfrm>
          <a:prstGeom prst="rect">
            <a:avLst/>
          </a:prstGeom>
        </p:spPr>
        <p:txBody>
          <a:bodyPr>
            <a:noAutofit/>
          </a:bodyPr>
          <a:lstStyle>
            <a:lvl1pPr marL="0" indent="0">
              <a:lnSpc>
                <a:spcPct val="90000"/>
              </a:lnSpc>
              <a:buNone/>
              <a:defRPr sz="2400" b="0" i="0" baseline="0">
                <a:solidFill>
                  <a:srgbClr val="4B2E83"/>
                </a:solidFill>
                <a:latin typeface="Uni Sans Regular"/>
                <a:cs typeface="Uni Sans Regular"/>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dirty="0"/>
              <a:t>SUB-HEADER HERE (UNI SANS LIGHT, 24 PT.)</a:t>
            </a:r>
          </a:p>
        </p:txBody>
      </p:sp>
      <p:pic>
        <p:nvPicPr>
          <p:cNvPr id="10" name="Picture 9"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63200" y="5710428"/>
            <a:ext cx="1828800" cy="923544"/>
          </a:xfrm>
          <a:prstGeom prst="rect">
            <a:avLst/>
          </a:prstGeom>
        </p:spPr>
      </p:pic>
      <p:pic>
        <p:nvPicPr>
          <p:cNvPr id="12" name="Picture 11"/>
          <p:cNvPicPr>
            <a:picLocks noChangeAspect="1"/>
          </p:cNvPicPr>
          <p:nvPr userDrawn="1"/>
        </p:nvPicPr>
        <p:blipFill>
          <a:blip r:embed="rId3"/>
          <a:stretch>
            <a:fillRect/>
          </a:stretch>
        </p:blipFill>
        <p:spPr>
          <a:xfrm>
            <a:off x="1032934" y="1384031"/>
            <a:ext cx="1052748" cy="68930"/>
          </a:xfrm>
          <a:prstGeom prst="rect">
            <a:avLst/>
          </a:prstGeom>
        </p:spPr>
      </p:pic>
      <p:sp>
        <p:nvSpPr>
          <p:cNvPr id="2" name="Title 1"/>
          <p:cNvSpPr>
            <a:spLocks noGrp="1"/>
          </p:cNvSpPr>
          <p:nvPr>
            <p:ph type="title" hasCustomPrompt="1"/>
          </p:nvPr>
        </p:nvSpPr>
        <p:spPr>
          <a:xfrm>
            <a:off x="895675" y="365126"/>
            <a:ext cx="10912884" cy="998383"/>
          </a:xfrm>
          <a:prstGeom prst="rect">
            <a:avLst/>
          </a:prstGeom>
        </p:spPr>
        <p:txBody>
          <a:bodyPr anchor="b"/>
          <a:lstStyle>
            <a:lvl1pPr algn="l">
              <a:defRPr sz="3000" b="1" i="0">
                <a:solidFill>
                  <a:srgbClr val="4B2E83"/>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307287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er + Content">
    <p:spTree>
      <p:nvGrpSpPr>
        <p:cNvPr id="1" name=""/>
        <p:cNvGrpSpPr/>
        <p:nvPr/>
      </p:nvGrpSpPr>
      <p:grpSpPr>
        <a:xfrm>
          <a:off x="0" y="0"/>
          <a:ext cx="0" cy="0"/>
          <a:chOff x="0" y="0"/>
          <a:chExt cx="0" cy="0"/>
        </a:xfrm>
      </p:grpSpPr>
      <p:sp>
        <p:nvSpPr>
          <p:cNvPr id="6" name="Text Placeholder 9"/>
          <p:cNvSpPr>
            <a:spLocks noGrp="1"/>
          </p:cNvSpPr>
          <p:nvPr>
            <p:ph type="body" sz="quarter" idx="11" hasCustomPrompt="1"/>
          </p:nvPr>
        </p:nvSpPr>
        <p:spPr>
          <a:xfrm>
            <a:off x="879073" y="1736726"/>
            <a:ext cx="10928280" cy="3701376"/>
          </a:xfrm>
          <a:prstGeom prst="rect">
            <a:avLst/>
          </a:prstGeom>
        </p:spPr>
        <p:txBody>
          <a:bodyPr/>
          <a:lstStyle>
            <a:lvl1pPr marL="342900" indent="-342900">
              <a:buFont typeface="Lucida Grande"/>
              <a:buChar char="&gt;"/>
              <a:defRPr sz="2400" b="1" i="0" baseline="0">
                <a:solidFill>
                  <a:srgbClr val="4B2E83"/>
                </a:solidFill>
                <a:latin typeface="Open Sans"/>
                <a:cs typeface="Open Sans"/>
              </a:defRPr>
            </a:lvl1pPr>
            <a:lvl2pPr>
              <a:defRPr sz="2000" b="1" i="0" baseline="0">
                <a:solidFill>
                  <a:srgbClr val="4B2E83"/>
                </a:solidFill>
                <a:latin typeface="Open Sans"/>
                <a:cs typeface="Open Sans"/>
              </a:defRPr>
            </a:lvl2pPr>
            <a:lvl3pPr marL="1143000" indent="-228600">
              <a:buSzPct val="100000"/>
              <a:buFont typeface="Lucida Grande"/>
              <a:buChar char="&gt;"/>
              <a:defRPr sz="1800" b="1" i="0" baseline="0">
                <a:solidFill>
                  <a:srgbClr val="4B2E83"/>
                </a:solidFill>
                <a:latin typeface="Open Sans"/>
                <a:cs typeface="Open Sans"/>
              </a:defRPr>
            </a:lvl3pPr>
            <a:lvl4pPr>
              <a:defRPr sz="1600" b="1" i="0" baseline="0">
                <a:solidFill>
                  <a:srgbClr val="4B2E83"/>
                </a:solidFill>
                <a:latin typeface="Open Sans"/>
                <a:cs typeface="Open Sans"/>
              </a:defRPr>
            </a:lvl4pPr>
            <a:lvl5pPr marL="2057400" indent="-228600">
              <a:buFont typeface="Lucida Grande"/>
              <a:buChar char="&gt;"/>
              <a:defRPr sz="1400" b="1" i="0" baseline="0">
                <a:solidFill>
                  <a:srgbClr val="4B2E83"/>
                </a:solidFill>
                <a:latin typeface="Open Sans"/>
                <a:cs typeface="Open Sans"/>
              </a:defRPr>
            </a:lvl5pPr>
          </a:lstStyle>
          <a:p>
            <a:pPr lvl="0"/>
            <a:r>
              <a:rPr lang="en-US" dirty="0"/>
              <a:t>Bulleted content here (Open Sans Bold, 24 pt.)</a:t>
            </a:r>
          </a:p>
          <a:p>
            <a:pPr lvl="1"/>
            <a:r>
              <a:rPr lang="en-US" dirty="0"/>
              <a:t>Second level (Open Sans Bold, 20)</a:t>
            </a:r>
          </a:p>
          <a:p>
            <a:pPr lvl="2"/>
            <a:r>
              <a:rPr lang="en-US" dirty="0"/>
              <a:t>Third level (Open Sans Bold, 18)</a:t>
            </a:r>
          </a:p>
          <a:p>
            <a:pPr lvl="3"/>
            <a:r>
              <a:rPr lang="en-US" dirty="0"/>
              <a:t>Fourth level (Open Sans Bold, 16)</a:t>
            </a:r>
          </a:p>
          <a:p>
            <a:pPr lvl="4"/>
            <a:r>
              <a:rPr lang="en-US" dirty="0"/>
              <a:t>Fifth level (Open Sans Bold, 14)</a:t>
            </a:r>
          </a:p>
        </p:txBody>
      </p:sp>
      <p:pic>
        <p:nvPicPr>
          <p:cNvPr id="9" name="Picture 8" descr="W Logo_Purple_2685_HEX.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63200" y="5710428"/>
            <a:ext cx="1828800" cy="923544"/>
          </a:xfrm>
          <a:prstGeom prst="rect">
            <a:avLst/>
          </a:prstGeom>
        </p:spPr>
      </p:pic>
      <p:pic>
        <p:nvPicPr>
          <p:cNvPr id="11" name="Picture 10"/>
          <p:cNvPicPr>
            <a:picLocks noChangeAspect="1"/>
          </p:cNvPicPr>
          <p:nvPr userDrawn="1"/>
        </p:nvPicPr>
        <p:blipFill>
          <a:blip r:embed="rId3"/>
          <a:stretch>
            <a:fillRect/>
          </a:stretch>
        </p:blipFill>
        <p:spPr>
          <a:xfrm>
            <a:off x="1032934" y="1384031"/>
            <a:ext cx="1052748" cy="68930"/>
          </a:xfrm>
          <a:prstGeom prst="rect">
            <a:avLst/>
          </a:prstGeom>
        </p:spPr>
      </p:pic>
      <p:sp>
        <p:nvSpPr>
          <p:cNvPr id="2" name="Title 1"/>
          <p:cNvSpPr>
            <a:spLocks noGrp="1"/>
          </p:cNvSpPr>
          <p:nvPr>
            <p:ph type="title" hasCustomPrompt="1"/>
          </p:nvPr>
        </p:nvSpPr>
        <p:spPr>
          <a:xfrm>
            <a:off x="879073" y="371511"/>
            <a:ext cx="10928280" cy="991998"/>
          </a:xfrm>
          <a:prstGeom prst="rect">
            <a:avLst/>
          </a:prstGeom>
        </p:spPr>
        <p:txBody>
          <a:bodyPr anchor="b"/>
          <a:lstStyle>
            <a:lvl1pPr algn="l">
              <a:defRPr sz="3000" b="1" i="0">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145022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 Graphic">
    <p:spTree>
      <p:nvGrpSpPr>
        <p:cNvPr id="1" name=""/>
        <p:cNvGrpSpPr/>
        <p:nvPr/>
      </p:nvGrpSpPr>
      <p:grpSpPr>
        <a:xfrm>
          <a:off x="0" y="0"/>
          <a:ext cx="0" cy="0"/>
          <a:chOff x="0" y="0"/>
          <a:chExt cx="0" cy="0"/>
        </a:xfrm>
      </p:grpSpPr>
      <p:sp>
        <p:nvSpPr>
          <p:cNvPr id="12" name="Chart Placeholder 11"/>
          <p:cNvSpPr>
            <a:spLocks noGrp="1"/>
          </p:cNvSpPr>
          <p:nvPr>
            <p:ph type="chart" sz="quarter" idx="12" hasCustomPrompt="1"/>
          </p:nvPr>
        </p:nvSpPr>
        <p:spPr>
          <a:xfrm>
            <a:off x="1022351" y="1736725"/>
            <a:ext cx="10695516" cy="3656655"/>
          </a:xfrm>
          <a:prstGeom prst="rect">
            <a:avLst/>
          </a:prstGeom>
        </p:spPr>
        <p:txBody>
          <a:bodyPr>
            <a:normAutofit/>
          </a:bodyPr>
          <a:lstStyle>
            <a:lvl1pPr marL="0" indent="0">
              <a:buNone/>
              <a:defRPr sz="2400" b="0" i="1" baseline="0">
                <a:solidFill>
                  <a:srgbClr val="4B2E83"/>
                </a:solidFill>
                <a:latin typeface="Open Sans Light"/>
                <a:cs typeface="Open Sans Light"/>
              </a:defRPr>
            </a:lvl1pPr>
          </a:lstStyle>
          <a:p>
            <a:r>
              <a:rPr lang="en-US" dirty="0"/>
              <a:t>Graphic Here</a:t>
            </a:r>
          </a:p>
        </p:txBody>
      </p:sp>
      <p:pic>
        <p:nvPicPr>
          <p:cNvPr id="6" name="Picture 5" descr="AngleBackground_gold_RGB.png"/>
          <p:cNvPicPr>
            <a:picLocks noChangeAspect="1"/>
          </p:cNvPicPr>
          <p:nvPr userDrawn="1"/>
        </p:nvPicPr>
        <p:blipFill rotWithShape="1">
          <a:blip r:embed="rId2">
            <a:extLst>
              <a:ext uri="{28A0092B-C50C-407E-A947-70E740481C1C}">
                <a14:useLocalDpi xmlns:a14="http://schemas.microsoft.com/office/drawing/2010/main" val="0"/>
              </a:ext>
            </a:extLst>
          </a:blip>
          <a:srcRect l="21047" t="2698" r="20731" b="93348"/>
          <a:stretch/>
        </p:blipFill>
        <p:spPr>
          <a:xfrm>
            <a:off x="243262" y="-3060701"/>
            <a:ext cx="12490604" cy="479735"/>
          </a:xfrm>
          <a:prstGeom prst="rect">
            <a:avLst/>
          </a:prstGeom>
        </p:spPr>
      </p:pic>
      <p:pic>
        <p:nvPicPr>
          <p:cNvPr id="8" name="Picture 7" descr="W Logo_Purple_2685_HEX.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63200" y="5710428"/>
            <a:ext cx="1828800" cy="923544"/>
          </a:xfrm>
          <a:prstGeom prst="rect">
            <a:avLst/>
          </a:prstGeom>
        </p:spPr>
      </p:pic>
      <p:pic>
        <p:nvPicPr>
          <p:cNvPr id="9" name="Picture 8"/>
          <p:cNvPicPr>
            <a:picLocks noChangeAspect="1"/>
          </p:cNvPicPr>
          <p:nvPr userDrawn="1"/>
        </p:nvPicPr>
        <p:blipFill>
          <a:blip r:embed="rId4"/>
          <a:stretch>
            <a:fillRect/>
          </a:stretch>
        </p:blipFill>
        <p:spPr>
          <a:xfrm>
            <a:off x="1032934" y="1384031"/>
            <a:ext cx="1052748" cy="68930"/>
          </a:xfrm>
          <a:prstGeom prst="rect">
            <a:avLst/>
          </a:prstGeom>
        </p:spPr>
      </p:pic>
      <p:sp>
        <p:nvSpPr>
          <p:cNvPr id="2" name="Title 1"/>
          <p:cNvSpPr>
            <a:spLocks noGrp="1"/>
          </p:cNvSpPr>
          <p:nvPr>
            <p:ph type="title" hasCustomPrompt="1"/>
          </p:nvPr>
        </p:nvSpPr>
        <p:spPr>
          <a:xfrm>
            <a:off x="895675" y="371511"/>
            <a:ext cx="10822192" cy="991998"/>
          </a:xfrm>
          <a:prstGeom prst="rect">
            <a:avLst/>
          </a:prstGeom>
        </p:spPr>
        <p:txBody>
          <a:bodyPr anchor="b"/>
          <a:lstStyle>
            <a:lvl1pPr algn="l">
              <a:defRPr sz="3000" b="1" i="0">
                <a:solidFill>
                  <a:schemeClr val="tx1"/>
                </a:solidFill>
                <a:latin typeface="Encode Sans Normal Black" charset="0"/>
                <a:ea typeface="Encode Sans Normal Black" charset="0"/>
                <a:cs typeface="Encode Sans Normal Black" charset="0"/>
              </a:defRPr>
            </a:lvl1pPr>
          </a:lstStyle>
          <a:p>
            <a:pPr lvl="0"/>
            <a:r>
              <a:rPr lang="en-US" dirty="0"/>
              <a:t>HEADER HERE </a:t>
            </a:r>
            <a:br>
              <a:rPr lang="en-US" dirty="0"/>
            </a:br>
            <a:r>
              <a:rPr lang="en-US" dirty="0"/>
              <a:t>(ENCODE NORMAL BLACK, 30 PT.)</a:t>
            </a:r>
          </a:p>
        </p:txBody>
      </p:sp>
    </p:spTree>
    <p:extLst>
      <p:ext uri="{BB962C8B-B14F-4D97-AF65-F5344CB8AC3E}">
        <p14:creationId xmlns:p14="http://schemas.microsoft.com/office/powerpoint/2010/main" val="24895524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RainAngle-7502.png"/>
          <p:cNvPicPr>
            <a:picLocks noChangeAspect="1"/>
          </p:cNvPicPr>
          <p:nvPr userDrawn="1"/>
        </p:nvPicPr>
        <p:blipFill rotWithShape="1">
          <a:blip r:embed="rId6">
            <a:extLst>
              <a:ext uri="{28A0092B-C50C-407E-A947-70E740481C1C}">
                <a14:useLocalDpi xmlns:a14="http://schemas.microsoft.com/office/drawing/2010/main" val="0"/>
              </a:ext>
            </a:extLst>
          </a:blip>
          <a:srcRect l="22002" t="9712" r="21821" b="88695"/>
          <a:stretch/>
        </p:blipFill>
        <p:spPr>
          <a:xfrm>
            <a:off x="0" y="0"/>
            <a:ext cx="12192000" cy="198438"/>
          </a:xfrm>
          <a:prstGeom prst="rect">
            <a:avLst/>
          </a:prstGeom>
        </p:spPr>
      </p:pic>
    </p:spTree>
    <p:extLst>
      <p:ext uri="{BB962C8B-B14F-4D97-AF65-F5344CB8AC3E}">
        <p14:creationId xmlns:p14="http://schemas.microsoft.com/office/powerpoint/2010/main" val="3826496306"/>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2" name="Picture 1" descr="RainAngle-7502.png"/>
          <p:cNvPicPr>
            <a:picLocks noChangeAspect="1"/>
          </p:cNvPicPr>
          <p:nvPr userDrawn="1"/>
        </p:nvPicPr>
        <p:blipFill rotWithShape="1">
          <a:blip r:embed="rId6">
            <a:extLst>
              <a:ext uri="{28A0092B-C50C-407E-A947-70E740481C1C}">
                <a14:useLocalDpi xmlns:a14="http://schemas.microsoft.com/office/drawing/2010/main" val="0"/>
              </a:ext>
            </a:extLst>
          </a:blip>
          <a:srcRect l="22002" t="9712" r="21821" b="88695"/>
          <a:stretch/>
        </p:blipFill>
        <p:spPr>
          <a:xfrm>
            <a:off x="0" y="0"/>
            <a:ext cx="12192000" cy="198438"/>
          </a:xfrm>
          <a:prstGeom prst="rect">
            <a:avLst/>
          </a:prstGeom>
        </p:spPr>
      </p:pic>
    </p:spTree>
    <p:extLst>
      <p:ext uri="{BB962C8B-B14F-4D97-AF65-F5344CB8AC3E}">
        <p14:creationId xmlns:p14="http://schemas.microsoft.com/office/powerpoint/2010/main" val="3219868176"/>
      </p:ext>
    </p:extLst>
  </p:cSld>
  <p:clrMap bg1="lt1" tx1="dk1" bg2="lt2" tx2="dk2" accent1="accent1" accent2="accent2" accent3="accent3" accent4="accent4" accent5="accent5" accent6="accent6" hlink="hlink" folHlink="folHlink"/>
  <p:sldLayoutIdLst>
    <p:sldLayoutId id="2147483653" r:id="rId1"/>
    <p:sldLayoutId id="2147483663" r:id="rId2"/>
    <p:sldLayoutId id="2147483664" r:id="rId3"/>
    <p:sldLayoutId id="2147483665" r:id="rId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finance.uw.edu/sfs/tuition-fees/pay-tuition-fees" TargetMode="External"/><Relationship Id="rId2" Type="http://schemas.openxmlformats.org/officeDocument/2006/relationships/hyperlink" Target="mailto:sfshelp@uw.edu"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finance.uw.edu/sfs/"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s://www.uwb.edu/registrar/forms" TargetMode="Externa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www.irs.gov/" TargetMode="External"/><Relationship Id="rId2" Type="http://schemas.openxmlformats.org/officeDocument/2006/relationships/hyperlink" Target="mailto:sfshelp@uw.edu" TargetMode="Externa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studentaid.gov/h/apply-for-aid/fafsa" TargetMode="External"/><Relationship Id="rId2" Type="http://schemas.openxmlformats.org/officeDocument/2006/relationships/hyperlink" Target="mailto:uwbfaid@uw.edu" TargetMode="External"/><Relationship Id="rId1" Type="http://schemas.openxmlformats.org/officeDocument/2006/relationships/slideLayout" Target="../slideLayouts/slideLayout6.xml"/><Relationship Id="rId4" Type="http://schemas.openxmlformats.org/officeDocument/2006/relationships/hyperlink" Target="https://studentaid.gov/plus-app/parent/landing"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mailto:uwbfaid@uw.edu"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529invest.wa.gov/" TargetMode="External"/><Relationship Id="rId2" Type="http://schemas.openxmlformats.org/officeDocument/2006/relationships/hyperlink" Target="https://529.wa.gov/get" TargetMode="Externa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hyperlink" Target="mailto:uwbhousing@uw.edu" TargetMode="External"/><Relationship Id="rId2" Type="http://schemas.openxmlformats.org/officeDocument/2006/relationships/hyperlink" Target="mailto:uwbcash@uw.edu" TargetMode="External"/><Relationship Id="rId1" Type="http://schemas.openxmlformats.org/officeDocument/2006/relationships/slideLayout" Target="../slideLayouts/slideLayout6.xml"/><Relationship Id="rId4" Type="http://schemas.openxmlformats.org/officeDocument/2006/relationships/hyperlink" Target="mailto:uwbfaid@uw.edu" TargetMode="External"/></Relationships>
</file>

<file path=ppt/slides/_rels/slide23.xml.rels><?xml version="1.0" encoding="UTF-8" standalone="yes"?>
<Relationships xmlns="http://schemas.openxmlformats.org/package/2006/relationships"><Relationship Id="rId2" Type="http://schemas.openxmlformats.org/officeDocument/2006/relationships/hyperlink" Target="https://www.uwb.edu/financial-aid/veteran-military-educational-benefits"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finance.uw.edu/sfs/" TargetMode="External"/><Relationship Id="rId2" Type="http://schemas.openxmlformats.org/officeDocument/2006/relationships/hyperlink" Target="mailto:sfshelp@uw.edu"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ww.uwb.edu/campus-living/" TargetMode="External"/><Relationship Id="rId2" Type="http://schemas.openxmlformats.org/officeDocument/2006/relationships/hyperlink" Target="https://finance.uw.edu/sfs/tuition-fees/pay-tuition-fees"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finance.uw.edu/sfs/"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461" y="3429000"/>
            <a:ext cx="7345970" cy="759847"/>
          </a:xfrm>
        </p:spPr>
        <p:txBody>
          <a:bodyPr/>
          <a:lstStyle/>
          <a:p>
            <a:r>
              <a:rPr lang="en-US" dirty="0"/>
              <a:t>STUDENT FISCAL SERVICES</a:t>
            </a:r>
          </a:p>
        </p:txBody>
      </p:sp>
    </p:spTree>
    <p:extLst>
      <p:ext uri="{BB962C8B-B14F-4D97-AF65-F5344CB8AC3E}">
        <p14:creationId xmlns:p14="http://schemas.microsoft.com/office/powerpoint/2010/main" val="1913477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A744C-C4F1-46AE-9931-A90E8943016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4967467-2CF7-AEFD-ED6F-78E8E0686E0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79074" y="4486696"/>
            <a:ext cx="8112332" cy="1715272"/>
          </a:xfrm>
          <a:prstGeom prst="rect">
            <a:avLst/>
          </a:prstGeom>
        </p:spPr>
      </p:pic>
      <p:sp>
        <p:nvSpPr>
          <p:cNvPr id="7" name="Title 6">
            <a:extLst>
              <a:ext uri="{FF2B5EF4-FFF2-40B4-BE49-F238E27FC236}">
                <a16:creationId xmlns:a16="http://schemas.microsoft.com/office/drawing/2014/main" id="{AC053567-5B0C-E220-7C97-4AA98D3C7B26}"/>
              </a:ext>
            </a:extLst>
          </p:cNvPr>
          <p:cNvSpPr>
            <a:spLocks noGrp="1"/>
          </p:cNvSpPr>
          <p:nvPr>
            <p:ph type="title"/>
          </p:nvPr>
        </p:nvSpPr>
        <p:spPr/>
        <p:txBody>
          <a:bodyPr/>
          <a:lstStyle/>
          <a:p>
            <a:r>
              <a:rPr lang="en-US" sz="3600" dirty="0"/>
              <a:t>DIRECT DEPOSIT</a:t>
            </a:r>
          </a:p>
        </p:txBody>
      </p:sp>
      <p:sp>
        <p:nvSpPr>
          <p:cNvPr id="3" name="Text Placeholder 2">
            <a:extLst>
              <a:ext uri="{FF2B5EF4-FFF2-40B4-BE49-F238E27FC236}">
                <a16:creationId xmlns:a16="http://schemas.microsoft.com/office/drawing/2014/main" id="{DB1FE86C-2019-A3A8-F49B-1DD8ACC8E50B}"/>
              </a:ext>
            </a:extLst>
          </p:cNvPr>
          <p:cNvSpPr>
            <a:spLocks noGrp="1"/>
          </p:cNvSpPr>
          <p:nvPr>
            <p:ph type="body" sz="quarter" idx="11"/>
          </p:nvPr>
        </p:nvSpPr>
        <p:spPr>
          <a:xfrm>
            <a:off x="879074" y="2320240"/>
            <a:ext cx="10929485" cy="1794560"/>
          </a:xfrm>
        </p:spPr>
        <p:txBody>
          <a:bodyPr/>
          <a:lstStyle/>
          <a:p>
            <a:r>
              <a:rPr lang="en-US" dirty="0"/>
              <a:t>Get aid and refund disbursements faster – aid disburses in about three days!!</a:t>
            </a:r>
          </a:p>
          <a:p>
            <a:r>
              <a:rPr lang="en-US" dirty="0"/>
              <a:t>No check to lose, get stolen, or sent to the wrong address</a:t>
            </a:r>
          </a:p>
          <a:p>
            <a:r>
              <a:rPr lang="en-US" dirty="0"/>
              <a:t>Easy for student to sign up online through MyUW</a:t>
            </a:r>
          </a:p>
        </p:txBody>
      </p:sp>
      <p:sp>
        <p:nvSpPr>
          <p:cNvPr id="4" name="Text Placeholder 3">
            <a:extLst>
              <a:ext uri="{FF2B5EF4-FFF2-40B4-BE49-F238E27FC236}">
                <a16:creationId xmlns:a16="http://schemas.microsoft.com/office/drawing/2014/main" id="{239199AD-241C-0C09-3EBB-397D8DDAF2BB}"/>
              </a:ext>
            </a:extLst>
          </p:cNvPr>
          <p:cNvSpPr>
            <a:spLocks noGrp="1"/>
          </p:cNvSpPr>
          <p:nvPr>
            <p:ph type="body" sz="quarter" idx="12"/>
          </p:nvPr>
        </p:nvSpPr>
        <p:spPr/>
        <p:txBody>
          <a:bodyPr/>
          <a:lstStyle/>
          <a:p>
            <a:r>
              <a:rPr lang="en-US" b="1" dirty="0">
                <a:latin typeface="Open Sans" panose="020B0606030504020204" pitchFamily="34" charset="0"/>
                <a:ea typeface="Open Sans" panose="020B0606030504020204" pitchFamily="34" charset="0"/>
                <a:cs typeface="Open Sans" panose="020B0606030504020204" pitchFamily="34" charset="0"/>
              </a:rPr>
              <a:t>FREE, FAST, SAFE</a:t>
            </a:r>
          </a:p>
        </p:txBody>
      </p:sp>
    </p:spTree>
    <p:extLst>
      <p:ext uri="{BB962C8B-B14F-4D97-AF65-F5344CB8AC3E}">
        <p14:creationId xmlns:p14="http://schemas.microsoft.com/office/powerpoint/2010/main" val="2198149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30EA9-965C-3D2B-6A73-8507AFF3B4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A1C4B08-A563-B242-9209-A5D8CC5A23EA}"/>
              </a:ext>
            </a:extLst>
          </p:cNvPr>
          <p:cNvSpPr>
            <a:spLocks noGrp="1"/>
          </p:cNvSpPr>
          <p:nvPr>
            <p:ph type="title"/>
          </p:nvPr>
        </p:nvSpPr>
        <p:spPr/>
        <p:txBody>
          <a:bodyPr/>
          <a:lstStyle/>
          <a:p>
            <a:r>
              <a:rPr lang="en-US" sz="3600" dirty="0"/>
              <a:t>PAY BY WEBCHECK – ONLINE BANK PAYMENT </a:t>
            </a:r>
          </a:p>
        </p:txBody>
      </p:sp>
      <p:sp>
        <p:nvSpPr>
          <p:cNvPr id="3" name="Text Placeholder 2">
            <a:extLst>
              <a:ext uri="{FF2B5EF4-FFF2-40B4-BE49-F238E27FC236}">
                <a16:creationId xmlns:a16="http://schemas.microsoft.com/office/drawing/2014/main" id="{56FAEE5F-42D8-417E-C365-91ED5D73888B}"/>
              </a:ext>
            </a:extLst>
          </p:cNvPr>
          <p:cNvSpPr>
            <a:spLocks noGrp="1"/>
          </p:cNvSpPr>
          <p:nvPr>
            <p:ph type="body" sz="quarter" idx="11"/>
          </p:nvPr>
        </p:nvSpPr>
        <p:spPr>
          <a:xfrm>
            <a:off x="879075" y="2320240"/>
            <a:ext cx="6189238" cy="3614216"/>
          </a:xfrm>
        </p:spPr>
        <p:txBody>
          <a:bodyPr/>
          <a:lstStyle/>
          <a:p>
            <a:r>
              <a:rPr lang="en-US" dirty="0"/>
              <a:t>Payment shows up immediately</a:t>
            </a:r>
          </a:p>
          <a:p>
            <a:r>
              <a:rPr lang="en-US" dirty="0"/>
              <a:t>No checks lost/stolen in mail</a:t>
            </a:r>
          </a:p>
          <a:p>
            <a:r>
              <a:rPr lang="en-US" dirty="0"/>
              <a:t>Other options available</a:t>
            </a:r>
          </a:p>
          <a:p>
            <a:pPr lvl="1"/>
            <a:r>
              <a:rPr lang="en-US" sz="2400" dirty="0"/>
              <a:t>By mail: Check</a:t>
            </a:r>
          </a:p>
          <a:p>
            <a:pPr lvl="2"/>
            <a:r>
              <a:rPr lang="en-US" sz="2400" dirty="0"/>
              <a:t>University of Washington</a:t>
            </a:r>
          </a:p>
          <a:p>
            <a:pPr lvl="2"/>
            <a:r>
              <a:rPr lang="en-US" sz="2400" dirty="0"/>
              <a:t>P.O. Box 3981</a:t>
            </a:r>
          </a:p>
          <a:p>
            <a:pPr lvl="2"/>
            <a:r>
              <a:rPr lang="en-US" sz="2400" dirty="0"/>
              <a:t>Seattle, WA 98124-3981</a:t>
            </a:r>
          </a:p>
          <a:p>
            <a:pPr lvl="1"/>
            <a:r>
              <a:rPr lang="en-US" sz="2400" dirty="0"/>
              <a:t>Online: Credit Card (+service fee)</a:t>
            </a:r>
          </a:p>
        </p:txBody>
      </p:sp>
      <p:sp>
        <p:nvSpPr>
          <p:cNvPr id="4" name="Text Placeholder 3">
            <a:extLst>
              <a:ext uri="{FF2B5EF4-FFF2-40B4-BE49-F238E27FC236}">
                <a16:creationId xmlns:a16="http://schemas.microsoft.com/office/drawing/2014/main" id="{8F9547BF-F95B-174A-8F8E-55BC8E53F580}"/>
              </a:ext>
            </a:extLst>
          </p:cNvPr>
          <p:cNvSpPr>
            <a:spLocks noGrp="1"/>
          </p:cNvSpPr>
          <p:nvPr>
            <p:ph type="body" sz="quarter" idx="12"/>
          </p:nvPr>
        </p:nvSpPr>
        <p:spPr/>
        <p:txBody>
          <a:bodyPr/>
          <a:lstStyle/>
          <a:p>
            <a:r>
              <a:rPr lang="en-US" b="1" dirty="0">
                <a:latin typeface="Open Sans" panose="020B0606030504020204" pitchFamily="34" charset="0"/>
                <a:ea typeface="Open Sans" panose="020B0606030504020204" pitchFamily="34" charset="0"/>
                <a:cs typeface="Open Sans" panose="020B0606030504020204" pitchFamily="34" charset="0"/>
              </a:rPr>
              <a:t>FREE, FAST, SAFE</a:t>
            </a:r>
          </a:p>
        </p:txBody>
      </p:sp>
      <p:grpSp>
        <p:nvGrpSpPr>
          <p:cNvPr id="6" name="Group 5">
            <a:extLst>
              <a:ext uri="{FF2B5EF4-FFF2-40B4-BE49-F238E27FC236}">
                <a16:creationId xmlns:a16="http://schemas.microsoft.com/office/drawing/2014/main" id="{1B72674A-76D4-FF0C-F631-815806E69B7A}"/>
              </a:ext>
            </a:extLst>
          </p:cNvPr>
          <p:cNvGrpSpPr/>
          <p:nvPr/>
        </p:nvGrpSpPr>
        <p:grpSpPr>
          <a:xfrm>
            <a:off x="6847181" y="1730667"/>
            <a:ext cx="3433392" cy="4762207"/>
            <a:chOff x="6847181" y="1730667"/>
            <a:chExt cx="3433392" cy="4762207"/>
          </a:xfrm>
        </p:grpSpPr>
        <p:pic>
          <p:nvPicPr>
            <p:cNvPr id="2" name="Picture 1">
              <a:extLst>
                <a:ext uri="{FF2B5EF4-FFF2-40B4-BE49-F238E27FC236}">
                  <a16:creationId xmlns:a16="http://schemas.microsoft.com/office/drawing/2014/main" id="{512A4644-5DBD-9D34-D7B9-DF9B9B5C2CC1}"/>
                </a:ext>
                <a:ext uri="{C183D7F6-B498-43B3-948B-1728B52AA6E4}">
                  <adec:decorative xmlns:adec="http://schemas.microsoft.com/office/drawing/2017/decorative" val="1"/>
                </a:ext>
              </a:extLst>
            </p:cNvPr>
            <p:cNvPicPr>
              <a:picLocks noChangeAspect="1"/>
            </p:cNvPicPr>
            <p:nvPr/>
          </p:nvPicPr>
          <p:blipFill>
            <a:blip r:embed="rId2"/>
            <a:srcRect r="63220"/>
            <a:stretch>
              <a:fillRect/>
            </a:stretch>
          </p:blipFill>
          <p:spPr>
            <a:xfrm>
              <a:off x="6847181" y="1730667"/>
              <a:ext cx="3433392" cy="4762207"/>
            </a:xfrm>
            <a:prstGeom prst="rect">
              <a:avLst/>
            </a:prstGeom>
          </p:spPr>
        </p:pic>
        <p:sp>
          <p:nvSpPr>
            <p:cNvPr id="5" name="Rectangle 4">
              <a:extLst>
                <a:ext uri="{FF2B5EF4-FFF2-40B4-BE49-F238E27FC236}">
                  <a16:creationId xmlns:a16="http://schemas.microsoft.com/office/drawing/2014/main" id="{58FBCE78-2C5D-33CB-FF9C-B1FF88C8EDDE}"/>
                </a:ext>
                <a:ext uri="{C183D7F6-B498-43B3-948B-1728B52AA6E4}">
                  <adec:decorative xmlns:adec="http://schemas.microsoft.com/office/drawing/2017/decorative" val="1"/>
                </a:ext>
              </a:extLst>
            </p:cNvPr>
            <p:cNvSpPr/>
            <p:nvPr/>
          </p:nvSpPr>
          <p:spPr>
            <a:xfrm>
              <a:off x="6884958" y="5340096"/>
              <a:ext cx="3310602" cy="859536"/>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776505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196D3-407F-096E-08A5-DCF59A82705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7A446E0-64B4-6705-8DF4-946135D00E7E}"/>
              </a:ext>
            </a:extLst>
          </p:cNvPr>
          <p:cNvSpPr>
            <a:spLocks noGrp="1"/>
          </p:cNvSpPr>
          <p:nvPr>
            <p:ph type="title"/>
          </p:nvPr>
        </p:nvSpPr>
        <p:spPr/>
        <p:txBody>
          <a:bodyPr/>
          <a:lstStyle/>
          <a:p>
            <a:r>
              <a:rPr lang="en-US" sz="3200" dirty="0"/>
              <a:t>PAY BY WEBCHECK – ONLINE BANK PAYMENT </a:t>
            </a:r>
            <a:br>
              <a:rPr lang="en-US" sz="3200" dirty="0"/>
            </a:br>
            <a:r>
              <a:rPr lang="en-US" sz="3200" dirty="0"/>
              <a:t>– contd.</a:t>
            </a:r>
          </a:p>
        </p:txBody>
      </p:sp>
      <p:sp>
        <p:nvSpPr>
          <p:cNvPr id="2" name="Text Placeholder 2">
            <a:extLst>
              <a:ext uri="{FF2B5EF4-FFF2-40B4-BE49-F238E27FC236}">
                <a16:creationId xmlns:a16="http://schemas.microsoft.com/office/drawing/2014/main" id="{BFF63019-3F02-B9DC-C5B0-6745C7400FB8}"/>
              </a:ext>
            </a:extLst>
          </p:cNvPr>
          <p:cNvSpPr txBox="1">
            <a:spLocks/>
          </p:cNvSpPr>
          <p:nvPr/>
        </p:nvSpPr>
        <p:spPr>
          <a:xfrm>
            <a:off x="6736466" y="3051981"/>
            <a:ext cx="3656404" cy="3117862"/>
          </a:xfrm>
          <a:prstGeom prst="rect">
            <a:avLst/>
          </a:prstGeom>
        </p:spPr>
        <p:txBody>
          <a:bodyPr/>
          <a:lstStyle>
            <a:lvl1pPr marL="342900" indent="-342900" algn="l" defTabSz="457200" rtl="0" eaLnBrk="1" latinLnBrk="0" hangingPunct="1">
              <a:spcBef>
                <a:spcPct val="20000"/>
              </a:spcBef>
              <a:buFont typeface="Lucida Grande"/>
              <a:buChar char="&gt;"/>
              <a:defRPr sz="2400" b="1" i="0" kern="1200" baseline="0">
                <a:solidFill>
                  <a:srgbClr val="4B2E83"/>
                </a:solidFill>
                <a:latin typeface="Open Sans"/>
                <a:ea typeface="+mn-ea"/>
                <a:cs typeface="Open Sans"/>
              </a:defRPr>
            </a:lvl1pPr>
            <a:lvl2pPr marL="742950" indent="-285750" algn="l" defTabSz="457200" rtl="0" eaLnBrk="1" latinLnBrk="0" hangingPunct="1">
              <a:spcBef>
                <a:spcPct val="20000"/>
              </a:spcBef>
              <a:buFont typeface="Arial"/>
              <a:buChar char="–"/>
              <a:defRPr sz="2000" b="1" i="0" kern="1200" baseline="0">
                <a:solidFill>
                  <a:srgbClr val="4B2E83"/>
                </a:solidFill>
                <a:latin typeface="Open Sans"/>
                <a:ea typeface="+mn-ea"/>
                <a:cs typeface="Open Sans"/>
              </a:defRPr>
            </a:lvl2pPr>
            <a:lvl3pPr marL="1143000" indent="-228600" algn="l" defTabSz="457200" rtl="0" eaLnBrk="1" latinLnBrk="0" hangingPunct="1">
              <a:spcBef>
                <a:spcPct val="20000"/>
              </a:spcBef>
              <a:buSzPct val="100000"/>
              <a:buFont typeface="Lucida Grande"/>
              <a:buChar char="&gt;"/>
              <a:defRPr sz="1800" b="1" i="0" kern="1200" baseline="0">
                <a:solidFill>
                  <a:srgbClr val="4B2E83"/>
                </a:solidFill>
                <a:latin typeface="Open Sans"/>
                <a:ea typeface="+mn-ea"/>
                <a:cs typeface="Open Sans"/>
              </a:defRPr>
            </a:lvl3pPr>
            <a:lvl4pPr marL="1600200" indent="-228600" algn="l" defTabSz="457200" rtl="0" eaLnBrk="1" latinLnBrk="0" hangingPunct="1">
              <a:spcBef>
                <a:spcPct val="20000"/>
              </a:spcBef>
              <a:buFont typeface="Arial"/>
              <a:buChar char="–"/>
              <a:defRPr sz="1600" b="1" i="0" kern="1200" baseline="0">
                <a:solidFill>
                  <a:srgbClr val="4B2E83"/>
                </a:solidFill>
                <a:latin typeface="Open Sans"/>
                <a:ea typeface="+mn-ea"/>
                <a:cs typeface="Open Sans"/>
              </a:defRPr>
            </a:lvl4pPr>
            <a:lvl5pPr marL="2057400" indent="-228600" algn="l" defTabSz="457200" rtl="0" eaLnBrk="1" latinLnBrk="0" hangingPunct="1">
              <a:spcBef>
                <a:spcPct val="20000"/>
              </a:spcBef>
              <a:buFont typeface="Lucida Grande"/>
              <a:buChar char="&gt;"/>
              <a:defRPr sz="1400" b="1" i="0" kern="1200" baseline="0">
                <a:solidFill>
                  <a:srgbClr val="4B2E83"/>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000" dirty="0"/>
              <a:t>These numbers are available:</a:t>
            </a:r>
          </a:p>
          <a:p>
            <a:pPr>
              <a:buFontTx/>
              <a:buChar char="-"/>
            </a:pPr>
            <a:r>
              <a:rPr lang="en-US" sz="2000" dirty="0"/>
              <a:t>On a check</a:t>
            </a:r>
          </a:p>
          <a:p>
            <a:pPr>
              <a:buFontTx/>
              <a:buChar char="-"/>
            </a:pPr>
            <a:r>
              <a:rPr lang="en-US" sz="2000" dirty="0"/>
              <a:t>Online</a:t>
            </a:r>
          </a:p>
          <a:p>
            <a:pPr>
              <a:buFontTx/>
              <a:buChar char="-"/>
            </a:pPr>
            <a:r>
              <a:rPr lang="en-US" sz="2000" dirty="0"/>
              <a:t>Banking center</a:t>
            </a:r>
          </a:p>
          <a:p>
            <a:pPr>
              <a:buFontTx/>
              <a:buChar char="-"/>
            </a:pPr>
            <a:r>
              <a:rPr lang="en-US" sz="2000" dirty="0"/>
              <a:t>Calling the bank’s customer service line</a:t>
            </a:r>
          </a:p>
        </p:txBody>
      </p:sp>
      <p:pic>
        <p:nvPicPr>
          <p:cNvPr id="5" name="Picture 4">
            <a:extLst>
              <a:ext uri="{FF2B5EF4-FFF2-40B4-BE49-F238E27FC236}">
                <a16:creationId xmlns:a16="http://schemas.microsoft.com/office/drawing/2014/main" id="{004F05A3-8F30-8EDF-68CB-6389C435C06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799130" y="2932033"/>
            <a:ext cx="4782212" cy="2416634"/>
          </a:xfrm>
          <a:prstGeom prst="rect">
            <a:avLst/>
          </a:prstGeom>
        </p:spPr>
      </p:pic>
      <p:sp>
        <p:nvSpPr>
          <p:cNvPr id="6" name="Text Placeholder 3">
            <a:extLst>
              <a:ext uri="{FF2B5EF4-FFF2-40B4-BE49-F238E27FC236}">
                <a16:creationId xmlns:a16="http://schemas.microsoft.com/office/drawing/2014/main" id="{CDF12C2A-8EF1-EB4E-783E-3912A907B8ED}"/>
              </a:ext>
            </a:extLst>
          </p:cNvPr>
          <p:cNvSpPr>
            <a:spLocks noGrp="1"/>
          </p:cNvSpPr>
          <p:nvPr>
            <p:ph type="body" sz="quarter" idx="12"/>
          </p:nvPr>
        </p:nvSpPr>
        <p:spPr>
          <a:xfrm>
            <a:off x="2195757" y="1730668"/>
            <a:ext cx="8184662" cy="411171"/>
          </a:xfrm>
        </p:spPr>
        <p:txBody>
          <a:bodyPr/>
          <a:lstStyle/>
          <a:p>
            <a:r>
              <a:rPr lang="en-US" dirty="0"/>
              <a:t>These payments require your bank’s </a:t>
            </a:r>
            <a:r>
              <a:rPr lang="en-US" u="sng" dirty="0"/>
              <a:t>routing number</a:t>
            </a:r>
            <a:r>
              <a:rPr lang="en-US" dirty="0"/>
              <a:t> and your bank </a:t>
            </a:r>
            <a:r>
              <a:rPr lang="en-US" u="sng" dirty="0"/>
              <a:t>account number</a:t>
            </a:r>
            <a:endParaRPr lang="en-US" dirty="0"/>
          </a:p>
        </p:txBody>
      </p:sp>
    </p:spTree>
    <p:extLst>
      <p:ext uri="{BB962C8B-B14F-4D97-AF65-F5344CB8AC3E}">
        <p14:creationId xmlns:p14="http://schemas.microsoft.com/office/powerpoint/2010/main" val="254741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7671E-3139-69D5-5803-D3E968D3A09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4264105-2D84-53A1-846C-E8CC66A1E01D}"/>
              </a:ext>
            </a:extLst>
          </p:cNvPr>
          <p:cNvSpPr>
            <a:spLocks noGrp="1"/>
          </p:cNvSpPr>
          <p:nvPr>
            <p:ph type="title"/>
          </p:nvPr>
        </p:nvSpPr>
        <p:spPr/>
        <p:txBody>
          <a:bodyPr/>
          <a:lstStyle/>
          <a:p>
            <a:r>
              <a:rPr lang="en-US" sz="3600" dirty="0"/>
              <a:t>INTERNATIONAL PAYMENTS</a:t>
            </a:r>
          </a:p>
        </p:txBody>
      </p:sp>
      <p:sp>
        <p:nvSpPr>
          <p:cNvPr id="3" name="Text Placeholder 2">
            <a:extLst>
              <a:ext uri="{FF2B5EF4-FFF2-40B4-BE49-F238E27FC236}">
                <a16:creationId xmlns:a16="http://schemas.microsoft.com/office/drawing/2014/main" id="{CE0E9DD3-AD77-AE85-2593-091A97C0B101}"/>
              </a:ext>
            </a:extLst>
          </p:cNvPr>
          <p:cNvSpPr>
            <a:spLocks noGrp="1"/>
          </p:cNvSpPr>
          <p:nvPr>
            <p:ph type="body" sz="quarter" idx="11"/>
          </p:nvPr>
        </p:nvSpPr>
        <p:spPr>
          <a:xfrm>
            <a:off x="895675" y="1563624"/>
            <a:ext cx="9484744" cy="4315968"/>
          </a:xfrm>
        </p:spPr>
        <p:txBody>
          <a:bodyPr/>
          <a:lstStyle/>
          <a:p>
            <a:r>
              <a:rPr lang="en-US" sz="2800" dirty="0"/>
              <a:t>International Wire Payments</a:t>
            </a:r>
          </a:p>
          <a:p>
            <a:pPr lvl="1"/>
            <a:r>
              <a:rPr lang="en-US" dirty="0"/>
              <a:t>Bank to bank wire payment method</a:t>
            </a:r>
          </a:p>
          <a:p>
            <a:pPr lvl="1"/>
            <a:r>
              <a:rPr lang="en-US" dirty="0">
                <a:solidFill>
                  <a:schemeClr val="tx1"/>
                </a:solidFill>
              </a:rPr>
              <a:t>Email us at </a:t>
            </a:r>
            <a:r>
              <a:rPr lang="en-US" dirty="0">
                <a:solidFill>
                  <a:schemeClr val="tx1"/>
                </a:solidFill>
                <a:hlinkClick r:id="rId2">
                  <a:extLst>
                    <a:ext uri="{A12FA001-AC4F-418D-AE19-62706E023703}">
                      <ahyp:hlinkClr xmlns:ahyp="http://schemas.microsoft.com/office/drawing/2018/hyperlinkcolor" val="tx"/>
                    </a:ext>
                  </a:extLst>
                </a:hlinkClick>
              </a:rPr>
              <a:t>sfshelp@uw.edu</a:t>
            </a:r>
            <a:r>
              <a:rPr lang="en-US" dirty="0">
                <a:solidFill>
                  <a:schemeClr val="tx1"/>
                </a:solidFill>
              </a:rPr>
              <a:t> for </a:t>
            </a:r>
            <a:r>
              <a:rPr lang="en-US" dirty="0"/>
              <a:t>payment information</a:t>
            </a:r>
          </a:p>
          <a:p>
            <a:pPr lvl="1"/>
            <a:r>
              <a:rPr lang="en-US" dirty="0"/>
              <a:t>Must include your student’s ID number</a:t>
            </a:r>
          </a:p>
          <a:p>
            <a:pPr lvl="1"/>
            <a:endParaRPr lang="en-US" dirty="0"/>
          </a:p>
          <a:p>
            <a:r>
              <a:rPr lang="en-US" sz="2800" dirty="0"/>
              <a:t>Flywire &amp; Convera</a:t>
            </a:r>
          </a:p>
          <a:p>
            <a:pPr lvl="1"/>
            <a:r>
              <a:rPr lang="en-US" dirty="0"/>
              <a:t>Access at </a:t>
            </a:r>
            <a:r>
              <a:rPr lang="en-US" dirty="0">
                <a:solidFill>
                  <a:schemeClr val="accent1"/>
                </a:solidFill>
                <a:hlinkClick r:id="rId3">
                  <a:extLst>
                    <a:ext uri="{A12FA001-AC4F-418D-AE19-62706E023703}">
                      <ahyp:hlinkClr xmlns:ahyp="http://schemas.microsoft.com/office/drawing/2018/hyperlinkcolor" val="tx"/>
                    </a:ext>
                  </a:extLst>
                </a:hlinkClick>
              </a:rPr>
              <a:t>https://finance.uw.edu/sfs/tuition-fees/pay-tuition-fees</a:t>
            </a:r>
            <a:endParaRPr lang="en-US" dirty="0">
              <a:solidFill>
                <a:schemeClr val="accent1"/>
              </a:solidFill>
            </a:endParaRPr>
          </a:p>
          <a:p>
            <a:pPr lvl="1"/>
            <a:r>
              <a:rPr lang="en-US" dirty="0"/>
              <a:t>3</a:t>
            </a:r>
            <a:r>
              <a:rPr lang="en-US" baseline="30000" dirty="0"/>
              <a:t>rd</a:t>
            </a:r>
            <a:r>
              <a:rPr lang="en-US" dirty="0"/>
              <a:t> Party Payment Partners</a:t>
            </a:r>
          </a:p>
          <a:p>
            <a:pPr lvl="1"/>
            <a:r>
              <a:rPr lang="en-US" dirty="0"/>
              <a:t>Pay using either bank transfer, credit/debit cards, or e-payments</a:t>
            </a:r>
          </a:p>
          <a:p>
            <a:pPr lvl="1"/>
            <a:r>
              <a:rPr lang="en-US" dirty="0"/>
              <a:t>Payment tracking</a:t>
            </a:r>
          </a:p>
          <a:p>
            <a:pPr lvl="1"/>
            <a:r>
              <a:rPr lang="en-US" dirty="0"/>
              <a:t>Multilingual Support</a:t>
            </a:r>
          </a:p>
        </p:txBody>
      </p:sp>
    </p:spTree>
    <p:extLst>
      <p:ext uri="{BB962C8B-B14F-4D97-AF65-F5344CB8AC3E}">
        <p14:creationId xmlns:p14="http://schemas.microsoft.com/office/powerpoint/2010/main" val="1683487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2B89C-7691-98C8-145E-A416972FCB4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7F290E6-CE74-7179-888C-FD0DC1F3AC19}"/>
              </a:ext>
            </a:extLst>
          </p:cNvPr>
          <p:cNvSpPr>
            <a:spLocks noGrp="1"/>
          </p:cNvSpPr>
          <p:nvPr>
            <p:ph type="title"/>
          </p:nvPr>
        </p:nvSpPr>
        <p:spPr/>
        <p:txBody>
          <a:bodyPr/>
          <a:lstStyle/>
          <a:p>
            <a:r>
              <a:rPr lang="en-US" sz="3600" dirty="0"/>
              <a:t>FEES</a:t>
            </a:r>
          </a:p>
        </p:txBody>
      </p:sp>
      <p:sp>
        <p:nvSpPr>
          <p:cNvPr id="3" name="Text Placeholder 2">
            <a:extLst>
              <a:ext uri="{FF2B5EF4-FFF2-40B4-BE49-F238E27FC236}">
                <a16:creationId xmlns:a16="http://schemas.microsoft.com/office/drawing/2014/main" id="{788446DD-4183-C112-0D6A-DEC4936EC2AA}"/>
              </a:ext>
            </a:extLst>
          </p:cNvPr>
          <p:cNvSpPr>
            <a:spLocks noGrp="1"/>
          </p:cNvSpPr>
          <p:nvPr>
            <p:ph type="body" sz="quarter" idx="11"/>
          </p:nvPr>
        </p:nvSpPr>
        <p:spPr>
          <a:xfrm>
            <a:off x="895675" y="1589354"/>
            <a:ext cx="8197114" cy="4903520"/>
          </a:xfrm>
        </p:spPr>
        <p:txBody>
          <a:bodyPr/>
          <a:lstStyle/>
          <a:p>
            <a:r>
              <a:rPr lang="en-US" sz="2800" dirty="0"/>
              <a:t>Late Fees</a:t>
            </a:r>
          </a:p>
          <a:p>
            <a:pPr lvl="1"/>
            <a:r>
              <a:rPr lang="en-US" sz="2400" dirty="0"/>
              <a:t>Tuition is due on the 3</a:t>
            </a:r>
            <a:r>
              <a:rPr lang="en-US" sz="2400" baseline="30000" dirty="0"/>
              <a:t>rd</a:t>
            </a:r>
            <a:r>
              <a:rPr lang="en-US" sz="2400" dirty="0"/>
              <a:t> Friday of the Quarter!!!</a:t>
            </a:r>
          </a:p>
          <a:p>
            <a:pPr lvl="1"/>
            <a:r>
              <a:rPr lang="en-US" sz="2400" dirty="0"/>
              <a:t>$50 to $249.99 </a:t>
            </a:r>
            <a:r>
              <a:rPr lang="en-US" sz="2400" dirty="0">
                <a:sym typeface="Wingdings" panose="05000000000000000000" pitchFamily="2" charset="2"/>
              </a:rPr>
              <a:t> </a:t>
            </a:r>
            <a:r>
              <a:rPr lang="en-US" sz="2400" dirty="0"/>
              <a:t>$50 fee</a:t>
            </a:r>
          </a:p>
          <a:p>
            <a:pPr lvl="1"/>
            <a:r>
              <a:rPr lang="en-US" sz="2400" dirty="0"/>
              <a:t>$250 or more </a:t>
            </a:r>
            <a:r>
              <a:rPr lang="en-US" sz="2400" dirty="0">
                <a:sym typeface="Wingdings" panose="05000000000000000000" pitchFamily="2" charset="2"/>
              </a:rPr>
              <a:t> $120 fee</a:t>
            </a:r>
          </a:p>
          <a:p>
            <a:r>
              <a:rPr lang="en-US" sz="2800" dirty="0">
                <a:sym typeface="Wingdings" panose="05000000000000000000" pitchFamily="2" charset="2"/>
              </a:rPr>
              <a:t>Course Fees</a:t>
            </a:r>
          </a:p>
          <a:p>
            <a:r>
              <a:rPr lang="en-US" sz="2800" dirty="0">
                <a:sym typeface="Wingdings" panose="05000000000000000000" pitchFamily="2" charset="2"/>
              </a:rPr>
              <a:t>Late Change Fee</a:t>
            </a:r>
          </a:p>
          <a:p>
            <a:r>
              <a:rPr lang="en-US" sz="2800" dirty="0">
                <a:sym typeface="Wingdings" panose="05000000000000000000" pitchFamily="2" charset="2"/>
              </a:rPr>
              <a:t>U-Pass Fee</a:t>
            </a:r>
          </a:p>
          <a:p>
            <a:r>
              <a:rPr lang="en-US" sz="2800" dirty="0">
                <a:sym typeface="Wingdings" panose="05000000000000000000" pitchFamily="2" charset="2"/>
              </a:rPr>
              <a:t>International Student Fee</a:t>
            </a:r>
          </a:p>
          <a:p>
            <a:r>
              <a:rPr lang="en-US" sz="2800" dirty="0">
                <a:sym typeface="Wingdings" panose="05000000000000000000" pitchFamily="2" charset="2"/>
              </a:rPr>
              <a:t>Study Abroad Fees</a:t>
            </a:r>
          </a:p>
          <a:p>
            <a:r>
              <a:rPr lang="en-US" sz="2800" dirty="0">
                <a:sym typeface="Wingdings" panose="05000000000000000000" pitchFamily="2" charset="2"/>
              </a:rPr>
              <a:t>Other Fees</a:t>
            </a:r>
            <a:endParaRPr lang="en-US" sz="2800" dirty="0"/>
          </a:p>
        </p:txBody>
      </p:sp>
    </p:spTree>
    <p:extLst>
      <p:ext uri="{BB962C8B-B14F-4D97-AF65-F5344CB8AC3E}">
        <p14:creationId xmlns:p14="http://schemas.microsoft.com/office/powerpoint/2010/main" val="3229847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D311C-4006-88B3-3823-F3BA6DDB14F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719833D-7FC9-149E-B598-738A01A56B6D}"/>
              </a:ext>
            </a:extLst>
          </p:cNvPr>
          <p:cNvSpPr>
            <a:spLocks noGrp="1"/>
          </p:cNvSpPr>
          <p:nvPr>
            <p:ph type="title"/>
          </p:nvPr>
        </p:nvSpPr>
        <p:spPr/>
        <p:txBody>
          <a:bodyPr/>
          <a:lstStyle/>
          <a:p>
            <a:r>
              <a:rPr lang="en-US" sz="3600" dirty="0"/>
              <a:t>IMPORTANT INFORMATION – Pt.1</a:t>
            </a:r>
          </a:p>
        </p:txBody>
      </p:sp>
      <p:sp>
        <p:nvSpPr>
          <p:cNvPr id="3" name="Text Placeholder 2">
            <a:extLst>
              <a:ext uri="{FF2B5EF4-FFF2-40B4-BE49-F238E27FC236}">
                <a16:creationId xmlns:a16="http://schemas.microsoft.com/office/drawing/2014/main" id="{2C1734CE-4260-0BA7-1502-AEC409B6BF7F}"/>
              </a:ext>
            </a:extLst>
          </p:cNvPr>
          <p:cNvSpPr>
            <a:spLocks noGrp="1"/>
          </p:cNvSpPr>
          <p:nvPr>
            <p:ph type="body" sz="quarter" idx="11"/>
          </p:nvPr>
        </p:nvSpPr>
        <p:spPr>
          <a:xfrm>
            <a:off x="895675" y="1689304"/>
            <a:ext cx="10589189" cy="1812848"/>
          </a:xfrm>
        </p:spPr>
        <p:txBody>
          <a:bodyPr/>
          <a:lstStyle/>
          <a:p>
            <a:r>
              <a:rPr lang="en-US" dirty="0"/>
              <a:t>Change Address – Student should review on MyUW every quarter – </a:t>
            </a:r>
            <a:r>
              <a:rPr lang="en-US" dirty="0">
                <a:solidFill>
                  <a:schemeClr val="tx1"/>
                </a:solidFill>
                <a:hlinkClick r:id="rId2">
                  <a:extLst>
                    <a:ext uri="{A12FA001-AC4F-418D-AE19-62706E023703}">
                      <ahyp:hlinkClr xmlns:ahyp="http://schemas.microsoft.com/office/drawing/2018/hyperlinkcolor" val="tx"/>
                    </a:ext>
                  </a:extLst>
                </a:hlinkClick>
              </a:rPr>
              <a:t>https://finance.uw.edu/sfs/</a:t>
            </a:r>
            <a:endParaRPr lang="en-US" dirty="0">
              <a:solidFill>
                <a:schemeClr val="tx1"/>
              </a:solidFill>
            </a:endParaRPr>
          </a:p>
          <a:p>
            <a:pPr lvl="1"/>
            <a:r>
              <a:rPr lang="en-US" dirty="0"/>
              <a:t>Keep information current – no lost or misrouted checks!</a:t>
            </a:r>
          </a:p>
          <a:p>
            <a:pPr lvl="1"/>
            <a:r>
              <a:rPr lang="en-US" dirty="0"/>
              <a:t>Any mail will be sent to the address listed—including refunds and aid disbursements</a:t>
            </a:r>
          </a:p>
        </p:txBody>
      </p:sp>
      <p:grpSp>
        <p:nvGrpSpPr>
          <p:cNvPr id="4" name="Group 3">
            <a:extLst>
              <a:ext uri="{FF2B5EF4-FFF2-40B4-BE49-F238E27FC236}">
                <a16:creationId xmlns:a16="http://schemas.microsoft.com/office/drawing/2014/main" id="{A1429FA7-7FC8-EC9E-3B6C-BDACE191AE35}"/>
              </a:ext>
            </a:extLst>
          </p:cNvPr>
          <p:cNvGrpSpPr/>
          <p:nvPr/>
        </p:nvGrpSpPr>
        <p:grpSpPr>
          <a:xfrm>
            <a:off x="3179321" y="3630168"/>
            <a:ext cx="4864094" cy="2724912"/>
            <a:chOff x="3179321" y="3630168"/>
            <a:chExt cx="4864094" cy="2724912"/>
          </a:xfrm>
        </p:grpSpPr>
        <p:pic>
          <p:nvPicPr>
            <p:cNvPr id="5" name="Picture 4" descr="Screenshot of a webpage section showing financial aid resources with two photos and six icons. Photos include a tax form with a pen and a University of Washington building, while icons represent options like change address, info release, forms for students, FAQ, and direct deposit.">
              <a:extLst>
                <a:ext uri="{FF2B5EF4-FFF2-40B4-BE49-F238E27FC236}">
                  <a16:creationId xmlns:a16="http://schemas.microsoft.com/office/drawing/2014/main" id="{D2F526DC-7BF3-CAFA-9082-D356A7A3CF8E}"/>
                </a:ext>
              </a:extLst>
            </p:cNvPr>
            <p:cNvPicPr>
              <a:picLocks noChangeAspect="1"/>
            </p:cNvPicPr>
            <p:nvPr/>
          </p:nvPicPr>
          <p:blipFill>
            <a:blip r:embed="rId3"/>
            <a:stretch>
              <a:fillRect/>
            </a:stretch>
          </p:blipFill>
          <p:spPr>
            <a:xfrm>
              <a:off x="3179321" y="3630168"/>
              <a:ext cx="4864094" cy="2724912"/>
            </a:xfrm>
            <a:prstGeom prst="rect">
              <a:avLst/>
            </a:prstGeom>
          </p:spPr>
        </p:pic>
        <p:sp>
          <p:nvSpPr>
            <p:cNvPr id="2" name="Rectangle 1" descr="A red box outlining a link labeled Change Address.">
              <a:extLst>
                <a:ext uri="{FF2B5EF4-FFF2-40B4-BE49-F238E27FC236}">
                  <a16:creationId xmlns:a16="http://schemas.microsoft.com/office/drawing/2014/main" id="{79789201-1320-A738-C744-B79D0FB39735}"/>
                </a:ext>
              </a:extLst>
            </p:cNvPr>
            <p:cNvSpPr/>
            <p:nvPr/>
          </p:nvSpPr>
          <p:spPr>
            <a:xfrm>
              <a:off x="3356155" y="5132962"/>
              <a:ext cx="844138" cy="1222118"/>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82584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D82A0-EB4E-7F45-A222-4071F722437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B4C8E98-FB46-5DC2-10BD-82E24F231949}"/>
              </a:ext>
            </a:extLst>
          </p:cNvPr>
          <p:cNvSpPr>
            <a:spLocks noGrp="1"/>
          </p:cNvSpPr>
          <p:nvPr>
            <p:ph type="title"/>
          </p:nvPr>
        </p:nvSpPr>
        <p:spPr/>
        <p:txBody>
          <a:bodyPr/>
          <a:lstStyle/>
          <a:p>
            <a:r>
              <a:rPr lang="en-US" sz="3600" dirty="0"/>
              <a:t>IMPORTANT INFORMATION – Pt.2</a:t>
            </a:r>
            <a:endParaRPr lang="en-US" sz="3200" dirty="0"/>
          </a:p>
        </p:txBody>
      </p:sp>
      <p:sp>
        <p:nvSpPr>
          <p:cNvPr id="3" name="Text Placeholder 2">
            <a:extLst>
              <a:ext uri="{FF2B5EF4-FFF2-40B4-BE49-F238E27FC236}">
                <a16:creationId xmlns:a16="http://schemas.microsoft.com/office/drawing/2014/main" id="{4DA7C744-B9F2-EF61-8366-19E249DF35FC}"/>
              </a:ext>
            </a:extLst>
          </p:cNvPr>
          <p:cNvSpPr>
            <a:spLocks noGrp="1"/>
          </p:cNvSpPr>
          <p:nvPr>
            <p:ph type="body" sz="quarter" idx="11"/>
          </p:nvPr>
        </p:nvSpPr>
        <p:spPr>
          <a:xfrm>
            <a:off x="895674" y="1531520"/>
            <a:ext cx="10195997" cy="4803571"/>
          </a:xfrm>
        </p:spPr>
        <p:txBody>
          <a:bodyPr/>
          <a:lstStyle/>
          <a:p>
            <a:pPr marL="0" indent="0">
              <a:buNone/>
            </a:pPr>
            <a:r>
              <a:rPr lang="en-US" sz="2000" dirty="0"/>
              <a:t>Social Security Number (SSN)/Individual Taxpayer Number (ITIN) </a:t>
            </a:r>
          </a:p>
          <a:p>
            <a:pPr marL="0" indent="0">
              <a:buNone/>
            </a:pPr>
            <a:endParaRPr lang="en-US" sz="1000" dirty="0"/>
          </a:p>
          <a:p>
            <a:r>
              <a:rPr lang="en-US" sz="2000" dirty="0"/>
              <a:t>Tax Reporting – Create Tax Forms (1042-S, 1098-T, etc.)</a:t>
            </a:r>
          </a:p>
          <a:p>
            <a:pPr lvl="1"/>
            <a:r>
              <a:rPr lang="en-US" sz="1800" dirty="0"/>
              <a:t>US Resident Students - To report and create the 1098-T</a:t>
            </a:r>
          </a:p>
          <a:p>
            <a:pPr lvl="1"/>
            <a:r>
              <a:rPr lang="en-US" sz="1800" dirty="0"/>
              <a:t>International Students - Used for 1042-S form to report U.S. scholarships received</a:t>
            </a:r>
          </a:p>
          <a:p>
            <a:pPr lvl="1"/>
            <a:endParaRPr lang="en-US" sz="1050" dirty="0"/>
          </a:p>
          <a:p>
            <a:r>
              <a:rPr lang="en-US" sz="2000" dirty="0"/>
              <a:t>WA 529 GET Payments – Families paying with WA529 GET must have an SSN on file for payments to process</a:t>
            </a:r>
          </a:p>
          <a:p>
            <a:endParaRPr lang="en-US" sz="1050" dirty="0"/>
          </a:p>
          <a:p>
            <a:r>
              <a:rPr lang="en-US" sz="2000" dirty="0"/>
              <a:t>May also impact processing of scholarships, loan, and/or military sponsor payments.</a:t>
            </a:r>
          </a:p>
          <a:p>
            <a:endParaRPr lang="en-US" sz="1050" dirty="0"/>
          </a:p>
          <a:p>
            <a:r>
              <a:rPr lang="en-US" sz="2000" dirty="0"/>
              <a:t>How to Update</a:t>
            </a:r>
            <a:r>
              <a:rPr lang="en-US" sz="2000" dirty="0">
                <a:solidFill>
                  <a:schemeClr val="tx1"/>
                </a:solidFill>
              </a:rPr>
              <a:t>: </a:t>
            </a:r>
            <a:r>
              <a:rPr lang="en-US" sz="2000" dirty="0">
                <a:solidFill>
                  <a:schemeClr val="tx1"/>
                </a:solidFill>
                <a:hlinkClick r:id="rId2">
                  <a:extLst>
                    <a:ext uri="{A12FA001-AC4F-418D-AE19-62706E023703}">
                      <ahyp:hlinkClr xmlns:ahyp="http://schemas.microsoft.com/office/drawing/2018/hyperlinkcolor" val="tx"/>
                    </a:ext>
                  </a:extLst>
                </a:hlinkClick>
              </a:rPr>
              <a:t>https://www.uwb.edu/registrar/forms</a:t>
            </a:r>
            <a:endParaRPr lang="en-US" sz="2000" dirty="0">
              <a:solidFill>
                <a:schemeClr val="tx1"/>
              </a:solidFill>
            </a:endParaRPr>
          </a:p>
          <a:p>
            <a:pPr lvl="1"/>
            <a:r>
              <a:rPr lang="en-US" sz="1800" dirty="0"/>
              <a:t>Then select “Student Record Change”</a:t>
            </a:r>
          </a:p>
          <a:p>
            <a:pPr lvl="1"/>
            <a:r>
              <a:rPr lang="en-US" sz="1800" dirty="0"/>
              <a:t>In person at Summit Hall, Lower Level 9am to 4pm M-F</a:t>
            </a:r>
          </a:p>
          <a:p>
            <a:pPr lvl="2"/>
            <a:r>
              <a:rPr lang="en-US" sz="1600" dirty="0"/>
              <a:t>*Bring physical card or image</a:t>
            </a:r>
          </a:p>
        </p:txBody>
      </p:sp>
    </p:spTree>
    <p:extLst>
      <p:ext uri="{BB962C8B-B14F-4D97-AF65-F5344CB8AC3E}">
        <p14:creationId xmlns:p14="http://schemas.microsoft.com/office/powerpoint/2010/main" val="318739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57953-5CED-993A-FF46-D44162453FE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8C82A63-6B4B-9193-8B30-88FDF22D9807}"/>
              </a:ext>
            </a:extLst>
          </p:cNvPr>
          <p:cNvSpPr>
            <a:spLocks noGrp="1"/>
          </p:cNvSpPr>
          <p:nvPr>
            <p:ph type="title"/>
          </p:nvPr>
        </p:nvSpPr>
        <p:spPr/>
        <p:txBody>
          <a:bodyPr/>
          <a:lstStyle/>
          <a:p>
            <a:r>
              <a:rPr lang="en-US" sz="3600" dirty="0"/>
              <a:t>IMPORTANT INFORMATION – Pt.3</a:t>
            </a:r>
          </a:p>
        </p:txBody>
      </p:sp>
      <p:sp>
        <p:nvSpPr>
          <p:cNvPr id="3" name="Text Placeholder 2">
            <a:extLst>
              <a:ext uri="{FF2B5EF4-FFF2-40B4-BE49-F238E27FC236}">
                <a16:creationId xmlns:a16="http://schemas.microsoft.com/office/drawing/2014/main" id="{17B02764-DB77-BC6F-7B92-39A1271D96B2}"/>
              </a:ext>
            </a:extLst>
          </p:cNvPr>
          <p:cNvSpPr>
            <a:spLocks noGrp="1"/>
          </p:cNvSpPr>
          <p:nvPr>
            <p:ph type="body" sz="quarter" idx="11"/>
          </p:nvPr>
        </p:nvSpPr>
        <p:spPr>
          <a:xfrm>
            <a:off x="895675" y="1689304"/>
            <a:ext cx="9497195" cy="5079486"/>
          </a:xfrm>
        </p:spPr>
        <p:txBody>
          <a:bodyPr/>
          <a:lstStyle/>
          <a:p>
            <a:pPr marL="0" indent="0">
              <a:buNone/>
            </a:pPr>
            <a:r>
              <a:rPr lang="en-US" sz="2000" dirty="0"/>
              <a:t>Contact </a:t>
            </a:r>
            <a:r>
              <a:rPr lang="en-US" sz="2000" dirty="0">
                <a:solidFill>
                  <a:schemeClr val="tx1"/>
                </a:solidFill>
              </a:rPr>
              <a:t>SFS: </a:t>
            </a:r>
            <a:r>
              <a:rPr lang="en-US" sz="2000" dirty="0">
                <a:solidFill>
                  <a:schemeClr val="tx1"/>
                </a:solidFill>
                <a:hlinkClick r:id="rId2">
                  <a:extLst>
                    <a:ext uri="{A12FA001-AC4F-418D-AE19-62706E023703}">
                      <ahyp:hlinkClr xmlns:ahyp="http://schemas.microsoft.com/office/drawing/2018/hyperlinkcolor" val="tx"/>
                    </a:ext>
                  </a:extLst>
                </a:hlinkClick>
              </a:rPr>
              <a:t>sfshelp@uw.edu</a:t>
            </a:r>
            <a:r>
              <a:rPr lang="en-US" sz="2000" dirty="0">
                <a:solidFill>
                  <a:schemeClr val="tx1"/>
                </a:solidFill>
              </a:rPr>
              <a:t> </a:t>
            </a:r>
            <a:r>
              <a:rPr lang="en-US" sz="2000" dirty="0"/>
              <a:t>| (206) 543-4694</a:t>
            </a:r>
          </a:p>
          <a:p>
            <a:pPr marL="0" indent="0">
              <a:buNone/>
            </a:pPr>
            <a:endParaRPr lang="en-US" sz="1600" dirty="0"/>
          </a:p>
          <a:p>
            <a:pPr lvl="1"/>
            <a:r>
              <a:rPr lang="en-US" sz="1800" dirty="0"/>
              <a:t>Aid: Generally, tuition and fees are paid first from any scholarships, outside sponsors, grants or loans received.</a:t>
            </a:r>
          </a:p>
          <a:p>
            <a:pPr lvl="1"/>
            <a:endParaRPr lang="en-US" sz="1600" dirty="0"/>
          </a:p>
          <a:p>
            <a:pPr lvl="1"/>
            <a:r>
              <a:rPr lang="en-US" sz="1800" dirty="0"/>
              <a:t>Account Balance: It is valuable to check the student account balance throughout the quarter as additional fees or aid could appear after the initial billing. Example: Late Change Fee.</a:t>
            </a:r>
          </a:p>
          <a:p>
            <a:pPr lvl="1"/>
            <a:endParaRPr lang="en-US" sz="1600" dirty="0"/>
          </a:p>
          <a:p>
            <a:pPr lvl="1"/>
            <a:r>
              <a:rPr lang="en-US" sz="1800" dirty="0"/>
              <a:t>Important Dates: Make sure your student is aware of deadlines for class or credit changes without a penalty.</a:t>
            </a:r>
          </a:p>
          <a:p>
            <a:pPr lvl="1"/>
            <a:endParaRPr lang="en-US" sz="1200" dirty="0"/>
          </a:p>
          <a:p>
            <a:pPr lvl="1"/>
            <a:r>
              <a:rPr lang="en-US" sz="1800" dirty="0"/>
              <a:t>Taxes: Opt-out of the paper form </a:t>
            </a:r>
            <a:r>
              <a:rPr lang="en-US" sz="1800" dirty="0">
                <a:sym typeface="Wingdings" panose="05000000000000000000" pitchFamily="2" charset="2"/>
              </a:rPr>
              <a:t> your student can print the 1098-T online to get it earlier and more efficiently.</a:t>
            </a:r>
          </a:p>
          <a:p>
            <a:pPr lvl="1"/>
            <a:endParaRPr lang="en-US" sz="1600" dirty="0">
              <a:sym typeface="Wingdings" panose="05000000000000000000" pitchFamily="2" charset="2"/>
            </a:endParaRPr>
          </a:p>
          <a:p>
            <a:pPr marL="0" indent="0">
              <a:buNone/>
            </a:pPr>
            <a:r>
              <a:rPr lang="en-US" sz="2000" dirty="0">
                <a:solidFill>
                  <a:schemeClr val="tx1"/>
                </a:solidFill>
                <a:sym typeface="Wingdings" panose="05000000000000000000" pitchFamily="2" charset="2"/>
              </a:rPr>
              <a:t>Contact the IRS at </a:t>
            </a:r>
            <a:r>
              <a:rPr lang="en-US" sz="2000" dirty="0">
                <a:solidFill>
                  <a:schemeClr val="tx1"/>
                </a:solidFill>
                <a:sym typeface="Wingdings" panose="05000000000000000000" pitchFamily="2" charset="2"/>
                <a:hlinkClick r:id="rId3">
                  <a:extLst>
                    <a:ext uri="{A12FA001-AC4F-418D-AE19-62706E023703}">
                      <ahyp:hlinkClr xmlns:ahyp="http://schemas.microsoft.com/office/drawing/2018/hyperlinkcolor" val="tx"/>
                    </a:ext>
                  </a:extLst>
                </a:hlinkClick>
              </a:rPr>
              <a:t>https://www.irs.gov/</a:t>
            </a:r>
            <a:r>
              <a:rPr lang="en-US" sz="2000" dirty="0">
                <a:solidFill>
                  <a:schemeClr val="tx1"/>
                </a:solidFill>
                <a:sym typeface="Wingdings" panose="05000000000000000000" pitchFamily="2" charset="2"/>
              </a:rPr>
              <a:t> to ask </a:t>
            </a:r>
            <a:r>
              <a:rPr lang="en-US" sz="2000" dirty="0">
                <a:sym typeface="Wingdings" panose="05000000000000000000" pitchFamily="2" charset="2"/>
              </a:rPr>
              <a:t>about tax credits.</a:t>
            </a:r>
          </a:p>
        </p:txBody>
      </p:sp>
    </p:spTree>
    <p:extLst>
      <p:ext uri="{BB962C8B-B14F-4D97-AF65-F5344CB8AC3E}">
        <p14:creationId xmlns:p14="http://schemas.microsoft.com/office/powerpoint/2010/main" val="3312160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A0CA0-98FA-4ACE-940A-8BEB617C6DA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3F911D1-68D9-C122-2C3E-49698673D007}"/>
              </a:ext>
            </a:extLst>
          </p:cNvPr>
          <p:cNvSpPr>
            <a:spLocks noGrp="1"/>
          </p:cNvSpPr>
          <p:nvPr>
            <p:ph type="title"/>
          </p:nvPr>
        </p:nvSpPr>
        <p:spPr/>
        <p:txBody>
          <a:bodyPr/>
          <a:lstStyle/>
          <a:p>
            <a:r>
              <a:rPr lang="en-US" sz="3600" dirty="0"/>
              <a:t>STUDENT FINANCIAL AID</a:t>
            </a:r>
          </a:p>
        </p:txBody>
      </p:sp>
      <p:sp>
        <p:nvSpPr>
          <p:cNvPr id="3" name="Text Placeholder 2">
            <a:extLst>
              <a:ext uri="{FF2B5EF4-FFF2-40B4-BE49-F238E27FC236}">
                <a16:creationId xmlns:a16="http://schemas.microsoft.com/office/drawing/2014/main" id="{A8005F47-D7FF-1E1C-EE1B-F39CC6783B44}"/>
              </a:ext>
            </a:extLst>
          </p:cNvPr>
          <p:cNvSpPr>
            <a:spLocks noGrp="1"/>
          </p:cNvSpPr>
          <p:nvPr>
            <p:ph type="body" sz="quarter" idx="11"/>
          </p:nvPr>
        </p:nvSpPr>
        <p:spPr>
          <a:xfrm>
            <a:off x="895675" y="1516567"/>
            <a:ext cx="9299885" cy="5218770"/>
          </a:xfrm>
        </p:spPr>
        <p:txBody>
          <a:bodyPr/>
          <a:lstStyle/>
          <a:p>
            <a:pPr marL="0" indent="0">
              <a:lnSpc>
                <a:spcPct val="150000"/>
              </a:lnSpc>
              <a:buNone/>
            </a:pPr>
            <a:r>
              <a:rPr lang="en-US" dirty="0">
                <a:solidFill>
                  <a:schemeClr val="accent1"/>
                </a:solidFill>
              </a:rPr>
              <a:t>UW Bothell: </a:t>
            </a:r>
            <a:r>
              <a:rPr lang="en-US" dirty="0">
                <a:solidFill>
                  <a:schemeClr val="accent1"/>
                </a:solidFill>
                <a:hlinkClick r:id="rId2">
                  <a:extLst>
                    <a:ext uri="{A12FA001-AC4F-418D-AE19-62706E023703}">
                      <ahyp:hlinkClr xmlns:ahyp="http://schemas.microsoft.com/office/drawing/2018/hyperlinkcolor" val="tx"/>
                    </a:ext>
                  </a:extLst>
                </a:hlinkClick>
              </a:rPr>
              <a:t>uwbfaid@uw.edu</a:t>
            </a:r>
            <a:r>
              <a:rPr lang="en-US" dirty="0">
                <a:solidFill>
                  <a:schemeClr val="accent1"/>
                </a:solidFill>
              </a:rPr>
              <a:t> | (425) 352-5240</a:t>
            </a:r>
          </a:p>
          <a:p>
            <a:pPr lvl="1"/>
            <a:r>
              <a:rPr lang="en-US" sz="2400" dirty="0">
                <a:solidFill>
                  <a:schemeClr val="accent1"/>
                </a:solidFill>
              </a:rPr>
              <a:t>FAFSA must be completed each year</a:t>
            </a:r>
          </a:p>
          <a:p>
            <a:pPr lvl="2"/>
            <a:r>
              <a:rPr lang="en-US" sz="2000" dirty="0">
                <a:solidFill>
                  <a:schemeClr val="accent1"/>
                </a:solidFill>
              </a:rPr>
              <a:t>To complete go to </a:t>
            </a:r>
            <a:r>
              <a:rPr lang="en-US" sz="2000" dirty="0">
                <a:solidFill>
                  <a:schemeClr val="accent1"/>
                </a:solidFill>
                <a:hlinkClick r:id="rId3">
                  <a:extLst>
                    <a:ext uri="{A12FA001-AC4F-418D-AE19-62706E023703}">
                      <ahyp:hlinkClr xmlns:ahyp="http://schemas.microsoft.com/office/drawing/2018/hyperlinkcolor" val="tx"/>
                    </a:ext>
                  </a:extLst>
                </a:hlinkClick>
              </a:rPr>
              <a:t>https://studentaid.gov/h/apply-for-aid/fafsa</a:t>
            </a:r>
            <a:endParaRPr lang="en-US" sz="2000" dirty="0">
              <a:solidFill>
                <a:schemeClr val="accent1"/>
              </a:solidFill>
            </a:endParaRPr>
          </a:p>
          <a:p>
            <a:pPr marL="914400" lvl="2" indent="0">
              <a:buNone/>
            </a:pPr>
            <a:endParaRPr lang="en-US" sz="1600" dirty="0">
              <a:solidFill>
                <a:schemeClr val="accent1"/>
              </a:solidFill>
            </a:endParaRPr>
          </a:p>
          <a:p>
            <a:pPr lvl="1"/>
            <a:r>
              <a:rPr lang="en-US" sz="2400" dirty="0">
                <a:solidFill>
                  <a:schemeClr val="accent1"/>
                </a:solidFill>
              </a:rPr>
              <a:t>Offer is made by the Financial Aid Office who handles applications, determines eligibility, and makes awards</a:t>
            </a:r>
          </a:p>
          <a:p>
            <a:pPr lvl="2"/>
            <a:r>
              <a:rPr lang="en-US" sz="2000" dirty="0">
                <a:solidFill>
                  <a:schemeClr val="accent1"/>
                </a:solidFill>
              </a:rPr>
              <a:t>Student must accept aid and sign the appropriate promissory notes</a:t>
            </a:r>
          </a:p>
          <a:p>
            <a:pPr marL="914400" lvl="2" indent="0">
              <a:buNone/>
            </a:pPr>
            <a:endParaRPr lang="en-US" sz="1600" dirty="0">
              <a:solidFill>
                <a:schemeClr val="accent1"/>
              </a:solidFill>
            </a:endParaRPr>
          </a:p>
          <a:p>
            <a:pPr lvl="1"/>
            <a:r>
              <a:rPr lang="en-US" sz="2400" dirty="0">
                <a:solidFill>
                  <a:schemeClr val="accent1"/>
                </a:solidFill>
              </a:rPr>
              <a:t>Parent applies and signs the Plus Loan Master Promissory Note</a:t>
            </a:r>
          </a:p>
          <a:p>
            <a:pPr lvl="2"/>
            <a:r>
              <a:rPr lang="en-US" sz="2000" dirty="0">
                <a:solidFill>
                  <a:schemeClr val="accent1"/>
                </a:solidFill>
              </a:rPr>
              <a:t>To apply/sign go to </a:t>
            </a:r>
            <a:r>
              <a:rPr lang="en-US" sz="2000" dirty="0">
                <a:solidFill>
                  <a:schemeClr val="accent1"/>
                </a:solidFill>
                <a:hlinkClick r:id="rId4">
                  <a:extLst>
                    <a:ext uri="{A12FA001-AC4F-418D-AE19-62706E023703}">
                      <ahyp:hlinkClr xmlns:ahyp="http://schemas.microsoft.com/office/drawing/2018/hyperlinkcolor" val="tx"/>
                    </a:ext>
                  </a:extLst>
                </a:hlinkClick>
              </a:rPr>
              <a:t>https://studentaid.gov/plus-app/parent/landing</a:t>
            </a:r>
            <a:endParaRPr lang="en-US" sz="2000" dirty="0">
              <a:solidFill>
                <a:schemeClr val="accent1"/>
              </a:solidFill>
            </a:endParaRPr>
          </a:p>
        </p:txBody>
      </p:sp>
    </p:spTree>
    <p:extLst>
      <p:ext uri="{BB962C8B-B14F-4D97-AF65-F5344CB8AC3E}">
        <p14:creationId xmlns:p14="http://schemas.microsoft.com/office/powerpoint/2010/main" val="1342230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5FA4B-E625-FB10-BAC0-CF747AE4D37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7834525-8229-0D33-DC10-E6081E913FFA}"/>
              </a:ext>
            </a:extLst>
          </p:cNvPr>
          <p:cNvSpPr>
            <a:spLocks noGrp="1"/>
          </p:cNvSpPr>
          <p:nvPr>
            <p:ph type="title"/>
          </p:nvPr>
        </p:nvSpPr>
        <p:spPr/>
        <p:txBody>
          <a:bodyPr/>
          <a:lstStyle/>
          <a:p>
            <a:r>
              <a:rPr lang="en-US" sz="3600" dirty="0"/>
              <a:t>NON-UW SCHOLARSHIPS</a:t>
            </a:r>
          </a:p>
        </p:txBody>
      </p:sp>
      <p:sp>
        <p:nvSpPr>
          <p:cNvPr id="3" name="Text Placeholder 2">
            <a:extLst>
              <a:ext uri="{FF2B5EF4-FFF2-40B4-BE49-F238E27FC236}">
                <a16:creationId xmlns:a16="http://schemas.microsoft.com/office/drawing/2014/main" id="{81294C00-6820-1DDF-D24E-906AF333A1C1}"/>
              </a:ext>
            </a:extLst>
          </p:cNvPr>
          <p:cNvSpPr>
            <a:spLocks noGrp="1"/>
          </p:cNvSpPr>
          <p:nvPr>
            <p:ph type="body" sz="quarter" idx="11"/>
          </p:nvPr>
        </p:nvSpPr>
        <p:spPr>
          <a:xfrm>
            <a:off x="895675" y="1689304"/>
            <a:ext cx="11009813" cy="3778808"/>
          </a:xfrm>
        </p:spPr>
        <p:txBody>
          <a:bodyPr/>
          <a:lstStyle/>
          <a:p>
            <a:r>
              <a:rPr lang="en-US" sz="2800" dirty="0"/>
              <a:t>Students need to report all scholarships to the Office of Student Financial Aid (OSFA) if they were not already reported on their FAFSA</a:t>
            </a:r>
          </a:p>
          <a:p>
            <a:endParaRPr lang="en-US" sz="2800" dirty="0"/>
          </a:p>
          <a:p>
            <a:r>
              <a:rPr lang="en-US" sz="2800" dirty="0"/>
              <a:t>Not </a:t>
            </a:r>
            <a:r>
              <a:rPr lang="en-US" sz="2800" dirty="0">
                <a:solidFill>
                  <a:schemeClr val="tx1"/>
                </a:solidFill>
              </a:rPr>
              <a:t>reporting all scholarships can impact a student’s financial aid award and, in some cases, may require them to return some of their financial aid money</a:t>
            </a:r>
          </a:p>
          <a:p>
            <a:pPr lvl="1"/>
            <a:r>
              <a:rPr lang="en-US" sz="2400" dirty="0">
                <a:solidFill>
                  <a:schemeClr val="tx1"/>
                </a:solidFill>
                <a:hlinkClick r:id="rId2">
                  <a:extLst>
                    <a:ext uri="{A12FA001-AC4F-418D-AE19-62706E023703}">
                      <ahyp:hlinkClr xmlns:ahyp="http://schemas.microsoft.com/office/drawing/2018/hyperlinkcolor" val="tx"/>
                    </a:ext>
                  </a:extLst>
                </a:hlinkClick>
              </a:rPr>
              <a:t>uwbfaid@uw.edu</a:t>
            </a:r>
            <a:r>
              <a:rPr lang="en-US" sz="2400" dirty="0">
                <a:solidFill>
                  <a:schemeClr val="tx1"/>
                </a:solidFill>
              </a:rPr>
              <a:t> (UW Bothell)</a:t>
            </a:r>
          </a:p>
        </p:txBody>
      </p:sp>
    </p:spTree>
    <p:extLst>
      <p:ext uri="{BB962C8B-B14F-4D97-AF65-F5344CB8AC3E}">
        <p14:creationId xmlns:p14="http://schemas.microsoft.com/office/powerpoint/2010/main" val="2823293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z="3600" dirty="0"/>
              <a:t>AGENDA</a:t>
            </a:r>
          </a:p>
        </p:txBody>
      </p:sp>
      <p:sp>
        <p:nvSpPr>
          <p:cNvPr id="3" name="Text Placeholder 2"/>
          <p:cNvSpPr>
            <a:spLocks noGrp="1"/>
          </p:cNvSpPr>
          <p:nvPr>
            <p:ph type="body" sz="quarter" idx="11"/>
          </p:nvPr>
        </p:nvSpPr>
        <p:spPr>
          <a:xfrm>
            <a:off x="996696" y="1673352"/>
            <a:ext cx="8147304" cy="4910328"/>
          </a:xfrm>
        </p:spPr>
        <p:txBody>
          <a:bodyPr/>
          <a:lstStyle/>
          <a:p>
            <a:pPr>
              <a:lnSpc>
                <a:spcPct val="150000"/>
              </a:lnSpc>
            </a:pPr>
            <a:r>
              <a:rPr lang="en-US" dirty="0"/>
              <a:t>Tuition Statement</a:t>
            </a:r>
          </a:p>
          <a:p>
            <a:pPr>
              <a:lnSpc>
                <a:spcPct val="150000"/>
              </a:lnSpc>
            </a:pPr>
            <a:r>
              <a:rPr lang="en-US" dirty="0"/>
              <a:t>Information Release</a:t>
            </a:r>
          </a:p>
          <a:p>
            <a:pPr>
              <a:lnSpc>
                <a:spcPct val="150000"/>
              </a:lnSpc>
            </a:pPr>
            <a:r>
              <a:rPr lang="en-US" dirty="0"/>
              <a:t>Set up Direct Deposit</a:t>
            </a:r>
          </a:p>
          <a:p>
            <a:pPr>
              <a:lnSpc>
                <a:spcPct val="150000"/>
              </a:lnSpc>
            </a:pPr>
            <a:r>
              <a:rPr lang="en-US" dirty="0"/>
              <a:t>Pay by Webcheck - Online Bank Payment (Preferred method to pay!)</a:t>
            </a:r>
          </a:p>
          <a:p>
            <a:pPr>
              <a:lnSpc>
                <a:spcPct val="150000"/>
              </a:lnSpc>
            </a:pPr>
            <a:r>
              <a:rPr lang="en-US" dirty="0"/>
              <a:t>International Payments</a:t>
            </a:r>
          </a:p>
          <a:p>
            <a:pPr>
              <a:lnSpc>
                <a:spcPct val="150000"/>
              </a:lnSpc>
            </a:pPr>
            <a:r>
              <a:rPr lang="en-US" dirty="0"/>
              <a:t>Important information (Scholarships, WA529, etc.)</a:t>
            </a:r>
          </a:p>
          <a:p>
            <a:pPr>
              <a:lnSpc>
                <a:spcPct val="150000"/>
              </a:lnSpc>
            </a:pPr>
            <a:r>
              <a:rPr lang="en-US" dirty="0"/>
              <a:t>Questions?</a:t>
            </a:r>
          </a:p>
        </p:txBody>
      </p:sp>
    </p:spTree>
    <p:extLst>
      <p:ext uri="{BB962C8B-B14F-4D97-AF65-F5344CB8AC3E}">
        <p14:creationId xmlns:p14="http://schemas.microsoft.com/office/powerpoint/2010/main" val="1399137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B13D7-00E0-C9D5-E6EF-B198E741147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3A84076-E25E-B461-65FD-11E10F8CD409}"/>
              </a:ext>
            </a:extLst>
          </p:cNvPr>
          <p:cNvSpPr>
            <a:spLocks noGrp="1"/>
          </p:cNvSpPr>
          <p:nvPr>
            <p:ph type="title"/>
          </p:nvPr>
        </p:nvSpPr>
        <p:spPr/>
        <p:txBody>
          <a:bodyPr/>
          <a:lstStyle/>
          <a:p>
            <a:r>
              <a:rPr lang="en-US" sz="3600" dirty="0"/>
              <a:t>NON-UW SCHOLARSHIPS – contd.</a:t>
            </a:r>
          </a:p>
        </p:txBody>
      </p:sp>
      <p:sp>
        <p:nvSpPr>
          <p:cNvPr id="3" name="Text Placeholder 2">
            <a:extLst>
              <a:ext uri="{FF2B5EF4-FFF2-40B4-BE49-F238E27FC236}">
                <a16:creationId xmlns:a16="http://schemas.microsoft.com/office/drawing/2014/main" id="{C24C78D7-E472-6251-AC03-233A3C85CB34}"/>
              </a:ext>
            </a:extLst>
          </p:cNvPr>
          <p:cNvSpPr>
            <a:spLocks noGrp="1"/>
          </p:cNvSpPr>
          <p:nvPr>
            <p:ph type="body" sz="quarter" idx="11"/>
          </p:nvPr>
        </p:nvSpPr>
        <p:spPr>
          <a:xfrm>
            <a:off x="895675" y="1689304"/>
            <a:ext cx="10067981" cy="4930952"/>
          </a:xfrm>
        </p:spPr>
        <p:txBody>
          <a:bodyPr/>
          <a:lstStyle/>
          <a:p>
            <a:r>
              <a:rPr lang="en-US" sz="2800" dirty="0"/>
              <a:t>Inform any scholarship provider to send funds to this address:</a:t>
            </a:r>
          </a:p>
          <a:p>
            <a:pPr marL="457200" lvl="1" indent="0">
              <a:buNone/>
            </a:pPr>
            <a:endParaRPr lang="en-US" sz="1600" dirty="0"/>
          </a:p>
          <a:p>
            <a:pPr marL="457200" lvl="1" indent="0">
              <a:buNone/>
            </a:pPr>
            <a:r>
              <a:rPr lang="en-US" sz="2400" dirty="0"/>
              <a:t>University of Washington</a:t>
            </a:r>
          </a:p>
          <a:p>
            <a:pPr marL="457200" lvl="1" indent="0">
              <a:buNone/>
            </a:pPr>
            <a:r>
              <a:rPr lang="en-US" sz="2400" dirty="0"/>
              <a:t>PO Box 24967</a:t>
            </a:r>
          </a:p>
          <a:p>
            <a:pPr marL="457200" lvl="1" indent="0">
              <a:buNone/>
            </a:pPr>
            <a:r>
              <a:rPr lang="en-US" sz="2400" dirty="0"/>
              <a:t>Seattle, WA 98124-0967</a:t>
            </a:r>
          </a:p>
          <a:p>
            <a:endParaRPr lang="en-US" sz="1600" dirty="0"/>
          </a:p>
          <a:p>
            <a:r>
              <a:rPr lang="en-US" sz="2800" dirty="0"/>
              <a:t>Be sure they include the following:</a:t>
            </a:r>
          </a:p>
          <a:p>
            <a:pPr lvl="1"/>
            <a:r>
              <a:rPr lang="en-US" sz="2400" dirty="0"/>
              <a:t>Student Name</a:t>
            </a:r>
          </a:p>
          <a:p>
            <a:pPr lvl="1"/>
            <a:r>
              <a:rPr lang="en-US" sz="2400" dirty="0"/>
              <a:t>Student ID Number</a:t>
            </a:r>
          </a:p>
          <a:p>
            <a:pPr lvl="1"/>
            <a:r>
              <a:rPr lang="en-US" sz="2400" dirty="0"/>
              <a:t>Academic Quarter</a:t>
            </a:r>
          </a:p>
        </p:txBody>
      </p:sp>
    </p:spTree>
    <p:extLst>
      <p:ext uri="{BB962C8B-B14F-4D97-AF65-F5344CB8AC3E}">
        <p14:creationId xmlns:p14="http://schemas.microsoft.com/office/powerpoint/2010/main" val="825944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C81C6-51C8-388E-851C-D05B9B1B784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80756B8-FC0A-2927-C0B2-BB7A42E98D9B}"/>
              </a:ext>
            </a:extLst>
          </p:cNvPr>
          <p:cNvSpPr>
            <a:spLocks noGrp="1"/>
          </p:cNvSpPr>
          <p:nvPr>
            <p:ph type="title"/>
          </p:nvPr>
        </p:nvSpPr>
        <p:spPr/>
        <p:txBody>
          <a:bodyPr/>
          <a:lstStyle/>
          <a:p>
            <a:r>
              <a:rPr lang="en-US" sz="3600" dirty="0"/>
              <a:t>WA529 – WASHINGTON EDUCATION SAVINGS PLANS</a:t>
            </a:r>
          </a:p>
        </p:txBody>
      </p:sp>
      <p:sp>
        <p:nvSpPr>
          <p:cNvPr id="3" name="Text Placeholder 2">
            <a:extLst>
              <a:ext uri="{FF2B5EF4-FFF2-40B4-BE49-F238E27FC236}">
                <a16:creationId xmlns:a16="http://schemas.microsoft.com/office/drawing/2014/main" id="{A20CDE1B-7DB8-4254-5F9B-119DF142EA5E}"/>
              </a:ext>
            </a:extLst>
          </p:cNvPr>
          <p:cNvSpPr>
            <a:spLocks noGrp="1"/>
          </p:cNvSpPr>
          <p:nvPr>
            <p:ph type="body" sz="quarter" idx="11"/>
          </p:nvPr>
        </p:nvSpPr>
        <p:spPr>
          <a:xfrm>
            <a:off x="895675" y="1545336"/>
            <a:ext cx="11064677" cy="5157216"/>
          </a:xfrm>
        </p:spPr>
        <p:txBody>
          <a:bodyPr/>
          <a:lstStyle/>
          <a:p>
            <a:r>
              <a:rPr lang="en-US" dirty="0"/>
              <a:t>WA529 </a:t>
            </a:r>
            <a:r>
              <a:rPr lang="en-US" dirty="0">
                <a:solidFill>
                  <a:schemeClr val="tx1"/>
                </a:solidFill>
              </a:rPr>
              <a:t>GET – </a:t>
            </a:r>
            <a:r>
              <a:rPr lang="en-US" dirty="0">
                <a:solidFill>
                  <a:schemeClr val="tx1"/>
                </a:solidFill>
                <a:hlinkClick r:id="rId2">
                  <a:extLst>
                    <a:ext uri="{A12FA001-AC4F-418D-AE19-62706E023703}">
                      <ahyp:hlinkClr xmlns:ahyp="http://schemas.microsoft.com/office/drawing/2018/hyperlinkcolor" val="tx"/>
                    </a:ext>
                  </a:extLst>
                </a:hlinkClick>
              </a:rPr>
              <a:t>https://529.wa.gov/get</a:t>
            </a:r>
            <a:r>
              <a:rPr lang="en-US" dirty="0">
                <a:solidFill>
                  <a:schemeClr val="tx1"/>
                </a:solidFill>
              </a:rPr>
              <a:t> </a:t>
            </a:r>
          </a:p>
          <a:p>
            <a:pPr lvl="1"/>
            <a:r>
              <a:rPr lang="en-US" dirty="0"/>
              <a:t>Request in Fall for all three quarters or each quarter separately</a:t>
            </a:r>
          </a:p>
          <a:p>
            <a:pPr lvl="1"/>
            <a:r>
              <a:rPr lang="en-US" dirty="0"/>
              <a:t>Questions about how much or how many units – contact the WA529 GET</a:t>
            </a:r>
          </a:p>
          <a:p>
            <a:pPr lvl="1"/>
            <a:r>
              <a:rPr lang="en-US" dirty="0"/>
              <a:t>UW housing charges can be paid with GET, please contact HFS to coordinate this payment with our office</a:t>
            </a:r>
          </a:p>
          <a:p>
            <a:pPr lvl="2"/>
            <a:endParaRPr lang="en-US" dirty="0"/>
          </a:p>
          <a:p>
            <a:r>
              <a:rPr lang="en-US" dirty="0"/>
              <a:t>WA529 Invest - </a:t>
            </a:r>
            <a:r>
              <a:rPr lang="en-US" dirty="0">
                <a:solidFill>
                  <a:schemeClr val="accent1"/>
                </a:solidFill>
                <a:hlinkClick r:id="rId3">
                  <a:extLst>
                    <a:ext uri="{A12FA001-AC4F-418D-AE19-62706E023703}">
                      <ahyp:hlinkClr xmlns:ahyp="http://schemas.microsoft.com/office/drawing/2018/hyperlinkcolor" val="tx"/>
                    </a:ext>
                  </a:extLst>
                </a:hlinkClick>
              </a:rPr>
              <a:t>https://529invest.wa.gov/</a:t>
            </a:r>
            <a:endParaRPr lang="en-US" dirty="0">
              <a:solidFill>
                <a:schemeClr val="accent1"/>
              </a:solidFill>
            </a:endParaRPr>
          </a:p>
          <a:p>
            <a:pPr lvl="1"/>
            <a:r>
              <a:rPr lang="en-US" dirty="0"/>
              <a:t>Contact WA 529 for guidance on how to issue funds to UW</a:t>
            </a:r>
          </a:p>
          <a:p>
            <a:pPr lvl="2"/>
            <a:r>
              <a:rPr lang="en-US" sz="2000" dirty="0"/>
              <a:t>Best resource for disbursement questions</a:t>
            </a:r>
          </a:p>
          <a:p>
            <a:pPr lvl="1"/>
            <a:r>
              <a:rPr lang="en-US" dirty="0"/>
              <a:t>Payments by check </a:t>
            </a:r>
            <a:r>
              <a:rPr lang="en-US" u="sng" dirty="0"/>
              <a:t>must</a:t>
            </a:r>
            <a:r>
              <a:rPr lang="en-US" dirty="0"/>
              <a:t> include student name and ID number and be sent to:</a:t>
            </a:r>
          </a:p>
          <a:p>
            <a:pPr marL="914400" lvl="2" indent="0">
              <a:buNone/>
            </a:pPr>
            <a:r>
              <a:rPr lang="en-US" sz="2000" dirty="0"/>
              <a:t>University of Washington</a:t>
            </a:r>
          </a:p>
          <a:p>
            <a:pPr marL="914400" lvl="2" indent="0">
              <a:buNone/>
            </a:pPr>
            <a:r>
              <a:rPr lang="en-US" sz="2000" dirty="0"/>
              <a:t>PO Box 3981</a:t>
            </a:r>
          </a:p>
          <a:p>
            <a:pPr marL="914400" lvl="2" indent="0">
              <a:buNone/>
            </a:pPr>
            <a:r>
              <a:rPr lang="en-US" sz="2000" dirty="0"/>
              <a:t>Seattle, WA 98124-3981</a:t>
            </a:r>
          </a:p>
        </p:txBody>
      </p:sp>
      <p:pic>
        <p:nvPicPr>
          <p:cNvPr id="9" name="Picture 8" descr="Logo featuring text &quot;WA 529 GET&quot; with &quot;WA&quot; in green, &quot;529&quot; in blue, and &quot;GET&quot; in dark blue, accompanied by a blue silhouette of a running horse with a graduation cap. The design represents Washington state's 529 college savings plan, emphasizing education funding and investment.">
            <a:extLst>
              <a:ext uri="{FF2B5EF4-FFF2-40B4-BE49-F238E27FC236}">
                <a16:creationId xmlns:a16="http://schemas.microsoft.com/office/drawing/2014/main" id="{4A57679E-EE6D-49EF-6747-B51D92BB8A98}"/>
              </a:ext>
            </a:extLst>
          </p:cNvPr>
          <p:cNvPicPr>
            <a:picLocks noChangeAspect="1"/>
          </p:cNvPicPr>
          <p:nvPr/>
        </p:nvPicPr>
        <p:blipFill>
          <a:blip r:embed="rId4"/>
          <a:stretch>
            <a:fillRect/>
          </a:stretch>
        </p:blipFill>
        <p:spPr>
          <a:xfrm>
            <a:off x="9534444" y="1545336"/>
            <a:ext cx="2066546" cy="429254"/>
          </a:xfrm>
          <a:prstGeom prst="rect">
            <a:avLst/>
          </a:prstGeom>
        </p:spPr>
      </p:pic>
      <p:pic>
        <p:nvPicPr>
          <p:cNvPr id="11" name="Picture 10" descr="Logo featuring a blue graduation cap with a green tassel next to the text &quot;WA 529 INVEST&quot; in green and navy blue. The design represents a college savings investment plan for Washington state.">
            <a:extLst>
              <a:ext uri="{FF2B5EF4-FFF2-40B4-BE49-F238E27FC236}">
                <a16:creationId xmlns:a16="http://schemas.microsoft.com/office/drawing/2014/main" id="{F88C5C62-1444-FD6F-D69F-D35478D580F6}"/>
              </a:ext>
            </a:extLst>
          </p:cNvPr>
          <p:cNvPicPr>
            <a:picLocks noChangeAspect="1"/>
          </p:cNvPicPr>
          <p:nvPr/>
        </p:nvPicPr>
        <p:blipFill>
          <a:blip r:embed="rId5"/>
          <a:stretch>
            <a:fillRect/>
          </a:stretch>
        </p:blipFill>
        <p:spPr>
          <a:xfrm>
            <a:off x="9283011" y="3660528"/>
            <a:ext cx="2317979" cy="429255"/>
          </a:xfrm>
          <a:prstGeom prst="rect">
            <a:avLst/>
          </a:prstGeom>
        </p:spPr>
      </p:pic>
    </p:spTree>
    <p:extLst>
      <p:ext uri="{BB962C8B-B14F-4D97-AF65-F5344CB8AC3E}">
        <p14:creationId xmlns:p14="http://schemas.microsoft.com/office/powerpoint/2010/main" val="30097632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AB54-176E-7A91-F2C4-A89BDC10BAE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57052C5-EBAD-7037-356F-53CDAD781476}"/>
              </a:ext>
            </a:extLst>
          </p:cNvPr>
          <p:cNvSpPr>
            <a:spLocks noGrp="1"/>
          </p:cNvSpPr>
          <p:nvPr>
            <p:ph type="title"/>
          </p:nvPr>
        </p:nvSpPr>
        <p:spPr/>
        <p:txBody>
          <a:bodyPr/>
          <a:lstStyle/>
          <a:p>
            <a:r>
              <a:rPr lang="en-US" sz="3600" dirty="0"/>
              <a:t>UW BOTHELL</a:t>
            </a:r>
          </a:p>
        </p:txBody>
      </p:sp>
      <p:sp>
        <p:nvSpPr>
          <p:cNvPr id="3" name="Text Placeholder 2">
            <a:extLst>
              <a:ext uri="{FF2B5EF4-FFF2-40B4-BE49-F238E27FC236}">
                <a16:creationId xmlns:a16="http://schemas.microsoft.com/office/drawing/2014/main" id="{30BB6BB5-FB06-B489-DDAC-9F941A712936}"/>
              </a:ext>
            </a:extLst>
          </p:cNvPr>
          <p:cNvSpPr>
            <a:spLocks noGrp="1"/>
          </p:cNvSpPr>
          <p:nvPr>
            <p:ph type="body" sz="quarter" idx="11"/>
          </p:nvPr>
        </p:nvSpPr>
        <p:spPr>
          <a:xfrm>
            <a:off x="895675" y="1689304"/>
            <a:ext cx="9497195" cy="4610912"/>
          </a:xfrm>
        </p:spPr>
        <p:txBody>
          <a:bodyPr/>
          <a:lstStyle/>
          <a:p>
            <a:r>
              <a:rPr lang="en-US" sz="2800" dirty="0"/>
              <a:t>Cashier Office</a:t>
            </a:r>
          </a:p>
          <a:p>
            <a:pPr lvl="1"/>
            <a:r>
              <a:rPr lang="en-US" sz="2400" dirty="0"/>
              <a:t>UW </a:t>
            </a:r>
            <a:r>
              <a:rPr lang="en-US" sz="2400" dirty="0">
                <a:solidFill>
                  <a:schemeClr val="tx1"/>
                </a:solidFill>
              </a:rPr>
              <a:t>Bothell: </a:t>
            </a:r>
            <a:r>
              <a:rPr lang="en-US" sz="2400" dirty="0">
                <a:solidFill>
                  <a:schemeClr val="tx1"/>
                </a:solidFill>
                <a:hlinkClick r:id="rId2">
                  <a:extLst>
                    <a:ext uri="{A12FA001-AC4F-418D-AE19-62706E023703}">
                      <ahyp:hlinkClr xmlns:ahyp="http://schemas.microsoft.com/office/drawing/2018/hyperlinkcolor" val="tx"/>
                    </a:ext>
                  </a:extLst>
                </a:hlinkClick>
              </a:rPr>
              <a:t>uwbcash@uw.edu</a:t>
            </a:r>
            <a:r>
              <a:rPr lang="en-US" sz="2400" dirty="0">
                <a:solidFill>
                  <a:schemeClr val="tx1"/>
                </a:solidFill>
              </a:rPr>
              <a:t> | (425) 352-3246</a:t>
            </a:r>
          </a:p>
          <a:p>
            <a:pPr lvl="2"/>
            <a:r>
              <a:rPr lang="en-US" sz="2000" dirty="0">
                <a:solidFill>
                  <a:schemeClr val="tx1"/>
                </a:solidFill>
              </a:rPr>
              <a:t>Tuition statement, aid disbursement</a:t>
            </a:r>
          </a:p>
          <a:p>
            <a:pPr lvl="2"/>
            <a:endParaRPr lang="en-US" sz="1600" dirty="0">
              <a:solidFill>
                <a:schemeClr val="tx1"/>
              </a:solidFill>
            </a:endParaRPr>
          </a:p>
          <a:p>
            <a:r>
              <a:rPr lang="en-US" sz="2800" dirty="0">
                <a:solidFill>
                  <a:schemeClr val="tx1"/>
                </a:solidFill>
              </a:rPr>
              <a:t>Housing</a:t>
            </a:r>
          </a:p>
          <a:p>
            <a:pPr lvl="1"/>
            <a:r>
              <a:rPr lang="en-US" sz="2400" dirty="0">
                <a:solidFill>
                  <a:schemeClr val="tx1"/>
                </a:solidFill>
              </a:rPr>
              <a:t>UW Bothell: </a:t>
            </a:r>
            <a:r>
              <a:rPr lang="en-US" sz="2400" dirty="0">
                <a:solidFill>
                  <a:schemeClr val="tx1"/>
                </a:solidFill>
                <a:hlinkClick r:id="rId3">
                  <a:extLst>
                    <a:ext uri="{A12FA001-AC4F-418D-AE19-62706E023703}">
                      <ahyp:hlinkClr xmlns:ahyp="http://schemas.microsoft.com/office/drawing/2018/hyperlinkcolor" val="tx"/>
                    </a:ext>
                  </a:extLst>
                </a:hlinkClick>
              </a:rPr>
              <a:t>uwbhousing@uw.edu</a:t>
            </a:r>
            <a:r>
              <a:rPr lang="en-US" sz="2400" dirty="0">
                <a:solidFill>
                  <a:schemeClr val="tx1"/>
                </a:solidFill>
              </a:rPr>
              <a:t> | (425) 352-3544</a:t>
            </a:r>
          </a:p>
          <a:p>
            <a:pPr lvl="2"/>
            <a:r>
              <a:rPr lang="en-US" sz="2000" dirty="0">
                <a:solidFill>
                  <a:schemeClr val="tx1"/>
                </a:solidFill>
              </a:rPr>
              <a:t>Housing charges</a:t>
            </a:r>
          </a:p>
          <a:p>
            <a:pPr lvl="2"/>
            <a:endParaRPr lang="en-US" sz="1600" dirty="0">
              <a:solidFill>
                <a:schemeClr val="tx1"/>
              </a:solidFill>
            </a:endParaRPr>
          </a:p>
          <a:p>
            <a:r>
              <a:rPr lang="en-US" sz="2800" dirty="0">
                <a:solidFill>
                  <a:schemeClr val="tx1"/>
                </a:solidFill>
              </a:rPr>
              <a:t>Financial Aid</a:t>
            </a:r>
          </a:p>
          <a:p>
            <a:pPr lvl="1"/>
            <a:r>
              <a:rPr lang="en-US" sz="2400" dirty="0">
                <a:solidFill>
                  <a:schemeClr val="tx1"/>
                </a:solidFill>
              </a:rPr>
              <a:t>UW Bothell: </a:t>
            </a:r>
            <a:r>
              <a:rPr lang="en-US" sz="2400" dirty="0">
                <a:solidFill>
                  <a:schemeClr val="tx1"/>
                </a:solidFill>
                <a:hlinkClick r:id="rId4">
                  <a:extLst>
                    <a:ext uri="{A12FA001-AC4F-418D-AE19-62706E023703}">
                      <ahyp:hlinkClr xmlns:ahyp="http://schemas.microsoft.com/office/drawing/2018/hyperlinkcolor" val="tx"/>
                    </a:ext>
                  </a:extLst>
                </a:hlinkClick>
              </a:rPr>
              <a:t>uwbfaid@uw.edu</a:t>
            </a:r>
            <a:r>
              <a:rPr lang="en-US" sz="2400" dirty="0">
                <a:solidFill>
                  <a:schemeClr val="tx1"/>
                </a:solidFill>
              </a:rPr>
              <a:t> | (425) 352-5240</a:t>
            </a:r>
          </a:p>
          <a:p>
            <a:pPr lvl="2"/>
            <a:r>
              <a:rPr lang="en-US" sz="2000" dirty="0">
                <a:solidFill>
                  <a:schemeClr val="tx1"/>
                </a:solidFill>
              </a:rPr>
              <a:t>Aid eligibility and awarding, FAFSA processing</a:t>
            </a:r>
            <a:r>
              <a:rPr lang="en-US" sz="2000" dirty="0"/>
              <a:t>, aid counseling</a:t>
            </a:r>
          </a:p>
        </p:txBody>
      </p:sp>
    </p:spTree>
    <p:extLst>
      <p:ext uri="{BB962C8B-B14F-4D97-AF65-F5344CB8AC3E}">
        <p14:creationId xmlns:p14="http://schemas.microsoft.com/office/powerpoint/2010/main" val="2055552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CAE11-563E-2388-7705-E2BEF877E8E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AFDB0BB-CAD1-9AB8-4489-28741B9FFA63}"/>
              </a:ext>
            </a:extLst>
          </p:cNvPr>
          <p:cNvSpPr>
            <a:spLocks noGrp="1"/>
          </p:cNvSpPr>
          <p:nvPr>
            <p:ph type="title"/>
          </p:nvPr>
        </p:nvSpPr>
        <p:spPr/>
        <p:txBody>
          <a:bodyPr/>
          <a:lstStyle/>
          <a:p>
            <a:r>
              <a:rPr lang="en-US" sz="3600" dirty="0"/>
              <a:t>VETERANS AND ROTC</a:t>
            </a:r>
          </a:p>
        </p:txBody>
      </p:sp>
      <p:sp>
        <p:nvSpPr>
          <p:cNvPr id="3" name="Text Placeholder 2">
            <a:extLst>
              <a:ext uri="{FF2B5EF4-FFF2-40B4-BE49-F238E27FC236}">
                <a16:creationId xmlns:a16="http://schemas.microsoft.com/office/drawing/2014/main" id="{7A6D0A4A-4A83-2C7B-5070-E64B7F41B11B}"/>
              </a:ext>
            </a:extLst>
          </p:cNvPr>
          <p:cNvSpPr>
            <a:spLocks noGrp="1"/>
          </p:cNvSpPr>
          <p:nvPr>
            <p:ph type="body" sz="quarter" idx="11"/>
          </p:nvPr>
        </p:nvSpPr>
        <p:spPr>
          <a:xfrm>
            <a:off x="895674" y="1689304"/>
            <a:ext cx="11064677" cy="4803571"/>
          </a:xfrm>
        </p:spPr>
        <p:txBody>
          <a:bodyPr/>
          <a:lstStyle/>
          <a:p>
            <a:pPr fontAlgn="base"/>
            <a:r>
              <a:rPr lang="en-US" sz="2800" dirty="0"/>
              <a:t>Office of Veteran &amp; Military Educational Benefits</a:t>
            </a:r>
          </a:p>
          <a:p>
            <a:pPr lvl="1" fontAlgn="base"/>
            <a:r>
              <a:rPr lang="en-US" sz="2400" dirty="0">
                <a:solidFill>
                  <a:schemeClr val="accent1"/>
                </a:solidFill>
              </a:rPr>
              <a:t>Website: </a:t>
            </a:r>
            <a:r>
              <a:rPr lang="en-US" sz="2400" dirty="0">
                <a:solidFill>
                  <a:schemeClr val="accent1"/>
                </a:solidFill>
                <a:hlinkClick r:id="rId2">
                  <a:extLst>
                    <a:ext uri="{A12FA001-AC4F-418D-AE19-62706E023703}">
                      <ahyp:hlinkClr xmlns:ahyp="http://schemas.microsoft.com/office/drawing/2018/hyperlinkcolor" val="tx"/>
                    </a:ext>
                  </a:extLst>
                </a:hlinkClick>
              </a:rPr>
              <a:t>https://www.uwb.edu/financial-aid/veteran-military-educational-benefits</a:t>
            </a:r>
            <a:endParaRPr lang="en-US" sz="2400" dirty="0">
              <a:solidFill>
                <a:schemeClr val="accent1"/>
              </a:solidFill>
            </a:endParaRPr>
          </a:p>
          <a:p>
            <a:pPr lvl="1" fontAlgn="base"/>
            <a:r>
              <a:rPr lang="en-US" sz="2400" dirty="0">
                <a:solidFill>
                  <a:schemeClr val="accent1"/>
                </a:solidFill>
              </a:rPr>
              <a:t>Contact: uwbvasco@uw.edu| (425) 352-5240</a:t>
            </a:r>
          </a:p>
          <a:p>
            <a:endParaRPr lang="en-US" sz="1600" dirty="0"/>
          </a:p>
          <a:p>
            <a:r>
              <a:rPr lang="en-US" sz="2800" dirty="0"/>
              <a:t>ROTC (Reserve Officers’ Training Corps)</a:t>
            </a:r>
          </a:p>
          <a:p>
            <a:pPr lvl="1"/>
            <a:r>
              <a:rPr lang="en-US" sz="2400" dirty="0"/>
              <a:t>Contact the Seattle Campus ROTC units for all scholarship queries.</a:t>
            </a:r>
          </a:p>
          <a:p>
            <a:pPr lvl="2"/>
            <a:r>
              <a:rPr lang="en-US" sz="2000" dirty="0"/>
              <a:t>Army			(206) 543-9010</a:t>
            </a:r>
          </a:p>
          <a:p>
            <a:pPr lvl="2"/>
            <a:r>
              <a:rPr lang="en-US" sz="2000" dirty="0"/>
              <a:t>Navy			(206) 543-0170</a:t>
            </a:r>
          </a:p>
          <a:p>
            <a:pPr lvl="2"/>
            <a:r>
              <a:rPr lang="en-US" sz="2000" dirty="0"/>
              <a:t>Air Force		(206) 543-2360</a:t>
            </a:r>
          </a:p>
        </p:txBody>
      </p:sp>
    </p:spTree>
    <p:extLst>
      <p:ext uri="{BB962C8B-B14F-4D97-AF65-F5344CB8AC3E}">
        <p14:creationId xmlns:p14="http://schemas.microsoft.com/office/powerpoint/2010/main" val="3077042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02C15-40A8-7383-E48D-E5F48FDB784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299823E-7425-FC89-C79B-707E3E8FBB03}"/>
              </a:ext>
            </a:extLst>
          </p:cNvPr>
          <p:cNvSpPr>
            <a:spLocks noGrp="1"/>
          </p:cNvSpPr>
          <p:nvPr>
            <p:ph type="title"/>
          </p:nvPr>
        </p:nvSpPr>
        <p:spPr/>
        <p:txBody>
          <a:bodyPr/>
          <a:lstStyle/>
          <a:p>
            <a:r>
              <a:rPr lang="en-US" sz="3600" dirty="0"/>
              <a:t>ACTION STEPS FOR PARENTS &amp; STUDENTS</a:t>
            </a:r>
          </a:p>
        </p:txBody>
      </p:sp>
      <p:sp>
        <p:nvSpPr>
          <p:cNvPr id="3" name="Text Placeholder 2">
            <a:extLst>
              <a:ext uri="{FF2B5EF4-FFF2-40B4-BE49-F238E27FC236}">
                <a16:creationId xmlns:a16="http://schemas.microsoft.com/office/drawing/2014/main" id="{8607733C-EEBC-5E41-DC3C-80F92DCAF88F}"/>
              </a:ext>
            </a:extLst>
          </p:cNvPr>
          <p:cNvSpPr>
            <a:spLocks noGrp="1"/>
          </p:cNvSpPr>
          <p:nvPr>
            <p:ph type="body" sz="quarter" idx="11"/>
          </p:nvPr>
        </p:nvSpPr>
        <p:spPr>
          <a:xfrm>
            <a:off x="895675" y="1552779"/>
            <a:ext cx="10003973" cy="4098213"/>
          </a:xfrm>
        </p:spPr>
        <p:txBody>
          <a:bodyPr/>
          <a:lstStyle/>
          <a:p>
            <a:r>
              <a:rPr lang="en-US" sz="2000" dirty="0"/>
              <a:t>Tuition is due the 3</a:t>
            </a:r>
            <a:r>
              <a:rPr lang="en-US" sz="2000" baseline="30000" dirty="0"/>
              <a:t>rd</a:t>
            </a:r>
            <a:r>
              <a:rPr lang="en-US" sz="2000" dirty="0"/>
              <a:t> Friday of every quarter</a:t>
            </a:r>
          </a:p>
          <a:p>
            <a:pPr marL="0" indent="0">
              <a:buNone/>
            </a:pPr>
            <a:endParaRPr lang="en-US" sz="1000" dirty="0"/>
          </a:p>
          <a:p>
            <a:r>
              <a:rPr lang="en-US" sz="2000" dirty="0"/>
              <a:t>Pay by Webcheck – Online Bank Payment</a:t>
            </a:r>
          </a:p>
          <a:p>
            <a:pPr lvl="1"/>
            <a:r>
              <a:rPr lang="en-US" dirty="0"/>
              <a:t>Pay your tuition online with your bank account via MyUW.</a:t>
            </a:r>
          </a:p>
          <a:p>
            <a:pPr marL="457200" lvl="1" indent="0">
              <a:buNone/>
            </a:pPr>
            <a:endParaRPr lang="en-US" sz="1000" dirty="0"/>
          </a:p>
          <a:p>
            <a:r>
              <a:rPr lang="en-US" sz="2000" dirty="0"/>
              <a:t>Information Release</a:t>
            </a:r>
          </a:p>
          <a:p>
            <a:pPr lvl="1"/>
            <a:r>
              <a:rPr lang="en-US" dirty="0"/>
              <a:t>Authorize others to view your tuition statement and contact our office.</a:t>
            </a:r>
          </a:p>
          <a:p>
            <a:pPr marL="457200" lvl="1" indent="0">
              <a:buNone/>
            </a:pPr>
            <a:endParaRPr lang="en-US" sz="1000" dirty="0"/>
          </a:p>
          <a:p>
            <a:r>
              <a:rPr lang="en-US" sz="2000" dirty="0"/>
              <a:t>Direct Deposit</a:t>
            </a:r>
          </a:p>
          <a:p>
            <a:pPr lvl="1"/>
            <a:r>
              <a:rPr lang="en-US" dirty="0"/>
              <a:t>Get any aid or refund disbursements faster, easier and more securely.</a:t>
            </a:r>
          </a:p>
          <a:p>
            <a:pPr marL="457200" lvl="1" indent="0">
              <a:buNone/>
            </a:pPr>
            <a:endParaRPr lang="en-US" sz="1000" dirty="0"/>
          </a:p>
          <a:p>
            <a:r>
              <a:rPr lang="en-US" sz="2000" dirty="0"/>
              <a:t>Change Address</a:t>
            </a:r>
          </a:p>
          <a:p>
            <a:pPr lvl="1"/>
            <a:r>
              <a:rPr lang="en-US" dirty="0"/>
              <a:t>Update it on MyUW every quarter</a:t>
            </a:r>
          </a:p>
        </p:txBody>
      </p:sp>
    </p:spTree>
    <p:extLst>
      <p:ext uri="{BB962C8B-B14F-4D97-AF65-F5344CB8AC3E}">
        <p14:creationId xmlns:p14="http://schemas.microsoft.com/office/powerpoint/2010/main" val="2075783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00DA4-00CE-B0F9-8250-F69FBAC9EE7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DB6D16D-385F-24DB-CBF8-04115B2DD4AF}"/>
              </a:ext>
            </a:extLst>
          </p:cNvPr>
          <p:cNvSpPr>
            <a:spLocks noGrp="1"/>
          </p:cNvSpPr>
          <p:nvPr>
            <p:ph type="title"/>
          </p:nvPr>
        </p:nvSpPr>
        <p:spPr/>
        <p:txBody>
          <a:bodyPr/>
          <a:lstStyle/>
          <a:p>
            <a:r>
              <a:rPr lang="en-US" sz="3600" dirty="0"/>
              <a:t>QUESTIONS?</a:t>
            </a:r>
          </a:p>
        </p:txBody>
      </p:sp>
      <p:sp>
        <p:nvSpPr>
          <p:cNvPr id="3" name="Text Placeholder 2">
            <a:extLst>
              <a:ext uri="{FF2B5EF4-FFF2-40B4-BE49-F238E27FC236}">
                <a16:creationId xmlns:a16="http://schemas.microsoft.com/office/drawing/2014/main" id="{FC19076E-06A9-2A12-6905-BEDFD7C428A9}"/>
              </a:ext>
            </a:extLst>
          </p:cNvPr>
          <p:cNvSpPr>
            <a:spLocks noGrp="1"/>
          </p:cNvSpPr>
          <p:nvPr>
            <p:ph type="body" sz="quarter" idx="11"/>
          </p:nvPr>
        </p:nvSpPr>
        <p:spPr>
          <a:xfrm>
            <a:off x="895675" y="1689304"/>
            <a:ext cx="9497195" cy="2196896"/>
          </a:xfrm>
        </p:spPr>
        <p:txBody>
          <a:bodyPr/>
          <a:lstStyle/>
          <a:p>
            <a:pPr>
              <a:lnSpc>
                <a:spcPct val="150000"/>
              </a:lnSpc>
            </a:pPr>
            <a:r>
              <a:rPr lang="en-US" sz="2800" dirty="0">
                <a:solidFill>
                  <a:schemeClr val="tx1"/>
                </a:solidFill>
              </a:rPr>
              <a:t>Email - </a:t>
            </a:r>
            <a:r>
              <a:rPr lang="en-US" sz="2800" dirty="0">
                <a:solidFill>
                  <a:schemeClr val="tx1"/>
                </a:solidFill>
                <a:hlinkClick r:id="rId2">
                  <a:extLst>
                    <a:ext uri="{A12FA001-AC4F-418D-AE19-62706E023703}">
                      <ahyp:hlinkClr xmlns:ahyp="http://schemas.microsoft.com/office/drawing/2018/hyperlinkcolor" val="tx"/>
                    </a:ext>
                  </a:extLst>
                </a:hlinkClick>
              </a:rPr>
              <a:t>sfshelp@uw.edu</a:t>
            </a:r>
            <a:endParaRPr lang="en-US" sz="2800" dirty="0">
              <a:solidFill>
                <a:schemeClr val="tx1"/>
              </a:solidFill>
            </a:endParaRPr>
          </a:p>
          <a:p>
            <a:pPr>
              <a:lnSpc>
                <a:spcPct val="150000"/>
              </a:lnSpc>
            </a:pPr>
            <a:r>
              <a:rPr lang="en-US" sz="2800" dirty="0">
                <a:solidFill>
                  <a:schemeClr val="tx1"/>
                </a:solidFill>
              </a:rPr>
              <a:t>Phone - (206) 543-4694</a:t>
            </a:r>
          </a:p>
          <a:p>
            <a:pPr>
              <a:lnSpc>
                <a:spcPct val="150000"/>
              </a:lnSpc>
            </a:pPr>
            <a:r>
              <a:rPr lang="en-US" sz="2800" dirty="0">
                <a:solidFill>
                  <a:schemeClr val="tx1"/>
                </a:solidFill>
              </a:rPr>
              <a:t>Live Chat/Website - </a:t>
            </a:r>
            <a:r>
              <a:rPr lang="en-US" sz="2800" dirty="0">
                <a:solidFill>
                  <a:schemeClr val="tx1"/>
                </a:solidFill>
                <a:hlinkClick r:id="rId3">
                  <a:extLst>
                    <a:ext uri="{A12FA001-AC4F-418D-AE19-62706E023703}">
                      <ahyp:hlinkClr xmlns:ahyp="http://schemas.microsoft.com/office/drawing/2018/hyperlinkcolor" val="tx"/>
                    </a:ext>
                  </a:extLst>
                </a:hlinkClick>
              </a:rPr>
              <a:t>https://finance.uw.edu/sfs/</a:t>
            </a:r>
            <a:endParaRPr lang="en-US" sz="2800" dirty="0">
              <a:solidFill>
                <a:schemeClr val="tx1"/>
              </a:solidFill>
            </a:endParaRPr>
          </a:p>
          <a:p>
            <a:pPr>
              <a:lnSpc>
                <a:spcPct val="150000"/>
              </a:lnSpc>
            </a:pPr>
            <a:endParaRPr lang="en-US" dirty="0"/>
          </a:p>
        </p:txBody>
      </p:sp>
    </p:spTree>
    <p:extLst>
      <p:ext uri="{BB962C8B-B14F-4D97-AF65-F5344CB8AC3E}">
        <p14:creationId xmlns:p14="http://schemas.microsoft.com/office/powerpoint/2010/main" val="1996872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BA384-4C82-2BF4-3ABE-2F1A888A545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50CDB5E-778F-56A8-E2C7-501A13B6DD85}"/>
              </a:ext>
            </a:extLst>
          </p:cNvPr>
          <p:cNvSpPr>
            <a:spLocks noGrp="1"/>
          </p:cNvSpPr>
          <p:nvPr>
            <p:ph type="title"/>
          </p:nvPr>
        </p:nvSpPr>
        <p:spPr/>
        <p:txBody>
          <a:bodyPr/>
          <a:lstStyle/>
          <a:p>
            <a:r>
              <a:rPr lang="en-US" sz="3600" dirty="0"/>
              <a:t>TUITION STATEMENT</a:t>
            </a:r>
          </a:p>
        </p:txBody>
      </p:sp>
      <p:sp>
        <p:nvSpPr>
          <p:cNvPr id="3" name="Text Placeholder 2">
            <a:extLst>
              <a:ext uri="{FF2B5EF4-FFF2-40B4-BE49-F238E27FC236}">
                <a16:creationId xmlns:a16="http://schemas.microsoft.com/office/drawing/2014/main" id="{06CB6B3C-0088-E158-CCE3-61CA4DBEBF43}"/>
              </a:ext>
            </a:extLst>
          </p:cNvPr>
          <p:cNvSpPr>
            <a:spLocks noGrp="1"/>
          </p:cNvSpPr>
          <p:nvPr>
            <p:ph type="body" sz="quarter" idx="11"/>
          </p:nvPr>
        </p:nvSpPr>
        <p:spPr>
          <a:xfrm>
            <a:off x="879075" y="2320240"/>
            <a:ext cx="10505206" cy="3117862"/>
          </a:xfrm>
        </p:spPr>
        <p:txBody>
          <a:bodyPr/>
          <a:lstStyle/>
          <a:p>
            <a:r>
              <a:rPr lang="en-US" sz="2800" dirty="0">
                <a:latin typeface="Open Sans" panose="020B0606030504020204" pitchFamily="34" charset="0"/>
                <a:ea typeface="Open Sans" panose="020B0606030504020204" pitchFamily="34" charset="0"/>
                <a:cs typeface="Open Sans" panose="020B0606030504020204" pitchFamily="34" charset="0"/>
              </a:rPr>
              <a:t>Online Tuition Statement</a:t>
            </a:r>
          </a:p>
          <a:p>
            <a:pPr lvl="1"/>
            <a:r>
              <a:rPr lang="en-US" sz="2400" dirty="0">
                <a:latin typeface="Open Sans" panose="020B0606030504020204" pitchFamily="34" charset="0"/>
                <a:ea typeface="Open Sans" panose="020B0606030504020204" pitchFamily="34" charset="0"/>
                <a:cs typeface="Open Sans" panose="020B0606030504020204" pitchFamily="34" charset="0"/>
              </a:rPr>
              <a:t>Found on MyUW</a:t>
            </a:r>
          </a:p>
          <a:p>
            <a:pPr lvl="1"/>
            <a:r>
              <a:rPr lang="en-US" sz="2400" dirty="0">
                <a:latin typeface="Open Sans" panose="020B0606030504020204" pitchFamily="34" charset="0"/>
                <a:ea typeface="Open Sans" panose="020B0606030504020204" pitchFamily="34" charset="0"/>
                <a:cs typeface="Open Sans" panose="020B0606030504020204" pitchFamily="34" charset="0"/>
              </a:rPr>
              <a:t>Payment </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Options: </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2">
                  <a:extLst>
                    <a:ext uri="{A12FA001-AC4F-418D-AE19-62706E023703}">
                      <ahyp:hlinkClr xmlns:ahyp="http://schemas.microsoft.com/office/drawing/2018/hyperlinkcolor" val="tx"/>
                    </a:ext>
                  </a:extLst>
                </a:hlinkClick>
              </a:rPr>
              <a:t>https://finance.uw.edu/sfs/tuition-fees/pay-tuition-fees</a:t>
            </a:r>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457200" lvl="1" indent="0">
              <a:buNone/>
            </a:pPr>
            <a:endPar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800" dirty="0">
                <a:latin typeface="Open Sans" panose="020B0606030504020204" pitchFamily="34" charset="0"/>
                <a:ea typeface="Open Sans" panose="020B0606030504020204" pitchFamily="34" charset="0"/>
                <a:cs typeface="Open Sans" panose="020B0606030504020204" pitchFamily="34" charset="0"/>
              </a:rPr>
              <a:t>Housing is managed </a:t>
            </a:r>
            <a:r>
              <a:rPr lang="en-US" sz="2800" dirty="0">
                <a:solidFill>
                  <a:schemeClr val="tx1"/>
                </a:solidFill>
                <a:latin typeface="Open Sans" panose="020B0606030504020204" pitchFamily="34" charset="0"/>
                <a:ea typeface="Open Sans" panose="020B0606030504020204" pitchFamily="34" charset="0"/>
                <a:cs typeface="Open Sans" panose="020B0606030504020204" pitchFamily="34" charset="0"/>
              </a:rPr>
              <a:t>separately!</a:t>
            </a:r>
          </a:p>
          <a:p>
            <a:pPr lvl="1"/>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https://www.uwb.edu/campus-living/</a:t>
            </a:r>
            <a:r>
              <a:rPr 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(UW Bothell)</a:t>
            </a:r>
          </a:p>
        </p:txBody>
      </p:sp>
      <p:sp>
        <p:nvSpPr>
          <p:cNvPr id="4" name="Text Placeholder 3">
            <a:extLst>
              <a:ext uri="{FF2B5EF4-FFF2-40B4-BE49-F238E27FC236}">
                <a16:creationId xmlns:a16="http://schemas.microsoft.com/office/drawing/2014/main" id="{510415E6-F2D5-0392-8C46-91C33AC9DAFE}"/>
              </a:ext>
            </a:extLst>
          </p:cNvPr>
          <p:cNvSpPr>
            <a:spLocks noGrp="1"/>
          </p:cNvSpPr>
          <p:nvPr>
            <p:ph type="body" sz="quarter" idx="12"/>
          </p:nvPr>
        </p:nvSpPr>
        <p:spPr/>
        <p:txBody>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DUE BY THE 3</a:t>
            </a:r>
            <a:r>
              <a:rPr lang="en-US" sz="2800" b="1" baseline="30000" dirty="0">
                <a:latin typeface="Open Sans" panose="020B0606030504020204" pitchFamily="34" charset="0"/>
                <a:ea typeface="Open Sans" panose="020B0606030504020204" pitchFamily="34" charset="0"/>
                <a:cs typeface="Open Sans" panose="020B0606030504020204" pitchFamily="34" charset="0"/>
              </a:rPr>
              <a:t>RD</a:t>
            </a:r>
            <a:r>
              <a:rPr lang="en-US" sz="2800" b="1" dirty="0">
                <a:latin typeface="Open Sans" panose="020B0606030504020204" pitchFamily="34" charset="0"/>
                <a:ea typeface="Open Sans" panose="020B0606030504020204" pitchFamily="34" charset="0"/>
                <a:cs typeface="Open Sans" panose="020B0606030504020204" pitchFamily="34" charset="0"/>
              </a:rPr>
              <a:t> FRIDAY OF THE QUARTER</a:t>
            </a:r>
          </a:p>
        </p:txBody>
      </p:sp>
    </p:spTree>
    <p:extLst>
      <p:ext uri="{BB962C8B-B14F-4D97-AF65-F5344CB8AC3E}">
        <p14:creationId xmlns:p14="http://schemas.microsoft.com/office/powerpoint/2010/main" val="4154634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28834-156F-8E9D-79D0-2BF1D56E378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14353F8-DE23-6E7F-7C45-41BE2254D464}"/>
              </a:ext>
            </a:extLst>
          </p:cNvPr>
          <p:cNvSpPr>
            <a:spLocks noGrp="1"/>
          </p:cNvSpPr>
          <p:nvPr>
            <p:ph type="title"/>
          </p:nvPr>
        </p:nvSpPr>
        <p:spPr/>
        <p:txBody>
          <a:bodyPr/>
          <a:lstStyle/>
          <a:p>
            <a:r>
              <a:rPr lang="en-US" sz="3600" dirty="0"/>
              <a:t>TUITION STATEMENT – contd.</a:t>
            </a:r>
          </a:p>
        </p:txBody>
      </p:sp>
      <p:sp>
        <p:nvSpPr>
          <p:cNvPr id="3" name="Text Placeholder 2">
            <a:extLst>
              <a:ext uri="{FF2B5EF4-FFF2-40B4-BE49-F238E27FC236}">
                <a16:creationId xmlns:a16="http://schemas.microsoft.com/office/drawing/2014/main" id="{C64ADF2A-6FCE-5945-FED1-B9464CF7499E}"/>
              </a:ext>
            </a:extLst>
          </p:cNvPr>
          <p:cNvSpPr>
            <a:spLocks noGrp="1"/>
          </p:cNvSpPr>
          <p:nvPr>
            <p:ph type="body" sz="quarter" idx="11"/>
          </p:nvPr>
        </p:nvSpPr>
        <p:spPr>
          <a:xfrm>
            <a:off x="895675" y="1696112"/>
            <a:ext cx="2776921" cy="5040680"/>
          </a:xfrm>
        </p:spPr>
        <p:txBody>
          <a:bodyPr/>
          <a:lstStyle/>
          <a:p>
            <a:pPr marL="0" indent="0">
              <a:buNone/>
            </a:pPr>
            <a:r>
              <a:rPr lang="en-US" sz="2200" dirty="0"/>
              <a:t>Information Release</a:t>
            </a:r>
          </a:p>
          <a:p>
            <a:pPr marL="0" indent="0">
              <a:buNone/>
            </a:pPr>
            <a:endParaRPr lang="en-US" sz="2200" dirty="0"/>
          </a:p>
          <a:p>
            <a:pPr marL="0" indent="0">
              <a:buNone/>
            </a:pPr>
            <a:r>
              <a:rPr lang="en-US" sz="2200" dirty="0"/>
              <a:t>Set up Direct Deposit</a:t>
            </a:r>
          </a:p>
          <a:p>
            <a:pPr marL="0" indent="0">
              <a:buNone/>
            </a:pPr>
            <a:endParaRPr lang="en-US" sz="2200" dirty="0"/>
          </a:p>
          <a:p>
            <a:pPr marL="0" indent="0">
              <a:buNone/>
            </a:pPr>
            <a:r>
              <a:rPr lang="en-US" sz="2200" dirty="0"/>
              <a:t>Pay by Webcheck– </a:t>
            </a:r>
          </a:p>
          <a:p>
            <a:pPr marL="0" indent="0">
              <a:buNone/>
            </a:pPr>
            <a:r>
              <a:rPr lang="en-US" sz="2200" dirty="0"/>
              <a:t>Online Bank Payment</a:t>
            </a:r>
          </a:p>
          <a:p>
            <a:pPr marL="0" indent="0">
              <a:buNone/>
            </a:pPr>
            <a:endParaRPr lang="en-US" sz="2200" dirty="0"/>
          </a:p>
          <a:p>
            <a:pPr marL="0" indent="0">
              <a:buNone/>
            </a:pPr>
            <a:r>
              <a:rPr lang="en-US" sz="2200" dirty="0"/>
              <a:t>Change Address</a:t>
            </a:r>
          </a:p>
        </p:txBody>
      </p:sp>
      <p:pic>
        <p:nvPicPr>
          <p:cNvPr id="4" name="Picture 3">
            <a:extLst>
              <a:ext uri="{FF2B5EF4-FFF2-40B4-BE49-F238E27FC236}">
                <a16:creationId xmlns:a16="http://schemas.microsoft.com/office/drawing/2014/main" id="{2B09D280-C18E-571A-6FE5-A745D47B7693}"/>
              </a:ext>
              <a:ext uri="{C183D7F6-B498-43B3-948B-1728B52AA6E4}">
                <adec:decorative xmlns:adec="http://schemas.microsoft.com/office/drawing/2017/decorative" val="0"/>
              </a:ext>
            </a:extLst>
          </p:cNvPr>
          <p:cNvPicPr>
            <a:picLocks noChangeAspect="1"/>
          </p:cNvPicPr>
          <p:nvPr/>
        </p:nvPicPr>
        <p:blipFill>
          <a:blip r:embed="rId2"/>
          <a:srcRect r="2822" b="3298"/>
          <a:stretch>
            <a:fillRect/>
          </a:stretch>
        </p:blipFill>
        <p:spPr>
          <a:xfrm>
            <a:off x="4023360" y="1934745"/>
            <a:ext cx="7175074" cy="3642406"/>
          </a:xfrm>
          <a:prstGeom prst="rect">
            <a:avLst/>
          </a:prstGeom>
        </p:spPr>
      </p:pic>
      <p:sp>
        <p:nvSpPr>
          <p:cNvPr id="14" name="Rectangle 13" descr="Red box outlining Informaton Release Authorization and a desciption that reads, &quot;You can authorize your parents or others to have access to your tuition information, including online (web) access to your Tuition Charge Statement.&quot;">
            <a:extLst>
              <a:ext uri="{FF2B5EF4-FFF2-40B4-BE49-F238E27FC236}">
                <a16:creationId xmlns:a16="http://schemas.microsoft.com/office/drawing/2014/main" id="{56E3770D-00FD-DD28-972B-3795E8C2B358}"/>
              </a:ext>
            </a:extLst>
          </p:cNvPr>
          <p:cNvSpPr/>
          <p:nvPr/>
        </p:nvSpPr>
        <p:spPr>
          <a:xfrm>
            <a:off x="7797426" y="4454232"/>
            <a:ext cx="3321677" cy="89500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descr="Red box outlining a link labeled Direct Deposit Transfer.">
            <a:extLst>
              <a:ext uri="{FF2B5EF4-FFF2-40B4-BE49-F238E27FC236}">
                <a16:creationId xmlns:a16="http://schemas.microsoft.com/office/drawing/2014/main" id="{A3F782AF-CF57-1708-3082-25DFB9EF7C85}"/>
              </a:ext>
            </a:extLst>
          </p:cNvPr>
          <p:cNvSpPr/>
          <p:nvPr/>
        </p:nvSpPr>
        <p:spPr>
          <a:xfrm>
            <a:off x="8243067" y="2444128"/>
            <a:ext cx="1247296" cy="1802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descr="Red box outlining a grey button labeled Web Check Payment and a seperate link labeled Other Payment Options.">
            <a:extLst>
              <a:ext uri="{FF2B5EF4-FFF2-40B4-BE49-F238E27FC236}">
                <a16:creationId xmlns:a16="http://schemas.microsoft.com/office/drawing/2014/main" id="{95A895CD-8F74-1148-FF5A-C391BE54A0BA}"/>
              </a:ext>
            </a:extLst>
          </p:cNvPr>
          <p:cNvSpPr/>
          <p:nvPr/>
        </p:nvSpPr>
        <p:spPr>
          <a:xfrm>
            <a:off x="4055146" y="4828539"/>
            <a:ext cx="2647405" cy="63042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Rectangle 1" descr="Red Box outlining a link labeled Address and Consent.">
            <a:extLst>
              <a:ext uri="{FF2B5EF4-FFF2-40B4-BE49-F238E27FC236}">
                <a16:creationId xmlns:a16="http://schemas.microsoft.com/office/drawing/2014/main" id="{07958FAC-9024-03CC-A06A-1DDCDDA0CB12}"/>
              </a:ext>
            </a:extLst>
          </p:cNvPr>
          <p:cNvSpPr/>
          <p:nvPr/>
        </p:nvSpPr>
        <p:spPr>
          <a:xfrm>
            <a:off x="6352117" y="2461746"/>
            <a:ext cx="1247296" cy="16258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48612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EA5AC-73C4-BA8E-F60B-BD493484CDF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90EA585-8FC9-4DF1-7FEA-8139E4C58FE8}"/>
              </a:ext>
            </a:extLst>
          </p:cNvPr>
          <p:cNvSpPr>
            <a:spLocks noGrp="1"/>
          </p:cNvSpPr>
          <p:nvPr>
            <p:ph type="title"/>
          </p:nvPr>
        </p:nvSpPr>
        <p:spPr/>
        <p:txBody>
          <a:bodyPr/>
          <a:lstStyle/>
          <a:p>
            <a:r>
              <a:rPr lang="en-US" sz="3600" dirty="0">
                <a:latin typeface="Encode Sans Normal Black"/>
              </a:rPr>
              <a:t>INFORMATION RELEASE </a:t>
            </a:r>
            <a:r>
              <a:rPr lang="en-US" sz="3600" dirty="0"/>
              <a:t>– Pt. 1</a:t>
            </a:r>
            <a:endParaRPr lang="en-US" sz="3600" dirty="0">
              <a:latin typeface="Encode Sans Normal Black"/>
            </a:endParaRPr>
          </a:p>
        </p:txBody>
      </p:sp>
      <p:grpSp>
        <p:nvGrpSpPr>
          <p:cNvPr id="3" name="Group 2">
            <a:extLst>
              <a:ext uri="{FF2B5EF4-FFF2-40B4-BE49-F238E27FC236}">
                <a16:creationId xmlns:a16="http://schemas.microsoft.com/office/drawing/2014/main" id="{ECFBD049-7F82-0083-7518-A7884DE69E81}"/>
              </a:ext>
            </a:extLst>
          </p:cNvPr>
          <p:cNvGrpSpPr/>
          <p:nvPr/>
        </p:nvGrpSpPr>
        <p:grpSpPr>
          <a:xfrm>
            <a:off x="1049893" y="1529152"/>
            <a:ext cx="5302224" cy="4845268"/>
            <a:chOff x="1049893" y="1529152"/>
            <a:chExt cx="5302224" cy="4845268"/>
          </a:xfrm>
        </p:grpSpPr>
        <p:pic>
          <p:nvPicPr>
            <p:cNvPr id="2" name="Picture 1">
              <a:extLst>
                <a:ext uri="{FF2B5EF4-FFF2-40B4-BE49-F238E27FC236}">
                  <a16:creationId xmlns:a16="http://schemas.microsoft.com/office/drawing/2014/main" id="{5C4CA495-977A-00B0-2599-19B9644375E3}"/>
                </a:ext>
                <a:ext uri="{C183D7F6-B498-43B3-948B-1728B52AA6E4}">
                  <adec:decorative xmlns:adec="http://schemas.microsoft.com/office/drawing/2017/decorative" val="1"/>
                </a:ext>
              </a:extLst>
            </p:cNvPr>
            <p:cNvPicPr>
              <a:picLocks noChangeAspect="1"/>
            </p:cNvPicPr>
            <p:nvPr/>
          </p:nvPicPr>
          <p:blipFill>
            <a:blip r:embed="rId2"/>
            <a:srcRect l="44173"/>
            <a:stretch>
              <a:fillRect/>
            </a:stretch>
          </p:blipFill>
          <p:spPr>
            <a:xfrm>
              <a:off x="1049893" y="1529152"/>
              <a:ext cx="5302224" cy="4845268"/>
            </a:xfrm>
            <a:prstGeom prst="rect">
              <a:avLst/>
            </a:prstGeom>
          </p:spPr>
        </p:pic>
        <p:sp>
          <p:nvSpPr>
            <p:cNvPr id="4" name="Rectangle 3">
              <a:extLst>
                <a:ext uri="{FF2B5EF4-FFF2-40B4-BE49-F238E27FC236}">
                  <a16:creationId xmlns:a16="http://schemas.microsoft.com/office/drawing/2014/main" id="{47240FF8-6203-586D-0B5B-36D5EFB06830}"/>
                </a:ext>
                <a:ext uri="{C183D7F6-B498-43B3-948B-1728B52AA6E4}">
                  <adec:decorative xmlns:adec="http://schemas.microsoft.com/office/drawing/2017/decorative" val="1"/>
                </a:ext>
              </a:extLst>
            </p:cNvPr>
            <p:cNvSpPr/>
            <p:nvPr/>
          </p:nvSpPr>
          <p:spPr>
            <a:xfrm>
              <a:off x="1697736" y="4857932"/>
              <a:ext cx="4206240" cy="941832"/>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5" name="Text Placeholder 2">
            <a:extLst>
              <a:ext uri="{FF2B5EF4-FFF2-40B4-BE49-F238E27FC236}">
                <a16:creationId xmlns:a16="http://schemas.microsoft.com/office/drawing/2014/main" id="{4527DD6E-0F69-8EEE-DB01-A57C778CE3EE}"/>
              </a:ext>
            </a:extLst>
          </p:cNvPr>
          <p:cNvSpPr txBox="1">
            <a:spLocks/>
          </p:cNvSpPr>
          <p:nvPr/>
        </p:nvSpPr>
        <p:spPr>
          <a:xfrm>
            <a:off x="7307252" y="2442095"/>
            <a:ext cx="3135196" cy="1973810"/>
          </a:xfrm>
          <a:prstGeom prst="rect">
            <a:avLst/>
          </a:prstGeom>
        </p:spPr>
        <p:txBody>
          <a:bodyPr/>
          <a:lstStyle>
            <a:lvl1pPr marL="342900" indent="-342900" algn="l" defTabSz="457200" rtl="0" eaLnBrk="1" latinLnBrk="0" hangingPunct="1">
              <a:spcBef>
                <a:spcPct val="20000"/>
              </a:spcBef>
              <a:buFont typeface="Lucida Grande"/>
              <a:buChar char="&gt;"/>
              <a:defRPr sz="2400" b="1" i="0" kern="1200" baseline="0">
                <a:solidFill>
                  <a:srgbClr val="4B2E83"/>
                </a:solidFill>
                <a:latin typeface="Open Sans"/>
                <a:ea typeface="+mn-ea"/>
                <a:cs typeface="Open Sans"/>
              </a:defRPr>
            </a:lvl1pPr>
            <a:lvl2pPr marL="742950" indent="-285750" algn="l" defTabSz="457200" rtl="0" eaLnBrk="1" latinLnBrk="0" hangingPunct="1">
              <a:spcBef>
                <a:spcPct val="20000"/>
              </a:spcBef>
              <a:buFont typeface="Arial"/>
              <a:buChar char="–"/>
              <a:defRPr sz="2000" b="1" i="0" kern="1200" baseline="0">
                <a:solidFill>
                  <a:srgbClr val="4B2E83"/>
                </a:solidFill>
                <a:latin typeface="Open Sans"/>
                <a:ea typeface="+mn-ea"/>
                <a:cs typeface="Open Sans"/>
              </a:defRPr>
            </a:lvl2pPr>
            <a:lvl3pPr marL="1143000" indent="-228600" algn="l" defTabSz="457200" rtl="0" eaLnBrk="1" latinLnBrk="0" hangingPunct="1">
              <a:spcBef>
                <a:spcPct val="20000"/>
              </a:spcBef>
              <a:buSzPct val="100000"/>
              <a:buFont typeface="Lucida Grande"/>
              <a:buChar char="&gt;"/>
              <a:defRPr sz="1800" b="1" i="0" kern="1200" baseline="0">
                <a:solidFill>
                  <a:srgbClr val="4B2E83"/>
                </a:solidFill>
                <a:latin typeface="Open Sans"/>
                <a:ea typeface="+mn-ea"/>
                <a:cs typeface="Open Sans"/>
              </a:defRPr>
            </a:lvl3pPr>
            <a:lvl4pPr marL="1600200" indent="-228600" algn="l" defTabSz="457200" rtl="0" eaLnBrk="1" latinLnBrk="0" hangingPunct="1">
              <a:spcBef>
                <a:spcPct val="20000"/>
              </a:spcBef>
              <a:buFont typeface="Arial"/>
              <a:buChar char="–"/>
              <a:defRPr sz="1600" b="1" i="0" kern="1200" baseline="0">
                <a:solidFill>
                  <a:srgbClr val="4B2E83"/>
                </a:solidFill>
                <a:latin typeface="Open Sans"/>
                <a:ea typeface="+mn-ea"/>
                <a:cs typeface="Open Sans"/>
              </a:defRPr>
            </a:lvl4pPr>
            <a:lvl5pPr marL="2057400" indent="-228600" algn="l" defTabSz="457200" rtl="0" eaLnBrk="1" latinLnBrk="0" hangingPunct="1">
              <a:spcBef>
                <a:spcPct val="20000"/>
              </a:spcBef>
              <a:buFont typeface="Lucida Grande"/>
              <a:buChar char="&gt;"/>
              <a:defRPr sz="1400" b="1" i="0" kern="1200" baseline="0">
                <a:solidFill>
                  <a:srgbClr val="4B2E83"/>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4000" dirty="0"/>
              <a:t>Students gives </a:t>
            </a:r>
            <a:r>
              <a:rPr lang="en-US" sz="4000" u="sng" dirty="0"/>
              <a:t>YOU</a:t>
            </a:r>
            <a:r>
              <a:rPr lang="en-US" sz="4000" dirty="0"/>
              <a:t> access</a:t>
            </a:r>
          </a:p>
        </p:txBody>
      </p:sp>
    </p:spTree>
    <p:extLst>
      <p:ext uri="{BB962C8B-B14F-4D97-AF65-F5344CB8AC3E}">
        <p14:creationId xmlns:p14="http://schemas.microsoft.com/office/powerpoint/2010/main" val="2232458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1A322-16E5-475E-860A-EE2B1ECF9D2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6B2DB79-EF22-2A48-0E48-081D27BC365F}"/>
              </a:ext>
            </a:extLst>
          </p:cNvPr>
          <p:cNvSpPr>
            <a:spLocks noGrp="1"/>
          </p:cNvSpPr>
          <p:nvPr>
            <p:ph type="title"/>
          </p:nvPr>
        </p:nvSpPr>
        <p:spPr/>
        <p:txBody>
          <a:bodyPr/>
          <a:lstStyle/>
          <a:p>
            <a:r>
              <a:rPr lang="en-US" sz="3600" dirty="0">
                <a:latin typeface="Encode Sans Normal Black"/>
              </a:rPr>
              <a:t>INFORMATION RELEASE </a:t>
            </a:r>
            <a:r>
              <a:rPr lang="en-US" sz="3600" dirty="0"/>
              <a:t>– Pt. 2</a:t>
            </a:r>
          </a:p>
        </p:txBody>
      </p:sp>
      <p:pic>
        <p:nvPicPr>
          <p:cNvPr id="6" name="Picture 5" descr="Authorization for Information Release and Online Account Access">
            <a:extLst>
              <a:ext uri="{FF2B5EF4-FFF2-40B4-BE49-F238E27FC236}">
                <a16:creationId xmlns:a16="http://schemas.microsoft.com/office/drawing/2014/main" id="{C9D9192E-249C-2235-CB29-291DC8B5B024}"/>
              </a:ext>
            </a:extLst>
          </p:cNvPr>
          <p:cNvPicPr>
            <a:picLocks noChangeAspect="1"/>
          </p:cNvPicPr>
          <p:nvPr/>
        </p:nvPicPr>
        <p:blipFill>
          <a:blip r:embed="rId2"/>
          <a:stretch>
            <a:fillRect/>
          </a:stretch>
        </p:blipFill>
        <p:spPr>
          <a:xfrm>
            <a:off x="1006582" y="1627633"/>
            <a:ext cx="8585474" cy="4841561"/>
          </a:xfrm>
          <a:prstGeom prst="rect">
            <a:avLst/>
          </a:prstGeom>
        </p:spPr>
      </p:pic>
    </p:spTree>
    <p:extLst>
      <p:ext uri="{BB962C8B-B14F-4D97-AF65-F5344CB8AC3E}">
        <p14:creationId xmlns:p14="http://schemas.microsoft.com/office/powerpoint/2010/main" val="838972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FEAA0-FA6C-2650-23FF-0CA354870D2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7675B31-C724-FE68-5798-49E124FE0DC1}"/>
              </a:ext>
            </a:extLst>
          </p:cNvPr>
          <p:cNvSpPr>
            <a:spLocks noGrp="1"/>
          </p:cNvSpPr>
          <p:nvPr>
            <p:ph type="title"/>
          </p:nvPr>
        </p:nvSpPr>
        <p:spPr/>
        <p:txBody>
          <a:bodyPr/>
          <a:lstStyle/>
          <a:p>
            <a:r>
              <a:rPr lang="en-US" sz="3600" dirty="0">
                <a:latin typeface="Encode Sans Normal Black"/>
              </a:rPr>
              <a:t>INFORMATION RELEASE </a:t>
            </a:r>
            <a:r>
              <a:rPr lang="en-US" sz="3600" dirty="0"/>
              <a:t>– Pt. 3</a:t>
            </a:r>
          </a:p>
        </p:txBody>
      </p:sp>
      <p:sp>
        <p:nvSpPr>
          <p:cNvPr id="3" name="Text Placeholder 2">
            <a:extLst>
              <a:ext uri="{FF2B5EF4-FFF2-40B4-BE49-F238E27FC236}">
                <a16:creationId xmlns:a16="http://schemas.microsoft.com/office/drawing/2014/main" id="{B1262038-B5B6-3910-4F1C-D549A48EBF67}"/>
              </a:ext>
            </a:extLst>
          </p:cNvPr>
          <p:cNvSpPr>
            <a:spLocks noGrp="1"/>
          </p:cNvSpPr>
          <p:nvPr>
            <p:ph type="body" sz="quarter" idx="11"/>
          </p:nvPr>
        </p:nvSpPr>
        <p:spPr>
          <a:xfrm>
            <a:off x="1014983" y="1689304"/>
            <a:ext cx="9902953" cy="2288336"/>
          </a:xfrm>
        </p:spPr>
        <p:txBody>
          <a:bodyPr/>
          <a:lstStyle/>
          <a:p>
            <a:r>
              <a:rPr lang="en-US" dirty="0"/>
              <a:t>You will receive an email with instructions once your student authorizes you</a:t>
            </a:r>
          </a:p>
          <a:p>
            <a:r>
              <a:rPr lang="en-US" dirty="0"/>
              <a:t>You will need the following information:</a:t>
            </a:r>
          </a:p>
          <a:p>
            <a:pPr lvl="1"/>
            <a:r>
              <a:rPr lang="en-US" sz="2400" dirty="0"/>
              <a:t>Your student’s UW number</a:t>
            </a:r>
          </a:p>
          <a:p>
            <a:pPr lvl="1"/>
            <a:r>
              <a:rPr lang="en-US" sz="2400" dirty="0"/>
              <a:t>You will see the image below to log in</a:t>
            </a:r>
          </a:p>
        </p:txBody>
      </p:sp>
      <p:pic>
        <p:nvPicPr>
          <p:cNvPr id="4" name="Picture 3">
            <a:extLst>
              <a:ext uri="{FF2B5EF4-FFF2-40B4-BE49-F238E27FC236}">
                <a16:creationId xmlns:a16="http://schemas.microsoft.com/office/drawing/2014/main" id="{A04018C0-4867-E27E-8C19-2524D4B6AC7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587555" y="4176253"/>
            <a:ext cx="5553850" cy="1838582"/>
          </a:xfrm>
          <a:prstGeom prst="rect">
            <a:avLst/>
          </a:prstGeom>
        </p:spPr>
      </p:pic>
    </p:spTree>
    <p:extLst>
      <p:ext uri="{BB962C8B-B14F-4D97-AF65-F5344CB8AC3E}">
        <p14:creationId xmlns:p14="http://schemas.microsoft.com/office/powerpoint/2010/main" val="3168505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52B28-7B43-6417-BEE6-065B4C7B8E9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A3D240-2131-342C-9256-B2F4A4099E5C}"/>
              </a:ext>
            </a:extLst>
          </p:cNvPr>
          <p:cNvSpPr>
            <a:spLocks noGrp="1"/>
          </p:cNvSpPr>
          <p:nvPr>
            <p:ph type="title"/>
          </p:nvPr>
        </p:nvSpPr>
        <p:spPr/>
        <p:txBody>
          <a:bodyPr/>
          <a:lstStyle/>
          <a:p>
            <a:r>
              <a:rPr lang="en-US" sz="3600" dirty="0">
                <a:latin typeface="Encode Sans Normal Black"/>
              </a:rPr>
              <a:t>INFORMATION RELEASE </a:t>
            </a:r>
            <a:r>
              <a:rPr lang="en-US" sz="3600" dirty="0"/>
              <a:t>– Pt. 4</a:t>
            </a:r>
          </a:p>
        </p:txBody>
      </p:sp>
      <p:grpSp>
        <p:nvGrpSpPr>
          <p:cNvPr id="4" name="Group 3">
            <a:extLst>
              <a:ext uri="{FF2B5EF4-FFF2-40B4-BE49-F238E27FC236}">
                <a16:creationId xmlns:a16="http://schemas.microsoft.com/office/drawing/2014/main" id="{AA1C7A49-ACD9-F3CB-30E2-76AB49984928}"/>
              </a:ext>
            </a:extLst>
          </p:cNvPr>
          <p:cNvGrpSpPr/>
          <p:nvPr/>
        </p:nvGrpSpPr>
        <p:grpSpPr>
          <a:xfrm>
            <a:off x="895675" y="1624579"/>
            <a:ext cx="4889669" cy="5068895"/>
            <a:chOff x="895675" y="1616962"/>
            <a:chExt cx="4889669" cy="5068895"/>
          </a:xfrm>
        </p:grpSpPr>
        <p:pic>
          <p:nvPicPr>
            <p:cNvPr id="5" name="Picture 4" descr="Screenshot of University of Washington Student Fiscal Services webpage showing navigation menu with links for tuition, scholarships, loans, and resources. Page features sections for tuition payment, tuition overview, taxes, scholarships, login options, and news about Spring Quarter 2026 financial aid disbursement and tuition statement availability.">
              <a:extLst>
                <a:ext uri="{FF2B5EF4-FFF2-40B4-BE49-F238E27FC236}">
                  <a16:creationId xmlns:a16="http://schemas.microsoft.com/office/drawing/2014/main" id="{5FEDD096-0E1A-73C7-4176-09120AC1D3E0}"/>
                </a:ext>
              </a:extLst>
            </p:cNvPr>
            <p:cNvPicPr>
              <a:picLocks noChangeAspect="1"/>
            </p:cNvPicPr>
            <p:nvPr/>
          </p:nvPicPr>
          <p:blipFill>
            <a:blip r:embed="rId2"/>
            <a:stretch>
              <a:fillRect/>
            </a:stretch>
          </p:blipFill>
          <p:spPr>
            <a:xfrm>
              <a:off x="895675" y="1616962"/>
              <a:ext cx="4889669" cy="5068895"/>
            </a:xfrm>
            <a:prstGeom prst="rect">
              <a:avLst/>
            </a:prstGeom>
          </p:spPr>
        </p:pic>
        <p:sp>
          <p:nvSpPr>
            <p:cNvPr id="2" name="Rectangle 1" descr="A red box outlining a W symbol and link labeled Parent/Guest Login.">
              <a:extLst>
                <a:ext uri="{FF2B5EF4-FFF2-40B4-BE49-F238E27FC236}">
                  <a16:creationId xmlns:a16="http://schemas.microsoft.com/office/drawing/2014/main" id="{9EAEE6FB-97D5-4F71-FD32-1157D2BFEB79}"/>
                </a:ext>
                <a:ext uri="{C183D7F6-B498-43B3-948B-1728B52AA6E4}">
                  <adec:decorative xmlns:adec="http://schemas.microsoft.com/office/drawing/2017/decorative" val="0"/>
                </a:ext>
              </a:extLst>
            </p:cNvPr>
            <p:cNvSpPr>
              <a:spLocks noChangeArrowheads="1"/>
            </p:cNvSpPr>
            <p:nvPr/>
          </p:nvSpPr>
          <p:spPr bwMode="auto">
            <a:xfrm flipV="1">
              <a:off x="4657122" y="4438185"/>
              <a:ext cx="669891" cy="657085"/>
            </a:xfrm>
            <a:prstGeom prst="rect">
              <a:avLst/>
            </a:prstGeom>
            <a:noFill/>
            <a:ln w="5080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5000"/>
                </a:lnSpc>
                <a:spcBef>
                  <a:spcPct val="45000"/>
                </a:spcBef>
                <a:buClr>
                  <a:schemeClr val="tx2"/>
                </a:buClr>
                <a:buSzPct val="80000"/>
                <a:buFont typeface="Symbol" panose="05050102010706020507" pitchFamily="18" charset="2"/>
                <a:buNone/>
              </a:pPr>
              <a:endParaRPr lang="en-US" altLang="en-US" sz="2000" dirty="0">
                <a:ln>
                  <a:solidFill>
                    <a:srgbClr val="C00000"/>
                  </a:solidFill>
                </a:ln>
                <a:solidFill>
                  <a:srgbClr val="C00000"/>
                </a:solidFill>
                <a:latin typeface="Comic Sans MS" panose="030F0702030302020204" pitchFamily="66" charset="0"/>
              </a:endParaRPr>
            </a:p>
          </p:txBody>
        </p:sp>
      </p:grpSp>
      <p:sp>
        <p:nvSpPr>
          <p:cNvPr id="3" name="Text Placeholder 2">
            <a:extLst>
              <a:ext uri="{FF2B5EF4-FFF2-40B4-BE49-F238E27FC236}">
                <a16:creationId xmlns:a16="http://schemas.microsoft.com/office/drawing/2014/main" id="{04452FA6-5705-47F6-5F61-371514960BBB}"/>
              </a:ext>
            </a:extLst>
          </p:cNvPr>
          <p:cNvSpPr>
            <a:spLocks noGrp="1"/>
          </p:cNvSpPr>
          <p:nvPr>
            <p:ph type="body" sz="quarter" idx="11"/>
          </p:nvPr>
        </p:nvSpPr>
        <p:spPr>
          <a:xfrm>
            <a:off x="6096000" y="1624579"/>
            <a:ext cx="4090416" cy="5061277"/>
          </a:xfrm>
        </p:spPr>
        <p:txBody>
          <a:bodyPr/>
          <a:lstStyle/>
          <a:p>
            <a:pPr marL="0" indent="0">
              <a:buNone/>
            </a:pPr>
            <a:r>
              <a:rPr lang="en-US" sz="2000" dirty="0"/>
              <a:t>To log in at </a:t>
            </a:r>
            <a:r>
              <a:rPr lang="en-US" sz="2000" dirty="0">
                <a:solidFill>
                  <a:schemeClr val="tx1"/>
                </a:solidFill>
              </a:rPr>
              <a:t>any time, go to </a:t>
            </a:r>
            <a:r>
              <a:rPr lang="en-US" sz="2000" dirty="0">
                <a:solidFill>
                  <a:schemeClr val="tx1"/>
                </a:solidFill>
                <a:hlinkClick r:id="rId3">
                  <a:extLst>
                    <a:ext uri="{A12FA001-AC4F-418D-AE19-62706E023703}">
                      <ahyp:hlinkClr xmlns:ahyp="http://schemas.microsoft.com/office/drawing/2018/hyperlinkcolor" val="tx"/>
                    </a:ext>
                  </a:extLst>
                </a:hlinkClick>
              </a:rPr>
              <a:t>https://finance.uw.edu/sfs/</a:t>
            </a:r>
            <a:endParaRPr lang="en-US" sz="2000" dirty="0">
              <a:solidFill>
                <a:schemeClr val="tx1"/>
              </a:solidFill>
            </a:endParaRPr>
          </a:p>
          <a:p>
            <a:pPr marL="0" indent="0">
              <a:buNone/>
            </a:pPr>
            <a:endParaRPr lang="en-US" sz="1600" dirty="0">
              <a:solidFill>
                <a:schemeClr val="tx1"/>
              </a:solidFill>
            </a:endParaRPr>
          </a:p>
          <a:p>
            <a:pPr marL="0" indent="0">
              <a:buNone/>
            </a:pPr>
            <a:r>
              <a:rPr lang="en-US" sz="2000" dirty="0">
                <a:solidFill>
                  <a:schemeClr val="tx1"/>
                </a:solidFill>
              </a:rPr>
              <a:t>From the menu on the right, select PARENT/GUEST LOGIN</a:t>
            </a:r>
          </a:p>
          <a:p>
            <a:pPr marL="0" indent="0">
              <a:buNone/>
            </a:pPr>
            <a:endParaRPr lang="en-US" sz="1600" dirty="0"/>
          </a:p>
          <a:p>
            <a:pPr marL="0" indent="0">
              <a:buNone/>
            </a:pPr>
            <a:r>
              <a:rPr lang="en-US" sz="2000" dirty="0"/>
              <a:t>You can also search for:</a:t>
            </a:r>
          </a:p>
          <a:p>
            <a:pPr>
              <a:buFontTx/>
              <a:buChar char="-"/>
            </a:pPr>
            <a:r>
              <a:rPr lang="en-US" sz="2000" dirty="0"/>
              <a:t>Tuition Rates</a:t>
            </a:r>
          </a:p>
          <a:p>
            <a:pPr>
              <a:buFontTx/>
              <a:buChar char="-"/>
            </a:pPr>
            <a:r>
              <a:rPr lang="en-US" sz="2000" dirty="0"/>
              <a:t>Pay Tuition</a:t>
            </a:r>
          </a:p>
          <a:p>
            <a:pPr>
              <a:buFontTx/>
              <a:buChar char="-"/>
            </a:pPr>
            <a:r>
              <a:rPr lang="en-US" sz="2000" dirty="0"/>
              <a:t>Dropping Classes</a:t>
            </a:r>
          </a:p>
          <a:p>
            <a:pPr>
              <a:buFontTx/>
              <a:buChar char="-"/>
            </a:pPr>
            <a:r>
              <a:rPr lang="en-US" sz="2000" dirty="0"/>
              <a:t>Financial Aid</a:t>
            </a:r>
          </a:p>
          <a:p>
            <a:pPr>
              <a:buFontTx/>
              <a:buChar char="-"/>
            </a:pPr>
            <a:r>
              <a:rPr lang="en-US" sz="2000" dirty="0"/>
              <a:t>Working On Campus</a:t>
            </a:r>
          </a:p>
          <a:p>
            <a:pPr>
              <a:buFontTx/>
              <a:buChar char="-"/>
            </a:pPr>
            <a:r>
              <a:rPr lang="en-US" sz="2000" dirty="0"/>
              <a:t>Scholarship Database</a:t>
            </a:r>
          </a:p>
        </p:txBody>
      </p:sp>
    </p:spTree>
    <p:extLst>
      <p:ext uri="{BB962C8B-B14F-4D97-AF65-F5344CB8AC3E}">
        <p14:creationId xmlns:p14="http://schemas.microsoft.com/office/powerpoint/2010/main" val="3104489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EE690-BD53-BD4B-8A5D-1AE74D8B649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D1E3495-C862-A989-E2FD-F8DFF3251C06}"/>
              </a:ext>
            </a:extLst>
          </p:cNvPr>
          <p:cNvSpPr>
            <a:spLocks noGrp="1"/>
          </p:cNvSpPr>
          <p:nvPr>
            <p:ph type="title"/>
          </p:nvPr>
        </p:nvSpPr>
        <p:spPr/>
        <p:txBody>
          <a:bodyPr/>
          <a:lstStyle/>
          <a:p>
            <a:r>
              <a:rPr lang="en-US" sz="3600" dirty="0">
                <a:latin typeface="Encode Sans Normal Black"/>
              </a:rPr>
              <a:t>INFORMATION RELEASE </a:t>
            </a:r>
            <a:r>
              <a:rPr lang="en-US" sz="3600" dirty="0"/>
              <a:t>– Pt. 5</a:t>
            </a:r>
          </a:p>
        </p:txBody>
      </p:sp>
      <p:sp>
        <p:nvSpPr>
          <p:cNvPr id="3" name="Text Placeholder 2">
            <a:extLst>
              <a:ext uri="{FF2B5EF4-FFF2-40B4-BE49-F238E27FC236}">
                <a16:creationId xmlns:a16="http://schemas.microsoft.com/office/drawing/2014/main" id="{6177ABD0-77E4-8969-875B-135E5D1D8EB6}"/>
              </a:ext>
            </a:extLst>
          </p:cNvPr>
          <p:cNvSpPr>
            <a:spLocks noGrp="1"/>
          </p:cNvSpPr>
          <p:nvPr>
            <p:ph type="body" sz="quarter" idx="11"/>
          </p:nvPr>
        </p:nvSpPr>
        <p:spPr>
          <a:xfrm>
            <a:off x="895675" y="2843785"/>
            <a:ext cx="7827701" cy="2594317"/>
          </a:xfrm>
        </p:spPr>
        <p:txBody>
          <a:bodyPr/>
          <a:lstStyle/>
          <a:p>
            <a:r>
              <a:rPr lang="en-US" sz="2800" dirty="0"/>
              <a:t>You won’t receive an email each quarter when the bill is ready.</a:t>
            </a:r>
          </a:p>
          <a:p>
            <a:endParaRPr lang="en-US" sz="2800" dirty="0"/>
          </a:p>
          <a:p>
            <a:r>
              <a:rPr lang="en-US" sz="2800" dirty="0"/>
              <a:t>You won’t be able to contact our office if you have questions (FERPA requirement).</a:t>
            </a:r>
          </a:p>
        </p:txBody>
      </p:sp>
      <p:sp>
        <p:nvSpPr>
          <p:cNvPr id="4" name="Text Placeholder 3">
            <a:extLst>
              <a:ext uri="{FF2B5EF4-FFF2-40B4-BE49-F238E27FC236}">
                <a16:creationId xmlns:a16="http://schemas.microsoft.com/office/drawing/2014/main" id="{99613D82-88F4-7762-F814-9BCB3512A959}"/>
              </a:ext>
            </a:extLst>
          </p:cNvPr>
          <p:cNvSpPr>
            <a:spLocks noGrp="1"/>
          </p:cNvSpPr>
          <p:nvPr>
            <p:ph type="body" sz="quarter" idx="12"/>
          </p:nvPr>
        </p:nvSpPr>
        <p:spPr>
          <a:xfrm>
            <a:off x="895676" y="1730667"/>
            <a:ext cx="10616620" cy="829653"/>
          </a:xfrm>
        </p:spPr>
        <p:txBody>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What are the downsides of the student giving you their </a:t>
            </a:r>
            <a:r>
              <a:rPr lang="en-US" sz="2800" b="1" u="sng" dirty="0">
                <a:latin typeface="Open Sans" panose="020B0606030504020204" pitchFamily="34" charset="0"/>
                <a:ea typeface="Open Sans" panose="020B0606030504020204" pitchFamily="34" charset="0"/>
                <a:cs typeface="Open Sans" panose="020B0606030504020204" pitchFamily="34" charset="0"/>
              </a:rPr>
              <a:t>MyUW login info</a:t>
            </a:r>
            <a:r>
              <a:rPr lang="en-US" sz="2800" b="1" dirty="0">
                <a:latin typeface="Open Sans" panose="020B0606030504020204" pitchFamily="34" charset="0"/>
                <a:ea typeface="Open Sans" panose="020B0606030504020204" pitchFamily="34" charset="0"/>
                <a:cs typeface="Open Sans" panose="020B0606030504020204" pitchFamily="34" charset="0"/>
              </a:rPr>
              <a:t>, instead of granting Information Release?</a:t>
            </a:r>
          </a:p>
        </p:txBody>
      </p:sp>
    </p:spTree>
    <p:extLst>
      <p:ext uri="{BB962C8B-B14F-4D97-AF65-F5344CB8AC3E}">
        <p14:creationId xmlns:p14="http://schemas.microsoft.com/office/powerpoint/2010/main" val="3204306212"/>
      </p:ext>
    </p:extLst>
  </p:cSld>
  <p:clrMapOvr>
    <a:masterClrMapping/>
  </p:clrMapOvr>
</p:sld>
</file>

<file path=ppt/theme/theme1.xml><?xml version="1.0" encoding="utf-8"?>
<a:theme xmlns:a="http://schemas.openxmlformats.org/drawingml/2006/main" name="Office Theme">
  <a:themeElements>
    <a:clrScheme name="Custom 8">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ustom Design">
  <a:themeElements>
    <a:clrScheme name=" 2">
      <a:dk1>
        <a:srgbClr val="4B2E83"/>
      </a:dk1>
      <a:lt1>
        <a:srgbClr val="E8D3A2"/>
      </a:lt1>
      <a:dk2>
        <a:srgbClr val="4B2E83"/>
      </a:dk2>
      <a:lt2>
        <a:srgbClr val="FFFFFF"/>
      </a:lt2>
      <a:accent1>
        <a:srgbClr val="4B2E83"/>
      </a:accent1>
      <a:accent2>
        <a:srgbClr val="E8D3A2"/>
      </a:accent2>
      <a:accent3>
        <a:srgbClr val="FFFFFF"/>
      </a:accent3>
      <a:accent4>
        <a:srgbClr val="D8D9DA"/>
      </a:accent4>
      <a:accent5>
        <a:srgbClr val="999999"/>
      </a:accent5>
      <a:accent6>
        <a:srgbClr val="917B4C"/>
      </a:accent6>
      <a:hlink>
        <a:srgbClr val="D8D9DA"/>
      </a:hlink>
      <a:folHlink>
        <a:srgbClr val="9999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FDCC824C5D4446B5AE97C1BCAAA53F" ma:contentTypeVersion="18" ma:contentTypeDescription="Create a new document." ma:contentTypeScope="" ma:versionID="f49f89f3a7760973e166f01695b9c908">
  <xsd:schema xmlns:xsd="http://www.w3.org/2001/XMLSchema" xmlns:xs="http://www.w3.org/2001/XMLSchema" xmlns:p="http://schemas.microsoft.com/office/2006/metadata/properties" xmlns:ns2="a25fb7ee-55a1-41e4-905a-bf16bfc03b6c" xmlns:ns3="0d04b70e-50df-4b0d-a163-adf1f8e592ed" xmlns:ns4="ab06a5aa-8e31-4bdb-9b13-38c58a92ec8a" targetNamespace="http://schemas.microsoft.com/office/2006/metadata/properties" ma:root="true" ma:fieldsID="b6f02ffd9ba41e794f540e6479295be6" ns2:_="" ns3:_="" ns4:_="">
    <xsd:import namespace="a25fb7ee-55a1-41e4-905a-bf16bfc03b6c"/>
    <xsd:import namespace="0d04b70e-50df-4b0d-a163-adf1f8e592ed"/>
    <xsd:import namespace="ab06a5aa-8e31-4bdb-9b13-38c58a92ec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4:TaxCatchAll"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5fb7ee-55a1-41e4-905a-bf16bfc03b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04b70e-50df-4b0d-a163-adf1f8e592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b06a5aa-8e31-4bdb-9b13-38c58a92ec8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7998390-d856-4281-8ea7-0e3614ae7f03}" ma:internalName="TaxCatchAll" ma:showField="CatchAllData" ma:web="0d04b70e-50df-4b0d-a163-adf1f8e592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b06a5aa-8e31-4bdb-9b13-38c58a92ec8a" xsi:nil="true"/>
    <lcf76f155ced4ddcb4097134ff3c332f xmlns="a25fb7ee-55a1-41e4-905a-bf16bfc03b6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90E00A7-3784-4FDA-97D6-15C370202D29}"/>
</file>

<file path=customXml/itemProps2.xml><?xml version="1.0" encoding="utf-8"?>
<ds:datastoreItem xmlns:ds="http://schemas.openxmlformats.org/officeDocument/2006/customXml" ds:itemID="{45F7C997-544C-430F-8060-D9A0F10BD8AC}"/>
</file>

<file path=customXml/itemProps3.xml><?xml version="1.0" encoding="utf-8"?>
<ds:datastoreItem xmlns:ds="http://schemas.openxmlformats.org/officeDocument/2006/customXml" ds:itemID="{85940A83-1416-4A64-ADA1-F276BF5048E0}"/>
</file>

<file path=docProps/app.xml><?xml version="1.0" encoding="utf-8"?>
<Properties xmlns="http://schemas.openxmlformats.org/officeDocument/2006/extended-properties" xmlns:vt="http://schemas.openxmlformats.org/officeDocument/2006/docPropsVTypes">
  <Template/>
  <TotalTime>3257</TotalTime>
  <Words>1392</Words>
  <Application>Microsoft Office PowerPoint</Application>
  <PresentationFormat>Widescreen</PresentationFormat>
  <Paragraphs>206</Paragraphs>
  <Slides>25</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Arial</vt:lpstr>
      <vt:lpstr>Comic Sans MS</vt:lpstr>
      <vt:lpstr>Encode Sans Normal Black</vt:lpstr>
      <vt:lpstr>Lucida Grande</vt:lpstr>
      <vt:lpstr>Open Sans</vt:lpstr>
      <vt:lpstr>Open Sans Light</vt:lpstr>
      <vt:lpstr>Symbol</vt:lpstr>
      <vt:lpstr>Uni Sans Regular</vt:lpstr>
      <vt:lpstr>Wingdings</vt:lpstr>
      <vt:lpstr>Office Theme</vt:lpstr>
      <vt:lpstr>1_Custom Design</vt:lpstr>
      <vt:lpstr>STUDENT FISCAL SERVICES</vt:lpstr>
      <vt:lpstr>AGENDA</vt:lpstr>
      <vt:lpstr>TUITION STATEMENT</vt:lpstr>
      <vt:lpstr>TUITION STATEMENT – contd.</vt:lpstr>
      <vt:lpstr>INFORMATION RELEASE – Pt. 1</vt:lpstr>
      <vt:lpstr>INFORMATION RELEASE – Pt. 2</vt:lpstr>
      <vt:lpstr>INFORMATION RELEASE – Pt. 3</vt:lpstr>
      <vt:lpstr>INFORMATION RELEASE – Pt. 4</vt:lpstr>
      <vt:lpstr>INFORMATION RELEASE – Pt. 5</vt:lpstr>
      <vt:lpstr>DIRECT DEPOSIT</vt:lpstr>
      <vt:lpstr>PAY BY WEBCHECK – ONLINE BANK PAYMENT </vt:lpstr>
      <vt:lpstr>PAY BY WEBCHECK – ONLINE BANK PAYMENT  – contd.</vt:lpstr>
      <vt:lpstr>INTERNATIONAL PAYMENTS</vt:lpstr>
      <vt:lpstr>FEES</vt:lpstr>
      <vt:lpstr>IMPORTANT INFORMATION – Pt.1</vt:lpstr>
      <vt:lpstr>IMPORTANT INFORMATION – Pt.2</vt:lpstr>
      <vt:lpstr>IMPORTANT INFORMATION – Pt.3</vt:lpstr>
      <vt:lpstr>STUDENT FINANCIAL AID</vt:lpstr>
      <vt:lpstr>NON-UW SCHOLARSHIPS</vt:lpstr>
      <vt:lpstr>NON-UW SCHOLARSHIPS – contd.</vt:lpstr>
      <vt:lpstr>WA529 – WASHINGTON EDUCATION SAVINGS PLANS</vt:lpstr>
      <vt:lpstr>UW BOTHELL</vt:lpstr>
      <vt:lpstr>VETERANS AND ROTC</vt:lpstr>
      <vt:lpstr>ACTION STEPS FOR PARENTS &amp; STUDENTS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Alanya Cannon</dc:creator>
  <cp:lastModifiedBy>Hua H Nguyen</cp:lastModifiedBy>
  <cp:revision>44</cp:revision>
  <dcterms:created xsi:type="dcterms:W3CDTF">2014-10-14T00:51:43Z</dcterms:created>
  <dcterms:modified xsi:type="dcterms:W3CDTF">2026-06-18T17:57:58Z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0x010100EEFDCC824C5D4446B5AE97C1BCAAA53F</vt:lpwstr>
  </property>
</Properties>
</file>