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</p:sldMasterIdLst>
  <p:notesMasterIdLst>
    <p:notesMasterId r:id="rId18"/>
  </p:notesMasterIdLst>
  <p:handoutMasterIdLst>
    <p:handoutMasterId r:id="rId19"/>
  </p:handoutMasterIdLst>
  <p:sldIdLst>
    <p:sldId id="259" r:id="rId4"/>
    <p:sldId id="261" r:id="rId5"/>
    <p:sldId id="275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D3A1"/>
    <a:srgbClr val="33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4" autoAdjust="0"/>
    <p:restoredTop sz="86465" autoAdjust="0"/>
  </p:normalViewPr>
  <p:slideViewPr>
    <p:cSldViewPr snapToGrid="0" snapToObjects="1" showGuides="1">
      <p:cViewPr varScale="1">
        <p:scale>
          <a:sx n="88" d="100"/>
          <a:sy n="88" d="100"/>
        </p:scale>
        <p:origin x="6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2" d="100"/>
          <a:sy n="82" d="100"/>
        </p:scale>
        <p:origin x="183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8133FF-AA16-A14A-A419-104FF59FAD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EC4A5-5BC1-4F42-A7B3-CA5CB93EFE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F54DA-AC46-9D42-B9F9-13B1A039D35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A6599-7049-0A4D-A3D4-2092351AE4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35816-08C1-5A49-9F0C-24ADAA620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B812-2D65-A741-8D9A-B559C6F4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E241-C8CD-4E5C-96F9-FF429D9A82D3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F383-8026-490F-A2CA-4159DE98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0F383-8026-490F-A2CA-4159DE9882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0F383-8026-490F-A2CA-4159DE9882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4" y="5714999"/>
            <a:ext cx="6390602" cy="9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299" y="6422425"/>
            <a:ext cx="3340101" cy="187372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2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3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19" y="6241559"/>
            <a:ext cx="3657600" cy="5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0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3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9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6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6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931" y="6413016"/>
            <a:ext cx="3555470" cy="199452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62" y="6426198"/>
            <a:ext cx="3345332" cy="187665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6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Bulleted content here (Open Sans, 24 pt.)</a:t>
            </a:r>
          </a:p>
          <a:p>
            <a:pPr lvl="1"/>
            <a:r>
              <a:rPr lang="en-US" dirty="0"/>
              <a:t>Second level (Open Sans, 22)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2A97F-2ECC-544F-99D9-86D8A775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8226865" cy="998383"/>
          </a:xfrm>
          <a:prstGeom prst="rect">
            <a:avLst/>
          </a:prstGeom>
        </p:spPr>
        <p:txBody>
          <a:bodyPr/>
          <a:lstStyle>
            <a:lvl1pPr algn="l">
              <a:defRPr sz="3800" b="1" i="0">
                <a:latin typeface="Encode Sans Condensed Black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6422425"/>
            <a:ext cx="3340101" cy="1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5EA1-789E-4EC0-B1D2-E28BD5C222E6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78CC-B7EA-4CF0-82F6-2293C4E98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drive/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b.edu/careers" TargetMode="External"/><Relationship Id="rId2" Type="http://schemas.openxmlformats.org/officeDocument/2006/relationships/hyperlink" Target="http://www.uwb.edu/wac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drive/" TargetMode="External"/><Relationship Id="rId4" Type="http://schemas.openxmlformats.org/officeDocument/2006/relationships/hyperlink" Target="http://www.uwb.edu/ias/faculty-and-staf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b.edu/ias/undergraduate/majors/ip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style briefcas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2" y="1952058"/>
            <a:ext cx="2381327" cy="2682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8163" y="5227990"/>
            <a:ext cx="710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" dirty="0">
                <a:latin typeface="Arial"/>
                <a:cs typeface="Arial"/>
              </a:rPr>
              <a:t>This </a:t>
            </a:r>
            <a:r>
              <a:rPr lang="en-US" sz="1400" spc="10" dirty="0">
                <a:latin typeface="Arial"/>
                <a:cs typeface="Arial"/>
              </a:rPr>
              <a:t>presen</a:t>
            </a:r>
            <a:r>
              <a:rPr lang="en-US" sz="1400" dirty="0">
                <a:latin typeface="Arial"/>
                <a:cs typeface="Arial"/>
              </a:rPr>
              <a:t>t</a:t>
            </a:r>
            <a:r>
              <a:rPr lang="en-US" sz="1400" spc="10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t</a:t>
            </a:r>
            <a:r>
              <a:rPr lang="en-US" sz="1400" spc="5" dirty="0">
                <a:latin typeface="Arial"/>
                <a:cs typeface="Arial"/>
              </a:rPr>
              <a:t>ion is available </a:t>
            </a:r>
            <a:r>
              <a:rPr lang="en-US" sz="1400" spc="10" dirty="0">
                <a:latin typeface="Arial"/>
                <a:cs typeface="Arial"/>
              </a:rPr>
              <a:t>on</a:t>
            </a:r>
            <a:r>
              <a:rPr lang="en-US" sz="1400" spc="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t</a:t>
            </a:r>
            <a:r>
              <a:rPr lang="en-US" sz="1400" spc="10" dirty="0">
                <a:latin typeface="Arial"/>
                <a:cs typeface="Arial"/>
              </a:rPr>
              <a:t>he</a:t>
            </a:r>
            <a:r>
              <a:rPr lang="en-US" sz="1400" spc="5" dirty="0">
                <a:latin typeface="Arial"/>
                <a:cs typeface="Arial"/>
              </a:rPr>
              <a:t> IA</a:t>
            </a:r>
            <a:r>
              <a:rPr lang="en-US" sz="1400" spc="10" dirty="0">
                <a:latin typeface="Arial"/>
                <a:cs typeface="Arial"/>
              </a:rPr>
              <a:t>S</a:t>
            </a:r>
            <a:r>
              <a:rPr lang="en-US" sz="1400" spc="5" dirty="0">
                <a:latin typeface="Arial"/>
                <a:cs typeface="Arial"/>
              </a:rPr>
              <a:t> </a:t>
            </a:r>
            <a:r>
              <a:rPr lang="en-US" sz="1400" spc="10" dirty="0">
                <a:latin typeface="Arial"/>
                <a:cs typeface="Arial"/>
              </a:rPr>
              <a:t>web</a:t>
            </a:r>
            <a:r>
              <a:rPr lang="en-US" sz="1400" spc="5" dirty="0">
                <a:latin typeface="Arial"/>
                <a:cs typeface="Arial"/>
              </a:rPr>
              <a:t> </a:t>
            </a:r>
            <a:r>
              <a:rPr lang="en-US" sz="1400" spc="10" dirty="0">
                <a:latin typeface="Arial"/>
                <a:cs typeface="Arial"/>
              </a:rPr>
              <a:t>page.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spc="10" dirty="0">
                <a:latin typeface="Arial"/>
                <a:cs typeface="Arial"/>
              </a:rPr>
              <a:t>Look</a:t>
            </a:r>
            <a:r>
              <a:rPr lang="en-US" sz="1400" spc="5" dirty="0">
                <a:latin typeface="Arial"/>
                <a:cs typeface="Arial"/>
              </a:rPr>
              <a:t> </a:t>
            </a:r>
            <a:r>
              <a:rPr lang="en-US" sz="1400" spc="10" dirty="0">
                <a:latin typeface="Arial"/>
                <a:cs typeface="Arial"/>
              </a:rPr>
              <a:t>under</a:t>
            </a:r>
            <a:r>
              <a:rPr lang="en-US" sz="1400" spc="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"IA</a:t>
            </a:r>
            <a:r>
              <a:rPr lang="en-US" sz="1400" spc="10" dirty="0">
                <a:latin typeface="Arial"/>
                <a:cs typeface="Arial"/>
              </a:rPr>
              <a:t>S Degree</a:t>
            </a:r>
            <a:r>
              <a:rPr lang="en-US" sz="1400" spc="5" dirty="0">
                <a:latin typeface="Arial"/>
                <a:cs typeface="Arial"/>
              </a:rPr>
              <a:t> Por</a:t>
            </a:r>
            <a:r>
              <a:rPr lang="en-US" sz="1400" dirty="0">
                <a:latin typeface="Arial"/>
                <a:cs typeface="Arial"/>
              </a:rPr>
              <a:t>tf</a:t>
            </a:r>
            <a:r>
              <a:rPr lang="en-US" sz="1400" spc="5" dirty="0">
                <a:latin typeface="Arial"/>
                <a:cs typeface="Arial"/>
              </a:rPr>
              <a:t>olio</a:t>
            </a:r>
            <a:r>
              <a:rPr lang="en-US" sz="1400" dirty="0">
                <a:latin typeface="Arial"/>
                <a:cs typeface="Arial"/>
              </a:rPr>
              <a:t>.</a:t>
            </a:r>
            <a:r>
              <a:rPr lang="en-US" sz="1400" spc="5" dirty="0">
                <a:latin typeface="Arial"/>
                <a:cs typeface="Arial"/>
              </a:rPr>
              <a:t>"</a:t>
            </a:r>
            <a:endParaRPr lang="en-US" sz="1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5400" b="0" i="0" kern="1200" spc="-5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lang="en-US" sz="5400" b="0" i="0" kern="1200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</a:t>
            </a:r>
            <a:r>
              <a:rPr lang="en-US" sz="5400" b="0" i="0" kern="1200" spc="-5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IA</a:t>
            </a:r>
            <a:r>
              <a:rPr lang="en-US" sz="5400" b="0" i="0" kern="1200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US" sz="5400" b="0" i="0" kern="1200" spc="-10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5400" b="0" i="0" kern="1200" spc="-5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sz="5400" b="0" i="0" kern="1200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lang="en-US" sz="5400" b="0" i="0" kern="1200" spc="-5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tf</a:t>
            </a:r>
            <a:r>
              <a:rPr lang="en-US" sz="5400" b="0" i="0" kern="1200" baseline="0" dirty="0">
                <a:solidFill>
                  <a:srgbClr val="E8D3A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olio(s)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3BB-9AF0-6E47-B413-1FAEE74B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archive could also include...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letters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award letters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pages you contributed 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from your work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from work with community or volunteer organizations</a:t>
            </a:r>
          </a:p>
          <a:p>
            <a:endParaRPr lang="en-US" dirty="0"/>
          </a:p>
        </p:txBody>
      </p:sp>
      <p:pic>
        <p:nvPicPr>
          <p:cNvPr id="4" name="Picture 3" descr="vertical file cabin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0" y="1363508"/>
            <a:ext cx="2414889" cy="42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8E9527-2F53-4142-A873-6C2B79BC6FC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30070"/>
                </a:solidFill>
                <a:latin typeface="Encode Sans Normal ExtraBold" panose="02000000000000000000" pitchFamily="2" charset="77"/>
              </a:rPr>
              <a:t>How to build your archive...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569457"/>
            <a:ext cx="8196210" cy="43852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everything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Even less-than-satisfactory assignments can be evidence of your progress.	Get commented versions of papers back whenever possible.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ways to record performances, presentations, and collaborative work - activities that don't produce easily-saved documents.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can, save in an electronic format.	Scan things that you have only paper copies of.	Take photos.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personal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Google drive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your stuff in one place – it's easy to lose documents that are on thumb drives or different computers.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1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782-2001-834C-AB78-6069A29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6443"/>
            <a:ext cx="8226865" cy="998383"/>
          </a:xfrm>
        </p:spPr>
        <p:txBody>
          <a:bodyPr/>
          <a:lstStyle/>
          <a:p>
            <a:r>
              <a:rPr lang="en-US" dirty="0"/>
              <a:t>How to make a portfolio - first steps...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0277" y="1649641"/>
            <a:ext cx="5926762" cy="4765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artifacts in your archive. What do they show?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who your audience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what evidence-based claims about your own abilities you want to make.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You're not just giving people a lot of stuff.	You're giving them a story. Sometimes less is more. Almost always, in fact.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tudent classifying items with sticky not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67" y="1363508"/>
            <a:ext cx="2270352" cy="38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10E3-FD13-7748-83E5-F199134F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6443"/>
            <a:ext cx="8226865" cy="998383"/>
          </a:xfrm>
        </p:spPr>
        <p:txBody>
          <a:bodyPr/>
          <a:lstStyle/>
          <a:p>
            <a:r>
              <a:rPr lang="en-US" dirty="0"/>
              <a:t>How to make a portfolio: further steps...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757" y="1605776"/>
            <a:ext cx="795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Select artifacts that you can use to provide evidence for your story about your abilities.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757" y="4533946"/>
            <a:ext cx="7803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Organize those artifacts in persuasive ways.</a:t>
            </a:r>
          </a:p>
          <a:p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Write an introductory essay in which you state your claims, refer to the artifacts as evidence, and explain why and how those artifacts support your claims.</a:t>
            </a:r>
          </a:p>
          <a:p>
            <a:endParaRPr lang="en-US" sz="22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good portfolio takes practice...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rom shelves with boxes to one simple portfolio">
            <a:extLst>
              <a:ext uri="{FF2B5EF4-FFF2-40B4-BE49-F238E27FC236}">
                <a16:creationId xmlns:a16="http://schemas.microsoft.com/office/drawing/2014/main" id="{6F07A44D-C5AA-234A-8EAA-E4E7F4BF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235200"/>
            <a:ext cx="795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C95F515-CC57-554D-92EF-3149A987481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E9D3A1"/>
                </a:solidFill>
                <a:latin typeface="Encode Sans Normal ExtraBold" panose="02000000000000000000" pitchFamily="2" charset="77"/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369050"/>
          </a:xfrm>
        </p:spPr>
        <p:txBody>
          <a:bodyPr anchor="t">
            <a:noAutofit/>
          </a:bodyPr>
          <a:lstStyle/>
          <a:p>
            <a:pPr marL="355600" marR="508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Sample IAS Student Capstone Portfolios</a:t>
            </a:r>
          </a:p>
          <a:p>
            <a:pPr marL="355600" marR="508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UW Bothell </a:t>
            </a:r>
            <a:r>
              <a:rPr lang="en-US" dirty="0">
                <a:latin typeface="Arial"/>
                <a:cs typeface="Arial"/>
                <a:hlinkClick r:id="rId2"/>
              </a:rPr>
              <a:t>Writing and Communication Center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355600" marR="508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 UW Bothell </a:t>
            </a:r>
            <a:r>
              <a:rPr lang="en-US" dirty="0">
                <a:latin typeface="Arial"/>
                <a:cs typeface="Arial"/>
                <a:hlinkClick r:id="rId3"/>
              </a:rPr>
              <a:t>Career Services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355600" marR="508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Your </a:t>
            </a:r>
            <a:r>
              <a:rPr lang="en-US" dirty="0">
                <a:latin typeface="Arial"/>
                <a:cs typeface="Arial"/>
                <a:hlinkClick r:id="rId4"/>
              </a:rPr>
              <a:t>IAS Faculty</a:t>
            </a:r>
            <a:endParaRPr lang="en-US" dirty="0">
              <a:latin typeface="Arial"/>
              <a:cs typeface="Arial"/>
            </a:endParaRPr>
          </a:p>
          <a:p>
            <a:pPr marL="355600" marR="508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  <a:hlinkClick r:id="rId5"/>
              </a:rPr>
              <a:t>Google Drive</a:t>
            </a:r>
            <a:endParaRPr lang="en-US" dirty="0">
              <a:latin typeface="Arial"/>
              <a:cs typeface="Arial"/>
            </a:endParaRPr>
          </a:p>
          <a:p>
            <a:pPr marL="355600" marR="508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Me: Burgett@uw.edu</a:t>
            </a:r>
          </a:p>
          <a:p>
            <a:pPr marL="12700" marR="5080">
              <a:lnSpc>
                <a:spcPts val="3100"/>
              </a:lnSpc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A7F02A4-7DC3-D242-8ED8-C389E01B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9359"/>
            <a:ext cx="8226865" cy="1391098"/>
          </a:xfrm>
        </p:spPr>
        <p:txBody>
          <a:bodyPr/>
          <a:lstStyle/>
          <a:p>
            <a:r>
              <a:rPr lang="en-US" sz="4000" dirty="0"/>
              <a:t>Portfolio-based learning in IAS is central to... (1 of 3)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229979-BAC7-EA4A-9502-25FF590B8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04501"/>
            <a:ext cx="8196210" cy="4015497"/>
          </a:xfrm>
        </p:spPr>
        <p:txBody>
          <a:bodyPr/>
          <a:lstStyle/>
          <a:p>
            <a:pPr marL="0" indent="0">
              <a:buNone/>
            </a:pP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1.</a:t>
            </a:r>
            <a:r>
              <a:rPr lang="en-US" spc="-1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…</a:t>
            </a:r>
            <a:r>
              <a:rPr lang="en-US" spc="-2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B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I</a:t>
            </a:r>
            <a:r>
              <a:rPr lang="en-US" spc="-2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300,</a:t>
            </a:r>
            <a:r>
              <a:rPr lang="en-US" spc="-1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where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you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start to build an archive of your work and </a:t>
            </a:r>
            <a:r>
              <a:rPr lang="en-US" spc="-2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make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a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course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portfolio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using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2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your personal</a:t>
            </a:r>
            <a:r>
              <a:rPr lang="en-US" spc="-1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G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oogle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drive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,</a:t>
            </a:r>
            <a:r>
              <a:rPr lang="en-US" spc="-10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where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you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can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store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your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archive.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9" name="Picture 8" descr="IAS program elements, Interdisciplinary Practice and Reflection (IPR), BIS 300 (circled), Degree core courses, Electives, BIS 399 and BIS 499.">
            <a:extLst>
              <a:ext uri="{FF2B5EF4-FFF2-40B4-BE49-F238E27FC236}">
                <a16:creationId xmlns:a16="http://schemas.microsoft.com/office/drawing/2014/main" id="{00A1987C-06E7-7347-B15E-92A0B0013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3030760"/>
            <a:ext cx="7569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4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DC22C-E1C1-514F-9F0D-A11BD446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2901"/>
            <a:ext cx="8226865" cy="1260475"/>
          </a:xfrm>
        </p:spPr>
        <p:txBody>
          <a:bodyPr/>
          <a:lstStyle/>
          <a:p>
            <a:r>
              <a:rPr lang="en-US" sz="4000" dirty="0"/>
              <a:t>Portfolio-based learning in IAS is central to... (2 of 3)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29B63-89F0-664E-9AA9-4EBC44DED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489987"/>
            <a:ext cx="8196210" cy="4015497"/>
          </a:xfr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2.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…other courses in IAS and at the UW, where you b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uild your archive. (Note: Your archive can and should include ar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ac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s 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rom co- and ex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ra-curricular ac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ivi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ies.)</a:t>
            </a:r>
          </a:p>
        </p:txBody>
      </p:sp>
      <p:pic>
        <p:nvPicPr>
          <p:cNvPr id="7" name="Picture 6" descr="IAS program elements, IPR, BIS 300, BIS 499, where Degree core courses, Electives, and BIS 399 are circled..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2968581"/>
            <a:ext cx="7414338" cy="37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FE01-F5F6-3843-8760-F801DBE9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873"/>
            <a:ext cx="8226865" cy="998383"/>
          </a:xfrm>
        </p:spPr>
        <p:txBody>
          <a:bodyPr/>
          <a:lstStyle/>
          <a:p>
            <a:r>
              <a:rPr lang="en-US" sz="4000" dirty="0"/>
              <a:t>Portfolio-based learning in IAS is central to... 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489987"/>
            <a:ext cx="8196210" cy="4015497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3.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…BI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S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499,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 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he 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or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tf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olio Caps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one course where you draw from your archive to create a learning/pro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essional por</a:t>
            </a:r>
            <a:r>
              <a:rPr lang="en-US" spc="-5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tf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/>
                <a:cs typeface="Arial"/>
              </a:rPr>
              <a:t>olio.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7" name="Picture 46" descr="IAS program elements, IPR, BIS 300, , where Degree core courses, Electives, and BIS 399 are circled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13736"/>
            <a:ext cx="7691896" cy="3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407F-38DD-3A45-A9A8-E28CCE11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8389"/>
            <a:ext cx="8226865" cy="1289497"/>
          </a:xfrm>
        </p:spPr>
        <p:txBody>
          <a:bodyPr/>
          <a:lstStyle/>
          <a:p>
            <a:r>
              <a:rPr lang="en-US" sz="4000" dirty="0"/>
              <a:t>So I’m in BIS 300, how do I get started?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06099"/>
            <a:ext cx="8196210" cy="401549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Some Basic Terms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"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ar</a:t>
            </a:r>
            <a:r>
              <a:rPr lang="en-US" b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b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ac</a:t>
            </a:r>
            <a:r>
              <a:rPr lang="en-US" b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"</a:t>
            </a:r>
            <a:r>
              <a:rPr lang="en-US" spc="-1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is</a:t>
            </a:r>
            <a:r>
              <a:rPr lang="en-US" spc="2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any</a:t>
            </a:r>
            <a:r>
              <a:rPr lang="en-US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hing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you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can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"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archive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"</a:t>
            </a:r>
            <a:r>
              <a:rPr lang="en-US" spc="-1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is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collec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ion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of</a:t>
            </a:r>
            <a:r>
              <a:rPr lang="en-US" spc="3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your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ar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ac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elves of file boxes" title="archiv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7" y="3309439"/>
            <a:ext cx="5052315" cy="28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0844-FAAC-8E49-8796-7035D7BC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8226865" cy="1812018"/>
          </a:xfrm>
        </p:spPr>
        <p:txBody>
          <a:bodyPr/>
          <a:lstStyle/>
          <a:p>
            <a:r>
              <a:rPr lang="en-US" dirty="0"/>
              <a:t>A "portfolio" contains a limited number of artifacts drawn from your archive.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archives hold different types of artifacts">
            <a:extLst>
              <a:ext uri="{FF2B5EF4-FFF2-40B4-BE49-F238E27FC236}">
                <a16:creationId xmlns:a16="http://schemas.microsoft.com/office/drawing/2014/main" id="{6451211E-D684-0446-BC02-EFE6FAC73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7" y="1567252"/>
            <a:ext cx="7747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E8DB9D-A369-584D-A9F5-0CFB20DE4056}"/>
              </a:ext>
            </a:extLst>
          </p:cNvPr>
          <p:cNvSpPr txBox="1">
            <a:spLocks/>
          </p:cNvSpPr>
          <p:nvPr/>
        </p:nvSpPr>
        <p:spPr>
          <a:xfrm>
            <a:off x="659305" y="472694"/>
            <a:ext cx="7886700" cy="10333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30070"/>
                </a:solidFill>
                <a:latin typeface="Encode Sans Normal ExtraBold" panose="02000000000000000000" pitchFamily="2" charset="77"/>
              </a:rPr>
              <a:t>A portfolio is...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 marR="570230">
              <a:lnSpc>
                <a:spcPts val="37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meaning</a:t>
            </a:r>
            <a:r>
              <a:rPr lang="en-US" b="1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ul</a:t>
            </a:r>
            <a:r>
              <a:rPr lang="en-US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selec</a:t>
            </a:r>
            <a:r>
              <a:rPr lang="en-US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ion</a:t>
            </a:r>
            <a:r>
              <a:rPr lang="en-US" i="1" spc="1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of</a:t>
            </a:r>
            <a:r>
              <a:rPr lang="en-US" spc="-1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your ar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ac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s.</a:t>
            </a:r>
          </a:p>
          <a:p>
            <a:pPr marL="12700" marR="5080">
              <a:lnSpc>
                <a:spcPts val="37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hough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tf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ully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organized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</a:t>
            </a:r>
            <a:r>
              <a:rPr lang="en-US" spc="2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provide evidence</a:t>
            </a:r>
            <a:r>
              <a:rPr lang="en-US" b="1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of</a:t>
            </a:r>
            <a:r>
              <a:rPr lang="en-US" spc="-1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your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achievemen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 and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abili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ies.</a:t>
            </a:r>
          </a:p>
          <a:p>
            <a:pPr marL="12700" marR="299720">
              <a:lnSpc>
                <a:spcPts val="37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roduced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by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an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essay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hat </a:t>
            </a:r>
            <a:r>
              <a:rPr lang="en-US" b="1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rames</a:t>
            </a:r>
            <a:r>
              <a:rPr lang="en-US" b="1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t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he</a:t>
            </a:r>
            <a:r>
              <a:rPr lang="en-US" b="1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signi</a:t>
            </a:r>
            <a:r>
              <a:rPr lang="en-US" b="1" i="1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b="1" i="1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icance</a:t>
            </a:r>
            <a:r>
              <a:rPr lang="en-US" b="1" i="1" spc="1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of</a:t>
            </a:r>
            <a:r>
              <a:rPr lang="en-US" spc="-10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hose ar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ac</a:t>
            </a:r>
            <a:r>
              <a:rPr lang="en-US" spc="-5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/>
                <a:cs typeface="Arial"/>
              </a:rPr>
              <a:t>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F61B3D-D7C3-D04B-9213-16862B02E1F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30070"/>
                </a:solidFill>
                <a:latin typeface="Encode Sans Normal ExtraBold" panose="02000000000000000000" pitchFamily="2" charset="77"/>
              </a:rPr>
              <a:t>Portfolios have audiences...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582057"/>
            <a:ext cx="8197114" cy="3201817"/>
          </a:xfrm>
        </p:spPr>
        <p:txBody>
          <a:bodyPr/>
          <a:lstStyle/>
          <a:p>
            <a:pPr marR="16002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essor or academic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ial employers</a:t>
            </a:r>
          </a:p>
          <a:p>
            <a:pPr marR="918844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ial gradua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or pro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essional school admissions commi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riends,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amily,</a:t>
            </a:r>
            <a:r>
              <a:rPr lang="en-US" sz="2600" spc="-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2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E5BE-10C6-5742-9FA2-AD4C3FF9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6443"/>
            <a:ext cx="8226865" cy="998383"/>
          </a:xfrm>
        </p:spPr>
        <p:txBody>
          <a:bodyPr/>
          <a:lstStyle/>
          <a:p>
            <a:r>
              <a:rPr lang="en-US" dirty="0"/>
              <a:t>Artifacts to include in your archive...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649561"/>
          </a:xfrm>
        </p:spPr>
        <p:txBody>
          <a:bodyPr>
            <a:normAutofit fontScale="77500" lnSpcReduction="20000"/>
          </a:bodyPr>
          <a:lstStyle/>
          <a:p>
            <a:pPr marR="2177415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exams,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2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erials</a:t>
            </a:r>
            <a:endParaRPr lang="en-US" sz="3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77415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syllabi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77415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ormances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2177415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ographs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endParaRPr lang="en-US" sz="3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77415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sz="3400" spc="2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ions,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ormances,</a:t>
            </a:r>
            <a:r>
              <a:rPr lang="en-US" sz="3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3400" spc="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pc="15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sz="3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box of folder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62" y="1363508"/>
            <a:ext cx="218255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36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</TotalTime>
  <Words>501</Words>
  <Application>Microsoft Macintosh PowerPoint</Application>
  <PresentationFormat>On-screen Show (4:3)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Calibri Light</vt:lpstr>
      <vt:lpstr>Encode Sans Condensed Black</vt:lpstr>
      <vt:lpstr>Encode Sans Normal Black</vt:lpstr>
      <vt:lpstr>Encode Sans Normal ExtraBold</vt:lpstr>
      <vt:lpstr>Lucida Grande</vt:lpstr>
      <vt:lpstr>Open Sans</vt:lpstr>
      <vt:lpstr>Open Sans Light</vt:lpstr>
      <vt:lpstr>Uni Sans Regular</vt:lpstr>
      <vt:lpstr>Wingdings</vt:lpstr>
      <vt:lpstr>Custom Design</vt:lpstr>
      <vt:lpstr>1_Custom Design</vt:lpstr>
      <vt:lpstr>Office Theme</vt:lpstr>
      <vt:lpstr>Your IAS Portfolio(s) </vt:lpstr>
      <vt:lpstr>Portfolio-based learning in IAS is central to... (1 of 3)</vt:lpstr>
      <vt:lpstr>Portfolio-based learning in IAS is central to... (2 of 3) </vt:lpstr>
      <vt:lpstr>Portfolio-based learning in IAS is central to... (3 of 3)</vt:lpstr>
      <vt:lpstr>So I’m in BIS 300, how do I get started?</vt:lpstr>
      <vt:lpstr>A "portfolio" contains a limited number of artifacts drawn from your archive.  </vt:lpstr>
      <vt:lpstr>PowerPoint Presentation</vt:lpstr>
      <vt:lpstr>PowerPoint Presentation</vt:lpstr>
      <vt:lpstr>Artifacts to include in your archive...  </vt:lpstr>
      <vt:lpstr>Your archive could also include...</vt:lpstr>
      <vt:lpstr>PowerPoint Presentation</vt:lpstr>
      <vt:lpstr>How to make a portfolio - first steps...</vt:lpstr>
      <vt:lpstr>How to make a portfolio: further steps...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Ana Thompson</cp:lastModifiedBy>
  <cp:revision>100</cp:revision>
  <dcterms:created xsi:type="dcterms:W3CDTF">2014-10-14T00:51:43Z</dcterms:created>
  <dcterms:modified xsi:type="dcterms:W3CDTF">2019-08-19T02:42:00Z</dcterms:modified>
  <cp:contentStatus/>
</cp:coreProperties>
</file>