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</p:sldMasterIdLst>
  <p:notesMasterIdLst>
    <p:notesMasterId r:id="rId15"/>
  </p:notesMasterIdLst>
  <p:sldIdLst>
    <p:sldId id="269" r:id="rId3"/>
    <p:sldId id="264" r:id="rId4"/>
    <p:sldId id="257" r:id="rId5"/>
    <p:sldId id="263" r:id="rId6"/>
    <p:sldId id="258" r:id="rId7"/>
    <p:sldId id="259" r:id="rId8"/>
    <p:sldId id="267" r:id="rId9"/>
    <p:sldId id="266" r:id="rId10"/>
    <p:sldId id="268" r:id="rId11"/>
    <p:sldId id="262" r:id="rId12"/>
    <p:sldId id="260" r:id="rId13"/>
    <p:sldId id="261" r:id="rId14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1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3" autoAdjust="0"/>
    <p:restoredTop sz="93916" autoAdjust="0"/>
  </p:normalViewPr>
  <p:slideViewPr>
    <p:cSldViewPr>
      <p:cViewPr>
        <p:scale>
          <a:sx n="95" d="100"/>
          <a:sy n="95" d="100"/>
        </p:scale>
        <p:origin x="-121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1FABB47D-BB63-46B5-ACE7-7BD5FAF22CC9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061B7DFB-BD76-4095-ABF3-A3F6FA25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90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Time: 5 min total for introductions and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E2904-7863-4FF2-B59B-B23FF65386C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56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Lead: DAVID</a:t>
            </a:r>
          </a:p>
          <a:p>
            <a:r>
              <a:rPr lang="en-US" dirty="0" smtClean="0"/>
              <a:t>Time: 5 min to highlight</a:t>
            </a:r>
            <a:r>
              <a:rPr lang="en-US" baseline="0" dirty="0" smtClean="0"/>
              <a:t> reason for this webpage and main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B7DFB-BD76-4095-ABF3-A3F6FA25B0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62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 panel time: 25 min</a:t>
            </a:r>
          </a:p>
          <a:p>
            <a:endParaRPr lang="en-US" dirty="0" smtClean="0"/>
          </a:p>
          <a:p>
            <a:r>
              <a:rPr lang="en-US" dirty="0" smtClean="0"/>
              <a:t>Questions:</a:t>
            </a:r>
          </a:p>
          <a:p>
            <a:pPr marL="174245" indent="-174245">
              <a:buFontTx/>
              <a:buChar char="-"/>
            </a:pPr>
            <a:r>
              <a:rPr lang="en-US" baseline="0" dirty="0" smtClean="0"/>
              <a:t>How many letters of recommendation do you write per quarter? Per year?</a:t>
            </a:r>
          </a:p>
          <a:p>
            <a:pPr marL="174245" indent="-174245">
              <a:buFontTx/>
              <a:buChar char="-"/>
            </a:pPr>
            <a:r>
              <a:rPr lang="en-US" baseline="0" dirty="0" smtClean="0"/>
              <a:t>How many hours does it take to write a letter?</a:t>
            </a:r>
          </a:p>
          <a:p>
            <a:pPr marL="174245" indent="-174245">
              <a:buFontTx/>
              <a:buChar char="-"/>
            </a:pPr>
            <a:r>
              <a:rPr lang="en-US" baseline="0" dirty="0" smtClean="0"/>
              <a:t>How much advance notice do you prefer to have?</a:t>
            </a:r>
          </a:p>
          <a:p>
            <a:pPr marL="174245" indent="-174245">
              <a:buFontTx/>
              <a:buChar char="-"/>
            </a:pPr>
            <a:r>
              <a:rPr lang="en-US" baseline="0" dirty="0" smtClean="0"/>
              <a:t>What’s your pet peeve when being asked to write a letter of reference?</a:t>
            </a:r>
          </a:p>
          <a:p>
            <a:pPr marL="174245" indent="-174245">
              <a:buFontTx/>
              <a:buChar char="-"/>
            </a:pPr>
            <a:r>
              <a:rPr lang="en-US" baseline="0" dirty="0" smtClean="0"/>
              <a:t>What’s one piece of advice that you want to leave the audience with?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B7DFB-BD76-4095-ABF3-A3F6FA25B0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34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B7DFB-BD76-4095-ABF3-A3F6FA25B0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24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Lead: KIM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B7DFB-BD76-4095-ABF3-A3F6FA25B0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40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305"/>
            <a:r>
              <a:rPr lang="en-US" baseline="0" dirty="0" smtClean="0"/>
              <a:t>Lead: KIM</a:t>
            </a:r>
            <a:endParaRPr lang="en-US" dirty="0"/>
          </a:p>
          <a:p>
            <a:r>
              <a:rPr lang="en-US" dirty="0" smtClean="0"/>
              <a:t>* If </a:t>
            </a:r>
            <a:r>
              <a:rPr lang="en-US" dirty="0"/>
              <a:t>group is really experienced with letters of recommendation, don’t need to cover the basics in much detail</a:t>
            </a:r>
            <a:r>
              <a:rPr lang="en-US" dirty="0" smtClean="0"/>
              <a:t>*</a:t>
            </a:r>
          </a:p>
          <a:p>
            <a:r>
              <a:rPr lang="en-US" dirty="0" smtClean="0"/>
              <a:t>Time: 5-10</a:t>
            </a:r>
            <a:r>
              <a:rPr lang="en-US" baseline="0" dirty="0" smtClean="0"/>
              <a:t> min max</a:t>
            </a:r>
            <a:endParaRPr lang="en-US" dirty="0"/>
          </a:p>
          <a:p>
            <a:endParaRPr lang="en-US" dirty="0"/>
          </a:p>
          <a:p>
            <a:r>
              <a:rPr lang="en-US" dirty="0"/>
              <a:t>Situations that typically require letters of recommendation:</a:t>
            </a:r>
          </a:p>
          <a:p>
            <a:r>
              <a:rPr lang="en-US" dirty="0"/>
              <a:t> Scholarship or fellowship applications</a:t>
            </a:r>
          </a:p>
          <a:p>
            <a:r>
              <a:rPr lang="en-US" dirty="0"/>
              <a:t> Graduate school applications</a:t>
            </a:r>
          </a:p>
          <a:p>
            <a:r>
              <a:rPr lang="en-US" dirty="0"/>
              <a:t> Research opportunity applications</a:t>
            </a:r>
          </a:p>
          <a:p>
            <a:r>
              <a:rPr lang="en-US" dirty="0"/>
              <a:t> Job or internship applications</a:t>
            </a:r>
          </a:p>
          <a:p>
            <a:r>
              <a:rPr lang="en-US" dirty="0"/>
              <a:t> Study abroad applications</a:t>
            </a:r>
          </a:p>
          <a:p>
            <a:endParaRPr lang="en-US" dirty="0"/>
          </a:p>
          <a:p>
            <a:r>
              <a:rPr lang="en-US" dirty="0"/>
              <a:t>Some programs require letters to address specific points:</a:t>
            </a:r>
          </a:p>
          <a:p>
            <a:r>
              <a:rPr lang="en-US" dirty="0"/>
              <a:t> The letter should address the specific nature and intent of the program you’re applying to</a:t>
            </a:r>
          </a:p>
          <a:p>
            <a:r>
              <a:rPr lang="en-US" dirty="0"/>
              <a:t> Mary Gates Leadership Scholarship mentor letter: Show a strong sense of commitment and an ongoing connection to the student as they proceed</a:t>
            </a:r>
          </a:p>
          <a:p>
            <a:r>
              <a:rPr lang="en-US" dirty="0"/>
              <a:t> Graduate school: Give examples illustrating how the student has made a good choice in applying to this school or program</a:t>
            </a:r>
          </a:p>
          <a:p>
            <a:r>
              <a:rPr lang="en-US" dirty="0"/>
              <a:t> Study abroad: Give examples of how prior experience has prepared the student to be successful abroad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B7DFB-BD76-4095-ABF3-A3F6FA25B0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92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Lead:</a:t>
            </a:r>
            <a:r>
              <a:rPr lang="en-US" baseline="0" dirty="0" smtClean="0"/>
              <a:t> NATALIA</a:t>
            </a:r>
          </a:p>
          <a:p>
            <a:r>
              <a:rPr lang="en-US" baseline="0" dirty="0" smtClean="0"/>
              <a:t>Time for review and small group discussion: 5 min</a:t>
            </a:r>
          </a:p>
          <a:p>
            <a:r>
              <a:rPr lang="en-US" baseline="0" dirty="0" smtClean="0"/>
              <a:t>Reporting out: 2 min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small groups,</a:t>
            </a:r>
            <a:r>
              <a:rPr lang="en-US" baseline="0" dirty="0" smtClean="0"/>
              <a:t> review sample letters. Which is better? What makes it more effective?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dirty="0" smtClean="0"/>
              <a:t>https://docs.google.com/viewer?a=v&amp;q=cache:4NKJLzXJTnkJ:www-verimag.imag.fr/~plafourc/DIVERS/sample_letter.pdf+&amp;hl=en&amp;gl=us&amp;pid=bl&amp;srcid=ADGEESj-rgXMOMmjxkKUDcOsMYlWS-I5AOAeaYdIucQGNsYkITd20LyuiBijg3LtsC0XgKm3u5Iv4UfvwuHkq5KVXlUrhbAT44Bo5EH3fCRWEHvwdtI_2toNsD2OrHgK6022JYMJ8GJn&amp;sig=AHIEtbRto3eZ6QMfShD4RUji4WgNKF5prA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B7DFB-BD76-4095-ABF3-A3F6FA25B0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25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Lead: </a:t>
            </a:r>
            <a:r>
              <a:rPr lang="en-US" dirty="0" smtClean="0"/>
              <a:t>NATALIA</a:t>
            </a:r>
          </a:p>
          <a:p>
            <a:r>
              <a:rPr lang="en-US" dirty="0" smtClean="0"/>
              <a:t>Time: 5 min</a:t>
            </a:r>
            <a:endParaRPr lang="en-US" dirty="0"/>
          </a:p>
          <a:p>
            <a:endParaRPr lang="en-US" dirty="0"/>
          </a:p>
          <a:p>
            <a:r>
              <a:rPr lang="en-US" dirty="0"/>
              <a:t>A great recommendation letter will:</a:t>
            </a:r>
          </a:p>
          <a:p>
            <a:r>
              <a:rPr lang="en-US" dirty="0"/>
              <a:t> Demonstrate that the writer knows the student well</a:t>
            </a:r>
          </a:p>
          <a:p>
            <a:r>
              <a:rPr lang="en-US" dirty="0"/>
              <a:t> Indicate understanding of the letter’s purpose</a:t>
            </a:r>
          </a:p>
          <a:p>
            <a:r>
              <a:rPr lang="en-US" dirty="0"/>
              <a:t> Give specific examples of why the student is a good candidate</a:t>
            </a:r>
          </a:p>
          <a:p>
            <a:r>
              <a:rPr lang="en-US" dirty="0"/>
              <a:t> Give a clear sense that the letter is coming from the right person based on the writer’s background and the student’s field of interest</a:t>
            </a:r>
          </a:p>
          <a:p>
            <a:r>
              <a:rPr lang="en-US" dirty="0"/>
              <a:t> Provide specific examples of attributes and experiences that the student will bring to the 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B7DFB-BD76-4095-ABF3-A3F6FA25B0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86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Lead: NATALIA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A </a:t>
            </a:r>
            <a:r>
              <a:rPr lang="en-US" b="1" dirty="0"/>
              <a:t>good</a:t>
            </a:r>
            <a:r>
              <a:rPr lang="en-US" dirty="0"/>
              <a:t> reference: A professor in whose class you earned a good grade or an employer who has commented positively about your work.  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great</a:t>
            </a:r>
            <a:r>
              <a:rPr lang="en-US" dirty="0"/>
              <a:t> reference: In addition to the above, they can comment on your personality and passions. </a:t>
            </a:r>
          </a:p>
          <a:p>
            <a:pPr lvl="0"/>
            <a:r>
              <a:rPr lang="en-US" b="1" dirty="0"/>
              <a:t>Academic Reference </a:t>
            </a:r>
          </a:p>
          <a:p>
            <a:pPr lvl="0"/>
            <a:r>
              <a:rPr lang="en-US" dirty="0"/>
              <a:t>Consider any Professor:</a:t>
            </a:r>
          </a:p>
          <a:p>
            <a:pPr lvl="1"/>
            <a:r>
              <a:rPr lang="en-US" dirty="0"/>
              <a:t>who has seen your best academic work </a:t>
            </a:r>
          </a:p>
          <a:p>
            <a:pPr lvl="1"/>
            <a:r>
              <a:rPr lang="en-US" dirty="0"/>
              <a:t>that you engaged with in a quarter-long special topics  or research project </a:t>
            </a:r>
          </a:p>
          <a:p>
            <a:pPr lvl="0"/>
            <a:r>
              <a:rPr lang="en-US" b="1" dirty="0"/>
              <a:t>Work Reference </a:t>
            </a:r>
          </a:p>
          <a:p>
            <a:pPr lvl="0"/>
            <a:r>
              <a:rPr lang="en-US" dirty="0"/>
              <a:t>Consider any Employer:</a:t>
            </a:r>
          </a:p>
          <a:p>
            <a:pPr lvl="1"/>
            <a:r>
              <a:rPr lang="en-US" dirty="0"/>
              <a:t>where you received promotions </a:t>
            </a:r>
          </a:p>
          <a:p>
            <a:pPr lvl="1"/>
            <a:r>
              <a:rPr lang="en-US" dirty="0"/>
              <a:t>where you completed any special projects </a:t>
            </a:r>
          </a:p>
          <a:p>
            <a:pPr lvl="1"/>
            <a:r>
              <a:rPr lang="en-US" dirty="0"/>
              <a:t>where you can qualify or quantify your contribution to the organization </a:t>
            </a:r>
          </a:p>
          <a:p>
            <a:pPr lvl="1"/>
            <a:r>
              <a:rPr lang="en-US" dirty="0"/>
              <a:t>that you left the organization on good terms </a:t>
            </a:r>
          </a:p>
          <a:p>
            <a:pPr lvl="1"/>
            <a:r>
              <a:rPr lang="en-US" dirty="0"/>
              <a:t>with whom you still communicate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B7DFB-BD76-4095-ABF3-A3F6FA25B0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58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Lead: NATALIA </a:t>
            </a:r>
          </a:p>
          <a:p>
            <a:r>
              <a:rPr lang="en-US" dirty="0" smtClean="0"/>
              <a:t>Time for small group discussion: 3 min</a:t>
            </a:r>
          </a:p>
          <a:p>
            <a:endParaRPr lang="en-US" dirty="0" smtClean="0"/>
          </a:p>
          <a:p>
            <a:r>
              <a:rPr lang="en-US" dirty="0" smtClean="0"/>
              <a:t>Give time for small group discussion:</a:t>
            </a:r>
          </a:p>
          <a:p>
            <a:r>
              <a:rPr lang="en-US" dirty="0" smtClean="0"/>
              <a:t>- What specific things could you do to improve this email request?</a:t>
            </a:r>
          </a:p>
          <a:p>
            <a:endParaRPr lang="en-US" dirty="0" smtClean="0"/>
          </a:p>
          <a:p>
            <a:r>
              <a:rPr lang="en-US" dirty="0" smtClean="0"/>
              <a:t>Transition to KIM</a:t>
            </a:r>
          </a:p>
          <a:p>
            <a:r>
              <a:rPr lang="en-US" dirty="0" smtClean="0"/>
              <a:t>Mention email conversation with faculty member</a:t>
            </a:r>
            <a:r>
              <a:rPr lang="en-US" baseline="0" dirty="0" smtClean="0"/>
              <a:t> Julie Shayne as the idea for this email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B7DFB-BD76-4095-ABF3-A3F6FA25B0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01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Lead: KIM</a:t>
            </a:r>
          </a:p>
          <a:p>
            <a:r>
              <a:rPr lang="en-US" dirty="0" smtClean="0"/>
              <a:t>Time: 15 min for entire tips section</a:t>
            </a:r>
          </a:p>
          <a:p>
            <a:endParaRPr lang="en-US" dirty="0" smtClean="0"/>
          </a:p>
          <a:p>
            <a:r>
              <a:rPr lang="en-US" dirty="0" smtClean="0"/>
              <a:t>Draw on small groups’ input to </a:t>
            </a:r>
            <a:r>
              <a:rPr lang="en-US" smtClean="0"/>
              <a:t>go over this list.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B7DFB-BD76-4095-ABF3-A3F6FA25B0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46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Lead: </a:t>
            </a:r>
            <a:r>
              <a:rPr lang="en-US" dirty="0" smtClean="0"/>
              <a:t>KIM</a:t>
            </a:r>
            <a:endParaRPr lang="en-US" dirty="0"/>
          </a:p>
          <a:p>
            <a:r>
              <a:rPr lang="en-US" dirty="0"/>
              <a:t>Why is it important to maintain relationships with potential recommenders?</a:t>
            </a:r>
          </a:p>
          <a:p>
            <a:r>
              <a:rPr lang="en-US" dirty="0"/>
              <a:t> Help the recommender get to know you even better</a:t>
            </a:r>
          </a:p>
          <a:p>
            <a:r>
              <a:rPr lang="en-US" dirty="0"/>
              <a:t> Interests, studies, research, common interests</a:t>
            </a:r>
          </a:p>
          <a:p>
            <a:r>
              <a:rPr lang="en-US" dirty="0"/>
              <a:t> You might need their help again someday!</a:t>
            </a:r>
          </a:p>
          <a:p>
            <a:r>
              <a:rPr lang="en-US" dirty="0"/>
              <a:t> Other scholarships, graduate school, professional references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Additional</a:t>
            </a:r>
            <a:r>
              <a:rPr lang="en-US" baseline="0" dirty="0" smtClean="0"/>
              <a:t> suggestions for keeping in touch </a:t>
            </a:r>
            <a:r>
              <a:rPr lang="en-US" dirty="0" smtClean="0"/>
              <a:t>(time-permitting):</a:t>
            </a:r>
          </a:p>
          <a:p>
            <a:endParaRPr lang="en-US" dirty="0"/>
          </a:p>
          <a:p>
            <a:r>
              <a:rPr lang="en-US" dirty="0"/>
              <a:t>How can you keep the door open?</a:t>
            </a:r>
          </a:p>
          <a:p>
            <a:r>
              <a:rPr lang="en-US" dirty="0"/>
              <a:t> Follow up with the recommender each time</a:t>
            </a:r>
          </a:p>
          <a:p>
            <a:r>
              <a:rPr lang="en-US" dirty="0"/>
              <a:t> Write to thank the person for meeting with you</a:t>
            </a:r>
          </a:p>
          <a:p>
            <a:r>
              <a:rPr lang="en-US" dirty="0"/>
              <a:t> Write a thank you card for recommendations</a:t>
            </a:r>
          </a:p>
          <a:p>
            <a:r>
              <a:rPr lang="en-US" dirty="0"/>
              <a:t> Send postcards, emails, or photos as updates</a:t>
            </a:r>
          </a:p>
          <a:p>
            <a:endParaRPr lang="en-US" dirty="0"/>
          </a:p>
          <a:p>
            <a:r>
              <a:rPr lang="en-US" dirty="0"/>
              <a:t>For alumni of programs:</a:t>
            </a:r>
          </a:p>
          <a:p>
            <a:r>
              <a:rPr lang="en-US" dirty="0"/>
              <a:t> Intentional Facebook or Twitter posts, help with advertisement of the programs with quotes</a:t>
            </a:r>
          </a:p>
          <a:p>
            <a:r>
              <a:rPr lang="en-US" dirty="0"/>
              <a:t> Call to chat</a:t>
            </a:r>
          </a:p>
          <a:p>
            <a:r>
              <a:rPr lang="en-US" dirty="0"/>
              <a:t> Stop by to give an update on your activities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B7DFB-BD76-4095-ABF3-A3F6FA25B0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08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132F-3E9A-4741-A2F9-39829F484924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5056F140-709A-4D9C-98F2-E877A192FD7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132F-3E9A-4741-A2F9-39829F484924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F140-709A-4D9C-98F2-E877A192FD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132F-3E9A-4741-A2F9-39829F484924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5056F140-709A-4D9C-98F2-E877A192FD7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12CF7DAD-5389-4644-B2AF-BB334DE52C05}" type="datetimeFigureOut">
              <a:rPr lang="en-US" smtClean="0">
                <a:solidFill>
                  <a:srgbClr val="FF388C"/>
                </a:solidFill>
              </a:rPr>
              <a:pPr/>
              <a:t>11/1/2013</a:t>
            </a:fld>
            <a:endParaRPr lang="en-US">
              <a:solidFill>
                <a:srgbClr val="FF388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>
              <a:solidFill>
                <a:srgbClr val="005BD3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8B10C27-1B54-40F1-9B08-C6590DE4AE9B}" type="slidenum">
              <a:rPr lang="en-US" smtClean="0">
                <a:solidFill>
                  <a:srgbClr val="FF388C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388C">
                  <a:lumMod val="75000"/>
                </a:srgbClr>
              </a:solidFill>
            </a:endParaRPr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0126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F7DAD-5389-4644-B2AF-BB334DE52C05}" type="datetimeFigureOut">
              <a:rPr lang="en-US" smtClean="0">
                <a:solidFill>
                  <a:srgbClr val="595959">
                    <a:lumMod val="50000"/>
                    <a:lumOff val="50000"/>
                  </a:srgbClr>
                </a:solidFill>
              </a:rPr>
              <a:pPr/>
              <a:t>11/1/2013</a:t>
            </a:fld>
            <a:endParaRPr lang="en-US">
              <a:solidFill>
                <a:srgbClr val="595959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0C27-1B54-40F1-9B08-C6590DE4AE9B}" type="slidenum">
              <a:rPr lang="en-US" smtClean="0">
                <a:solidFill>
                  <a:srgbClr val="595959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586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F7DAD-5389-4644-B2AF-BB334DE52C05}" type="datetimeFigureOut">
              <a:rPr lang="en-US" smtClean="0">
                <a:solidFill>
                  <a:srgbClr val="595959">
                    <a:lumMod val="50000"/>
                    <a:lumOff val="50000"/>
                  </a:srgbClr>
                </a:solidFill>
              </a:rPr>
              <a:pPr/>
              <a:t>11/1/2013</a:t>
            </a:fld>
            <a:endParaRPr lang="en-US">
              <a:solidFill>
                <a:srgbClr val="595959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0C27-1B54-40F1-9B08-C6590DE4AE9B}" type="slidenum">
              <a:rPr lang="en-US" smtClean="0">
                <a:solidFill>
                  <a:srgbClr val="595959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287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F7DAD-5389-4644-B2AF-BB334DE52C05}" type="datetimeFigureOut">
              <a:rPr lang="en-US" smtClean="0">
                <a:solidFill>
                  <a:srgbClr val="595959">
                    <a:lumMod val="50000"/>
                    <a:lumOff val="50000"/>
                  </a:srgbClr>
                </a:solidFill>
              </a:rPr>
              <a:pPr/>
              <a:t>11/1/2013</a:t>
            </a:fld>
            <a:endParaRPr lang="en-US">
              <a:solidFill>
                <a:srgbClr val="595959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0C27-1B54-40F1-9B08-C6590DE4AE9B}" type="slidenum">
              <a:rPr lang="en-US" smtClean="0">
                <a:solidFill>
                  <a:srgbClr val="595959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2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F7DAD-5389-4644-B2AF-BB334DE52C05}" type="datetimeFigureOut">
              <a:rPr lang="en-US" smtClean="0">
                <a:solidFill>
                  <a:srgbClr val="595959">
                    <a:lumMod val="50000"/>
                    <a:lumOff val="50000"/>
                  </a:srgbClr>
                </a:solidFill>
              </a:rPr>
              <a:pPr/>
              <a:t>11/1/2013</a:t>
            </a:fld>
            <a:endParaRPr lang="en-US">
              <a:solidFill>
                <a:srgbClr val="595959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0C27-1B54-40F1-9B08-C6590DE4AE9B}" type="slidenum">
              <a:rPr lang="en-US" smtClean="0">
                <a:solidFill>
                  <a:srgbClr val="595959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858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F7DAD-5389-4644-B2AF-BB334DE52C05}" type="datetimeFigureOut">
              <a:rPr lang="en-US" smtClean="0">
                <a:solidFill>
                  <a:srgbClr val="595959">
                    <a:lumMod val="50000"/>
                    <a:lumOff val="50000"/>
                  </a:srgbClr>
                </a:solidFill>
              </a:rPr>
              <a:pPr/>
              <a:t>11/1/2013</a:t>
            </a:fld>
            <a:endParaRPr lang="en-US">
              <a:solidFill>
                <a:srgbClr val="595959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0C27-1B54-40F1-9B08-C6590DE4AE9B}" type="slidenum">
              <a:rPr lang="en-US" smtClean="0">
                <a:solidFill>
                  <a:srgbClr val="595959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02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F7DAD-5389-4644-B2AF-BB334DE52C05}" type="datetimeFigureOut">
              <a:rPr lang="en-US" smtClean="0">
                <a:solidFill>
                  <a:srgbClr val="595959">
                    <a:lumMod val="50000"/>
                    <a:lumOff val="50000"/>
                  </a:srgbClr>
                </a:solidFill>
              </a:rPr>
              <a:pPr/>
              <a:t>11/1/2013</a:t>
            </a:fld>
            <a:endParaRPr lang="en-US">
              <a:solidFill>
                <a:srgbClr val="595959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0C27-1B54-40F1-9B08-C6590DE4AE9B}" type="slidenum">
              <a:rPr lang="en-US" smtClean="0">
                <a:solidFill>
                  <a:srgbClr val="595959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919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F7DAD-5389-4644-B2AF-BB334DE52C05}" type="datetimeFigureOut">
              <a:rPr lang="en-US" smtClean="0">
                <a:solidFill>
                  <a:srgbClr val="595959">
                    <a:lumMod val="50000"/>
                    <a:lumOff val="50000"/>
                  </a:srgbClr>
                </a:solidFill>
              </a:rPr>
              <a:pPr/>
              <a:t>11/1/2013</a:t>
            </a:fld>
            <a:endParaRPr lang="en-US">
              <a:solidFill>
                <a:srgbClr val="595959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0C27-1B54-40F1-9B08-C6590DE4AE9B}" type="slidenum">
              <a:rPr lang="en-US" smtClean="0">
                <a:solidFill>
                  <a:srgbClr val="595959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35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132F-3E9A-4741-A2F9-39829F484924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F140-709A-4D9C-98F2-E877A192FD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F7DAD-5389-4644-B2AF-BB334DE52C05}" type="datetimeFigureOut">
              <a:rPr lang="en-US" smtClean="0">
                <a:solidFill>
                  <a:srgbClr val="595959">
                    <a:lumMod val="50000"/>
                    <a:lumOff val="50000"/>
                  </a:srgbClr>
                </a:solidFill>
              </a:rPr>
              <a:pPr/>
              <a:t>11/1/2013</a:t>
            </a:fld>
            <a:endParaRPr lang="en-US">
              <a:solidFill>
                <a:srgbClr val="595959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0C27-1B54-40F1-9B08-C6590DE4AE9B}" type="slidenum">
              <a:rPr lang="en-US" smtClean="0">
                <a:solidFill>
                  <a:srgbClr val="595959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1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F7DAD-5389-4644-B2AF-BB334DE52C05}" type="datetimeFigureOut">
              <a:rPr lang="en-US" smtClean="0">
                <a:solidFill>
                  <a:srgbClr val="595959">
                    <a:lumMod val="50000"/>
                    <a:lumOff val="50000"/>
                  </a:srgbClr>
                </a:solidFill>
              </a:rPr>
              <a:pPr/>
              <a:t>11/1/2013</a:t>
            </a:fld>
            <a:endParaRPr lang="en-US">
              <a:solidFill>
                <a:srgbClr val="595959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0C27-1B54-40F1-9B08-C6590DE4AE9B}" type="slidenum">
              <a:rPr lang="en-US" smtClean="0">
                <a:solidFill>
                  <a:srgbClr val="595959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424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F7DAD-5389-4644-B2AF-BB334DE52C05}" type="datetimeFigureOut">
              <a:rPr lang="en-US" smtClean="0">
                <a:solidFill>
                  <a:srgbClr val="595959">
                    <a:lumMod val="50000"/>
                    <a:lumOff val="50000"/>
                  </a:srgbClr>
                </a:solidFill>
              </a:rPr>
              <a:pPr/>
              <a:t>11/1/2013</a:t>
            </a:fld>
            <a:endParaRPr lang="en-US">
              <a:solidFill>
                <a:srgbClr val="595959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0C27-1B54-40F1-9B08-C6590DE4AE9B}" type="slidenum">
              <a:rPr lang="en-US" smtClean="0">
                <a:solidFill>
                  <a:srgbClr val="595959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09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132F-3E9A-4741-A2F9-39829F484924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5056F140-709A-4D9C-98F2-E877A192FD7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132F-3E9A-4741-A2F9-39829F484924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F140-709A-4D9C-98F2-E877A192FD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132F-3E9A-4741-A2F9-39829F484924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F140-709A-4D9C-98F2-E877A192FD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132F-3E9A-4741-A2F9-39829F484924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F140-709A-4D9C-98F2-E877A192FD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132F-3E9A-4741-A2F9-39829F484924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F140-709A-4D9C-98F2-E877A192FD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132F-3E9A-4741-A2F9-39829F484924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F140-709A-4D9C-98F2-E877A192FD7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132F-3E9A-4741-A2F9-39829F484924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F140-709A-4D9C-98F2-E877A192FD7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13A132F-3E9A-4741-A2F9-39829F484924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056F140-709A-4D9C-98F2-E877A192FD7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3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32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8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0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1">
                <a:shade val="96000"/>
              </a:schemeClr>
              <a:schemeClr val="bg1">
                <a:tint val="98000"/>
              </a:schemeClr>
            </a:duotone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4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12CF7DAD-5389-4644-B2AF-BB334DE52C05}" type="datetimeFigureOut">
              <a:rPr lang="en-US" smtClean="0">
                <a:solidFill>
                  <a:srgbClr val="595959">
                    <a:lumMod val="50000"/>
                    <a:lumOff val="50000"/>
                  </a:srgbClr>
                </a:solidFill>
              </a:rPr>
              <a:pPr/>
              <a:t>11/1/2013</a:t>
            </a:fld>
            <a:endParaRPr lang="en-US">
              <a:solidFill>
                <a:srgbClr val="595959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>
              <a:solidFill>
                <a:srgbClr val="595959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18B10C27-1B54-40F1-9B08-C6590DE4AE9B}" type="slidenum">
              <a:rPr lang="en-US" smtClean="0">
                <a:solidFill>
                  <a:srgbClr val="595959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16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ln w="10160">
                  <a:solidFill>
                    <a:srgbClr val="CCFF99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Getting Great Letters of Recommendation Workshop</a:t>
            </a:r>
            <a:endParaRPr lang="en-US" dirty="0">
              <a:ln w="10160">
                <a:solidFill>
                  <a:srgbClr val="CCFF99"/>
                </a:solidFill>
                <a:prstDash val="solid"/>
              </a:ln>
              <a:solidFill>
                <a:srgbClr val="00B05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57287">
            <a:off x="3072699" y="3108349"/>
            <a:ext cx="5293920" cy="2767923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Gabriola" pitchFamily="82" charset="0"/>
              </a:rPr>
              <a:t>Presenters:</a:t>
            </a:r>
          </a:p>
          <a:p>
            <a:r>
              <a:rPr lang="en-US" sz="3200" dirty="0" smtClean="0">
                <a:latin typeface="Gabriola" pitchFamily="82" charset="0"/>
              </a:rPr>
              <a:t>Kim Wilson, Career Center</a:t>
            </a:r>
          </a:p>
          <a:p>
            <a:r>
              <a:rPr lang="en-US" sz="3200" dirty="0" smtClean="0">
                <a:latin typeface="Gabriola" pitchFamily="82" charset="0"/>
              </a:rPr>
              <a:t>Natalia Dyba, Merit Scholarships</a:t>
            </a:r>
          </a:p>
        </p:txBody>
      </p:sp>
      <p:sp>
        <p:nvSpPr>
          <p:cNvPr id="6" name="TextBox 5"/>
          <p:cNvSpPr txBox="1"/>
          <p:nvPr/>
        </p:nvSpPr>
        <p:spPr>
          <a:xfrm rot="20497024">
            <a:off x="353687" y="4087669"/>
            <a:ext cx="27703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95959">
                    <a:lumMod val="50000"/>
                  </a:srgbClr>
                </a:solidFill>
                <a:latin typeface="Bookman Old Style" pitchFamily="18" charset="0"/>
              </a:rPr>
              <a:t>Wednesday, October 30, 3:30-5:00pm</a:t>
            </a:r>
            <a:endParaRPr lang="en-US" sz="2400" dirty="0">
              <a:solidFill>
                <a:srgbClr val="595959">
                  <a:lumMod val="50000"/>
                </a:srgbClr>
              </a:solidFill>
              <a:latin typeface="Bookman Old Style" pitchFamily="18" charset="0"/>
            </a:endParaRPr>
          </a:p>
          <a:p>
            <a:pPr algn="ctr"/>
            <a:r>
              <a:rPr lang="en-US" sz="2400" dirty="0" smtClean="0">
                <a:solidFill>
                  <a:srgbClr val="595959">
                    <a:lumMod val="50000"/>
                  </a:srgbClr>
                </a:solidFill>
                <a:latin typeface="Bookman Old Style" pitchFamily="18" charset="0"/>
              </a:rPr>
              <a:t>UW1-103</a:t>
            </a:r>
            <a:endParaRPr lang="en-US" sz="2400" dirty="0">
              <a:solidFill>
                <a:srgbClr val="595959">
                  <a:lumMod val="50000"/>
                </a:srgbClr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6473279"/>
            <a:ext cx="73547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prstClr val="white"/>
                </a:solidFill>
              </a:rPr>
              <a:t>UW BOTHELL OFFICE OF MERIT SCHOLARSHIPS, FELLOWSHIPS AND AWARDS AND THE CAREER CENTER 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UW1-161 | meritscholarships@uwb.edu | 425.352.3185</a:t>
            </a:r>
            <a:endParaRPr lang="en-US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9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illustrate…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990600"/>
            <a:ext cx="9144000" cy="5793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1004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93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4800" smtClean="0"/>
              <a:t>Susan Gibson, </a:t>
            </a:r>
            <a:r>
              <a:rPr lang="en-US" sz="4800" dirty="0"/>
              <a:t>Business</a:t>
            </a:r>
          </a:p>
          <a:p>
            <a:pPr>
              <a:spcBef>
                <a:spcPts val="2400"/>
              </a:spcBef>
            </a:pPr>
            <a:r>
              <a:rPr lang="en-US" sz="4800" dirty="0" smtClean="0"/>
              <a:t>Kim Wilson, IAS</a:t>
            </a:r>
          </a:p>
        </p:txBody>
      </p:sp>
    </p:spTree>
    <p:extLst>
      <p:ext uri="{BB962C8B-B14F-4D97-AF65-F5344CB8AC3E}">
        <p14:creationId xmlns:p14="http://schemas.microsoft.com/office/powerpoint/2010/main" val="208090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11664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4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Overview of letters of </a:t>
            </a:r>
            <a:r>
              <a:rPr lang="en-US" dirty="0" smtClean="0"/>
              <a:t>recommendation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G</a:t>
            </a:r>
            <a:r>
              <a:rPr lang="en-US" dirty="0" smtClean="0"/>
              <a:t>ood vs. great </a:t>
            </a:r>
            <a:r>
              <a:rPr lang="en-US" dirty="0"/>
              <a:t>letters </a:t>
            </a:r>
            <a:r>
              <a:rPr lang="en-US" dirty="0" smtClean="0"/>
              <a:t>of recommendation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Tips </a:t>
            </a:r>
            <a:r>
              <a:rPr lang="en-US" dirty="0"/>
              <a:t>for getting great </a:t>
            </a:r>
            <a:r>
              <a:rPr lang="en-US" dirty="0" smtClean="0"/>
              <a:t>letters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Advice </a:t>
            </a:r>
            <a:r>
              <a:rPr lang="en-US" dirty="0"/>
              <a:t>from faculty </a:t>
            </a:r>
            <a:r>
              <a:rPr lang="en-US" dirty="0" smtClean="0"/>
              <a:t>panel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94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</a:t>
            </a:r>
            <a:r>
              <a:rPr lang="en-US" dirty="0"/>
              <a:t>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smtClean="0"/>
              <a:t>What purpose do letters of recommendation serve?</a:t>
            </a:r>
          </a:p>
          <a:p>
            <a:endParaRPr lang="en-US" dirty="0" smtClean="0"/>
          </a:p>
          <a:p>
            <a:r>
              <a:rPr lang="en-US" dirty="0" smtClean="0"/>
              <a:t>Types of recommendations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Foundation = relationships built over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Letters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</a:t>
            </a:r>
            <a:r>
              <a:rPr lang="en-US" dirty="0" smtClean="0"/>
              <a:t>eview the good and outstanding letters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Discuss:</a:t>
            </a:r>
          </a:p>
          <a:p>
            <a:r>
              <a:rPr lang="en-US" dirty="0" smtClean="0"/>
              <a:t>What makes the outstanding letter more </a:t>
            </a:r>
            <a:r>
              <a:rPr lang="en-US" dirty="0"/>
              <a:t>effective?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5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880"/>
            <a:ext cx="8610600" cy="11116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Good Letters vs. Great Letters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4040188" cy="4373563"/>
          </a:xfrm>
        </p:spPr>
        <p:txBody>
          <a:bodyPr/>
          <a:lstStyle/>
          <a:p>
            <a:r>
              <a:rPr lang="en-US" dirty="0" smtClean="0"/>
              <a:t>Indicate strong academic performance</a:t>
            </a:r>
          </a:p>
          <a:p>
            <a:r>
              <a:rPr lang="en-US" dirty="0" smtClean="0"/>
              <a:t>List positive qualities of applicant </a:t>
            </a:r>
          </a:p>
          <a:p>
            <a:r>
              <a:rPr lang="en-US" dirty="0" smtClean="0"/>
              <a:t>Make general recommendations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752600"/>
            <a:ext cx="4041775" cy="4373563"/>
          </a:xfrm>
        </p:spPr>
        <p:txBody>
          <a:bodyPr>
            <a:normAutofit/>
          </a:bodyPr>
          <a:lstStyle/>
          <a:p>
            <a:r>
              <a:rPr lang="en-US" dirty="0"/>
              <a:t>Demonstrate that the writer knows the student well</a:t>
            </a:r>
          </a:p>
          <a:p>
            <a:r>
              <a:rPr lang="en-US" dirty="0" smtClean="0"/>
              <a:t>Indicate </a:t>
            </a:r>
            <a:r>
              <a:rPr lang="en-US" dirty="0"/>
              <a:t>understanding of the letter’s purpose</a:t>
            </a:r>
          </a:p>
          <a:p>
            <a:r>
              <a:rPr lang="en-US" dirty="0" smtClean="0"/>
              <a:t>Give specific examples of the student skills and experiences relevant to the opportunity</a:t>
            </a:r>
          </a:p>
        </p:txBody>
      </p:sp>
    </p:spTree>
    <p:extLst>
      <p:ext uri="{BB962C8B-B14F-4D97-AF65-F5344CB8AC3E}">
        <p14:creationId xmlns:p14="http://schemas.microsoft.com/office/powerpoint/2010/main" val="401498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Tips for Obtaining Great Letters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Network to </a:t>
            </a:r>
            <a:r>
              <a:rPr lang="en-US" b="1" dirty="0" smtClean="0">
                <a:solidFill>
                  <a:srgbClr val="548123"/>
                </a:solidFill>
              </a:rPr>
              <a:t>build strong relationships</a:t>
            </a:r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en-US" dirty="0" smtClean="0"/>
              <a:t>Pick the most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strategic</a:t>
            </a:r>
            <a:r>
              <a:rPr lang="en-US" dirty="0" smtClean="0"/>
              <a:t> recommenders:</a:t>
            </a:r>
          </a:p>
          <a:p>
            <a:pPr lvl="1"/>
            <a:r>
              <a:rPr lang="en-US" dirty="0" smtClean="0"/>
              <a:t>Academic vs. professional references</a:t>
            </a:r>
          </a:p>
          <a:p>
            <a:pPr lvl="1"/>
            <a:r>
              <a:rPr lang="en-US" dirty="0" smtClean="0"/>
              <a:t>Alignment with program/scholarship goals</a:t>
            </a:r>
          </a:p>
          <a:p>
            <a:pPr lvl="1"/>
            <a:endParaRPr lang="en-US" dirty="0"/>
          </a:p>
          <a:p>
            <a:r>
              <a:rPr lang="en-US" dirty="0" smtClean="0"/>
              <a:t>Give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advance notice</a:t>
            </a:r>
          </a:p>
        </p:txBody>
      </p:sp>
    </p:spTree>
    <p:extLst>
      <p:ext uri="{BB962C8B-B14F-4D97-AF65-F5344CB8AC3E}">
        <p14:creationId xmlns:p14="http://schemas.microsoft.com/office/powerpoint/2010/main" val="334586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82563"/>
            <a:ext cx="8229600" cy="1111250"/>
          </a:xfrm>
        </p:spPr>
        <p:txBody>
          <a:bodyPr/>
          <a:lstStyle/>
          <a:p>
            <a:r>
              <a:rPr lang="en-US" dirty="0" smtClean="0"/>
              <a:t>Requesting the Letter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" y="83735"/>
            <a:ext cx="8839200" cy="662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 flipH="1">
            <a:off x="4114800" y="2514600"/>
            <a:ext cx="4572000" cy="3657600"/>
          </a:xfrm>
          <a:prstGeom prst="wedgeEllipseCallout">
            <a:avLst>
              <a:gd name="adj1" fmla="val -56207"/>
              <a:gd name="adj2" fmla="val 64453"/>
            </a:avLst>
          </a:prstGeom>
          <a:solidFill>
            <a:schemeClr val="accent5">
              <a:alpha val="9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What’s wrong with this email?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5881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Tips for Obtaining Great Letters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105400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US" b="1" dirty="0"/>
              <a:t>W</a:t>
            </a:r>
            <a:r>
              <a:rPr lang="en-US" b="1" dirty="0" smtClean="0"/>
              <a:t>hen making a letter of recommendation request, include:</a:t>
            </a:r>
          </a:p>
          <a:p>
            <a:pPr marL="514350" lvl="0" indent="-51435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Description of program</a:t>
            </a:r>
            <a:r>
              <a:rPr lang="en-US" dirty="0" smtClean="0"/>
              <a:t>/job/scholarship </a:t>
            </a:r>
          </a:p>
          <a:p>
            <a:pPr marL="514350" lvl="0" indent="-51435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E</a:t>
            </a:r>
            <a:r>
              <a:rPr lang="en-US" dirty="0" smtClean="0"/>
              <a:t>xact </a:t>
            </a:r>
            <a:r>
              <a:rPr lang="en-US" dirty="0"/>
              <a:t>wording of </a:t>
            </a:r>
            <a:r>
              <a:rPr lang="en-US" b="1" dirty="0">
                <a:solidFill>
                  <a:srgbClr val="00B050"/>
                </a:solidFill>
              </a:rPr>
              <a:t>what should be covered in the </a:t>
            </a:r>
            <a:r>
              <a:rPr lang="en-US" b="1" dirty="0" smtClean="0">
                <a:solidFill>
                  <a:srgbClr val="00B050"/>
                </a:solidFill>
              </a:rPr>
              <a:t>letter </a:t>
            </a:r>
            <a:r>
              <a:rPr lang="en-US" dirty="0" smtClean="0"/>
              <a:t>-&gt; skills</a:t>
            </a:r>
            <a:r>
              <a:rPr lang="en-US" dirty="0"/>
              <a:t>, qualifications and accomplishments to be highlighted</a:t>
            </a:r>
          </a:p>
          <a:p>
            <a:pPr marL="514350" lvl="0" indent="-51435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List of </a:t>
            </a:r>
            <a:r>
              <a:rPr lang="en-US" b="1" dirty="0" smtClean="0">
                <a:solidFill>
                  <a:srgbClr val="7030A0"/>
                </a:solidFill>
              </a:rPr>
              <a:t>specific, relevant </a:t>
            </a:r>
            <a:r>
              <a:rPr lang="en-US" b="1" dirty="0">
                <a:solidFill>
                  <a:srgbClr val="7030A0"/>
                </a:solidFill>
              </a:rPr>
              <a:t>experience</a:t>
            </a:r>
            <a:r>
              <a:rPr lang="en-US" dirty="0"/>
              <a:t>: class projects, research, papers and grades for faculty; responsibilities and accomplishments for supervisors</a:t>
            </a:r>
          </a:p>
          <a:p>
            <a:pPr marL="514350" indent="-51435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Resume</a:t>
            </a:r>
            <a:r>
              <a:rPr lang="en-US" dirty="0"/>
              <a:t>, cover letter or personal statement used to apply</a:t>
            </a:r>
          </a:p>
          <a:p>
            <a:pPr marL="514350" lvl="0" indent="-51435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Deadline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specific </a:t>
            </a:r>
            <a:r>
              <a:rPr lang="en-US" dirty="0"/>
              <a:t>submission instructions</a:t>
            </a:r>
          </a:p>
          <a:p>
            <a:pPr marL="514350" lvl="0" indent="-51435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Name and address of letter recipient </a:t>
            </a:r>
          </a:p>
        </p:txBody>
      </p:sp>
    </p:spTree>
    <p:extLst>
      <p:ext uri="{BB962C8B-B14F-4D97-AF65-F5344CB8AC3E}">
        <p14:creationId xmlns:p14="http://schemas.microsoft.com/office/powerpoint/2010/main" val="259789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Tips for Obtaining Great Letters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/>
              <a:t>Communicate via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one email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trail </a:t>
            </a:r>
            <a:endParaRPr lang="en-US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C000"/>
                </a:solidFill>
              </a:rPr>
              <a:t>Be </a:t>
            </a:r>
            <a:r>
              <a:rPr lang="en-US" b="1" dirty="0">
                <a:solidFill>
                  <a:srgbClr val="FFC000"/>
                </a:solidFill>
              </a:rPr>
              <a:t>timely and responsive </a:t>
            </a:r>
            <a:r>
              <a:rPr lang="en-US" dirty="0"/>
              <a:t>to additional information requests from your </a:t>
            </a:r>
            <a:r>
              <a:rPr lang="en-US" dirty="0" smtClean="0"/>
              <a:t>reference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548123"/>
                </a:solidFill>
              </a:rPr>
              <a:t>Show thanks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Keep in touch</a:t>
            </a:r>
            <a:endParaRPr lang="en-US" dirty="0"/>
          </a:p>
          <a:p>
            <a:pPr marL="0" lv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89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catur">
  <a:themeElements>
    <a:clrScheme name="Custom 3">
      <a:dk1>
        <a:srgbClr val="506F2A"/>
      </a:dk1>
      <a:lt1>
        <a:sysClr val="window" lastClr="FFFFFF"/>
      </a:lt1>
      <a:dk2>
        <a:srgbClr val="699438"/>
      </a:dk2>
      <a:lt2>
        <a:srgbClr val="D7DAE1"/>
      </a:lt2>
      <a:accent1>
        <a:srgbClr val="FFC000"/>
      </a:accent1>
      <a:accent2>
        <a:srgbClr val="000000"/>
      </a:accent2>
      <a:accent3>
        <a:srgbClr val="7030A0"/>
      </a:accent3>
      <a:accent4>
        <a:srgbClr val="7EB8E7"/>
      </a:accent4>
      <a:accent5>
        <a:srgbClr val="D86E16"/>
      </a:accent5>
      <a:accent6>
        <a:srgbClr val="96756C"/>
      </a:accent6>
      <a:hlink>
        <a:srgbClr val="66AACD"/>
      </a:hlink>
      <a:folHlink>
        <a:srgbClr val="809DB3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ketchbook">
  <a:themeElements>
    <a:clrScheme name="Custom 7">
      <a:dk1>
        <a:srgbClr val="595959"/>
      </a:dk1>
      <a:lt1>
        <a:sysClr val="window" lastClr="FFFFFF"/>
      </a:lt1>
      <a:dk2>
        <a:srgbClr val="C1C1C1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470</TotalTime>
  <Words>930</Words>
  <Application>Microsoft Office PowerPoint</Application>
  <PresentationFormat>On-screen Show (4:3)</PresentationFormat>
  <Paragraphs>169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Decatur</vt:lpstr>
      <vt:lpstr>Sketchbook</vt:lpstr>
      <vt:lpstr>Getting Great Letters of Recommendation Workshop</vt:lpstr>
      <vt:lpstr>Agenda</vt:lpstr>
      <vt:lpstr>Overview</vt:lpstr>
      <vt:lpstr>Sample Letters</vt:lpstr>
      <vt:lpstr>Good Letters vs. Great Letters</vt:lpstr>
      <vt:lpstr>Tips for Obtaining Great Letters</vt:lpstr>
      <vt:lpstr>Requesting the Letter</vt:lpstr>
      <vt:lpstr>Tips for Obtaining Great Letters</vt:lpstr>
      <vt:lpstr>Tips for Obtaining Great Letters</vt:lpstr>
      <vt:lpstr>To illustrate…</vt:lpstr>
      <vt:lpstr>Faculty Panel</vt:lpstr>
      <vt:lpstr>Questions?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Farah</dc:creator>
  <cp:lastModifiedBy>Kimberly Wilson</cp:lastModifiedBy>
  <cp:revision>30</cp:revision>
  <dcterms:created xsi:type="dcterms:W3CDTF">2012-11-21T03:14:48Z</dcterms:created>
  <dcterms:modified xsi:type="dcterms:W3CDTF">2013-11-01T22:41:42Z</dcterms:modified>
</cp:coreProperties>
</file>