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B16"/>
    <a:srgbClr val="4480BF"/>
    <a:srgbClr val="4B2E83"/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29FF0-457E-DD04-305C-91398D301052}" v="621" dt="2025-04-17T15:36:22.283"/>
    <p1510:client id="{46F540D6-C3E9-4D68-A0A6-B1299383D8A8}" v="2" dt="2025-04-17T15:40:51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4C0D9AEF-3F58-AB43-ADB4-AC64A1C29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4054" y="705543"/>
            <a:ext cx="7312080" cy="5396688"/>
            <a:chOff x="914054" y="705543"/>
            <a:chExt cx="7312080" cy="5396688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C811B65-85C0-61EF-48DB-3A651D22F8AC}"/>
                </a:ext>
              </a:extLst>
            </p:cNvPr>
            <p:cNvCxnSpPr/>
            <p:nvPr/>
          </p:nvCxnSpPr>
          <p:spPr>
            <a:xfrm flipH="1">
              <a:off x="4572000" y="705543"/>
              <a:ext cx="4850" cy="3197282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F42AF04-C82D-2182-108B-421AB52909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51067" y="1199109"/>
              <a:ext cx="4850" cy="798714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F1FF2AE-01B2-03E5-4E59-6F5075BB51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054" y="1197378"/>
              <a:ext cx="7303420" cy="1732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0623CFA-DD7D-229D-8886-916351BBA5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01589" y="1190449"/>
              <a:ext cx="4850" cy="798714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05A0E572-F223-1F86-D980-E5162D29A0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7863" y="3433155"/>
              <a:ext cx="4850" cy="469669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95E205D-6D3E-8245-A10A-CBD1F7B78B1A}"/>
                </a:ext>
              </a:extLst>
            </p:cNvPr>
            <p:cNvCxnSpPr>
              <a:cxnSpLocks/>
            </p:cNvCxnSpPr>
            <p:nvPr/>
          </p:nvCxnSpPr>
          <p:spPr>
            <a:xfrm>
              <a:off x="6447212" y="3433154"/>
              <a:ext cx="12468" cy="2669077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39E8B11-C89D-C20C-843B-C33F02F3FA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17476" y="3433154"/>
              <a:ext cx="4850" cy="469669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792C654-9B76-F09D-2080-B7C5B8444A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2714" y="3431424"/>
              <a:ext cx="7303420" cy="1732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: Rounded Corners 16" descr="UW Bothell/Cascadia College​ Campus Library, Associate Dean​">
            <a:extLst>
              <a:ext uri="{FF2B5EF4-FFF2-40B4-BE49-F238E27FC236}">
                <a16:creationId xmlns:a16="http://schemas.microsoft.com/office/drawing/2014/main" id="{D02961BB-BCBE-1142-6475-96552D413C7C}"/>
              </a:ext>
            </a:extLst>
          </p:cNvPr>
          <p:cNvSpPr/>
          <p:nvPr/>
        </p:nvSpPr>
        <p:spPr>
          <a:xfrm>
            <a:off x="3446659" y="5959875"/>
            <a:ext cx="3276599" cy="901930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>
                <a:ea typeface="+mn-lt"/>
                <a:cs typeface="+mn-lt"/>
              </a:rPr>
              <a:t>UW Bothell/Cascadia College</a:t>
            </a:r>
            <a:endParaRPr lang="en-US" u="sng"/>
          </a:p>
          <a:p>
            <a:pPr algn="ctr"/>
            <a:r>
              <a:rPr lang="en-US" sz="1200" u="sng">
                <a:ea typeface="+mn-lt"/>
                <a:cs typeface="+mn-lt"/>
              </a:rPr>
              <a:t>Campus Library</a:t>
            </a:r>
            <a:endParaRPr lang="en-US" u="sng"/>
          </a:p>
          <a:p>
            <a:pPr algn="ctr"/>
            <a:r>
              <a:rPr lang="en-US" sz="1200">
                <a:ea typeface="+mn-lt"/>
                <a:cs typeface="+mn-lt"/>
              </a:rPr>
              <a:t>Associate Dean</a:t>
            </a:r>
            <a:endParaRPr lang="en-US"/>
          </a:p>
        </p:txBody>
      </p:sp>
      <p:sp>
        <p:nvSpPr>
          <p:cNvPr id="16" name="Rectangle: Rounded Corners 15" descr="School Deans​:&#10;School of Business​&#10;School of Educational Studies​&#10;School of Interdisciplinary Arts and Sciences​&#10;School of Nursing &amp; Health Sciences​&#10;School of Science, Technology, Engineering and Math​">
            <a:extLst>
              <a:ext uri="{FF2B5EF4-FFF2-40B4-BE49-F238E27FC236}">
                <a16:creationId xmlns:a16="http://schemas.microsoft.com/office/drawing/2014/main" id="{5A636A4F-3532-DC14-3EE2-0B970ABBE5CF}"/>
              </a:ext>
            </a:extLst>
          </p:cNvPr>
          <p:cNvSpPr/>
          <p:nvPr/>
        </p:nvSpPr>
        <p:spPr>
          <a:xfrm>
            <a:off x="2433546" y="3907671"/>
            <a:ext cx="3657599" cy="1482089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>
                <a:ea typeface="+mn-lt"/>
                <a:cs typeface="+mn-lt"/>
              </a:rPr>
              <a:t>School Deans</a:t>
            </a:r>
            <a:endParaRPr lang="en-US" u="sng"/>
          </a:p>
          <a:p>
            <a:pPr algn="ctr"/>
            <a:r>
              <a:rPr lang="en-US" sz="1100">
                <a:ea typeface="+mn-lt"/>
                <a:cs typeface="+mn-lt"/>
              </a:rPr>
              <a:t>School of Business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Educational Studies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Interdisciplinary Arts and Sciences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Nursing &amp; Health Sciences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Science, Technology, Engineering and Math</a:t>
            </a:r>
            <a:endParaRPr lang="en-US" sz="1100"/>
          </a:p>
        </p:txBody>
      </p:sp>
      <p:sp>
        <p:nvSpPr>
          <p:cNvPr id="12" name="Rectangle: Rounded Corners 11" descr="Office of Student Academic Success​, Associate Vice Chancellor​">
            <a:extLst>
              <a:ext uri="{FF2B5EF4-FFF2-40B4-BE49-F238E27FC236}">
                <a16:creationId xmlns:a16="http://schemas.microsoft.com/office/drawing/2014/main" id="{87150FB4-9809-D632-77CF-8BEC8AB9BB33}"/>
              </a:ext>
            </a:extLst>
          </p:cNvPr>
          <p:cNvSpPr/>
          <p:nvPr/>
        </p:nvSpPr>
        <p:spPr>
          <a:xfrm>
            <a:off x="344" y="3795105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Office of Student Academic Success</a:t>
            </a:r>
          </a:p>
          <a:p>
            <a:pPr algn="ctr"/>
            <a:r>
              <a:rPr lang="en-US" sz="1100"/>
              <a:t>Associate Vice Chancellor</a:t>
            </a:r>
          </a:p>
        </p:txBody>
      </p:sp>
      <p:sp>
        <p:nvSpPr>
          <p:cNvPr id="13" name="Rectangle: Rounded Corners 12" descr="Academic Learning Commons​&#10;Cross-Campus Curricula (including FYPP)​&#10;Curricular Oversight and Policy​&#10;EAB Navigate​&#10;UW Bothell STARS Program​&#10;Undergraduate Academic Advising​">
            <a:extLst>
              <a:ext uri="{FF2B5EF4-FFF2-40B4-BE49-F238E27FC236}">
                <a16:creationId xmlns:a16="http://schemas.microsoft.com/office/drawing/2014/main" id="{181D24B3-C1F1-373E-E99E-8C93EE963EBB}"/>
              </a:ext>
            </a:extLst>
          </p:cNvPr>
          <p:cNvSpPr/>
          <p:nvPr/>
        </p:nvSpPr>
        <p:spPr>
          <a:xfrm>
            <a:off x="341" y="4591738"/>
            <a:ext cx="1847850" cy="2270065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Academic Learning Commons</a:t>
            </a:r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Cross-Campus Curricula (including FYPP)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Curricular Oversight and Policy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EAB Navigate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UW Bothell STARS Program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Undergraduate Academic Advising</a:t>
            </a:r>
            <a:endParaRPr lang="en-US" sz="1100"/>
          </a:p>
        </p:txBody>
      </p:sp>
      <p:sp>
        <p:nvSpPr>
          <p:cNvPr id="18" name="Rectangle: Rounded Corners 17" descr="Office of Faculty Success​, Associate Vice Chancellor​">
            <a:extLst>
              <a:ext uri="{FF2B5EF4-FFF2-40B4-BE49-F238E27FC236}">
                <a16:creationId xmlns:a16="http://schemas.microsoft.com/office/drawing/2014/main" id="{907BA7F6-CE50-7156-D790-87F59E23C66B}"/>
              </a:ext>
            </a:extLst>
          </p:cNvPr>
          <p:cNvSpPr/>
          <p:nvPr/>
        </p:nvSpPr>
        <p:spPr>
          <a:xfrm>
            <a:off x="7299957" y="3795105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Office of Faculty Success</a:t>
            </a:r>
          </a:p>
          <a:p>
            <a:pPr algn="ctr"/>
            <a:r>
              <a:rPr lang="en-US" sz="1100"/>
              <a:t>Associate Vice Chancellor</a:t>
            </a:r>
          </a:p>
        </p:txBody>
      </p:sp>
      <p:sp>
        <p:nvSpPr>
          <p:cNvPr id="19" name="Rectangle: Rounded Corners 18" descr="Career Navigation​&#10;Cross-Campus Faculty Issues​&#10;Faculty Onboarding​&#10;Learning &amp; Teaching Collaborative​&#10;Research, Scholarship and Creative Practice​&#10;Sponsored Research​">
            <a:extLst>
              <a:ext uri="{FF2B5EF4-FFF2-40B4-BE49-F238E27FC236}">
                <a16:creationId xmlns:a16="http://schemas.microsoft.com/office/drawing/2014/main" id="{CE8B1387-3263-2DF8-6C86-50E38039B859}"/>
              </a:ext>
            </a:extLst>
          </p:cNvPr>
          <p:cNvSpPr/>
          <p:nvPr/>
        </p:nvSpPr>
        <p:spPr>
          <a:xfrm>
            <a:off x="7299954" y="4591738"/>
            <a:ext cx="1847850" cy="2270065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Career Navigation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Cross-Campus Faculty Issues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Faculty Onboarding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Learning &amp; Teaching Collaborative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Research, Scholarship and Creative Practice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Sponsored Research</a:t>
            </a:r>
            <a:endParaRPr lang="en-US" sz="1100"/>
          </a:p>
        </p:txBody>
      </p:sp>
      <p:sp>
        <p:nvSpPr>
          <p:cNvPr id="9" name="Rectangle: Rounded Corners 8" descr="Office of Connected Learning​, Executive Director​">
            <a:extLst>
              <a:ext uri="{FF2B5EF4-FFF2-40B4-BE49-F238E27FC236}">
                <a16:creationId xmlns:a16="http://schemas.microsoft.com/office/drawing/2014/main" id="{78617131-0EA6-D1E6-4731-65134904D50B}"/>
              </a:ext>
            </a:extLst>
          </p:cNvPr>
          <p:cNvSpPr/>
          <p:nvPr/>
        </p:nvSpPr>
        <p:spPr>
          <a:xfrm>
            <a:off x="7299955" y="799057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Office of Connected Learning</a:t>
            </a:r>
          </a:p>
          <a:p>
            <a:pPr algn="ctr"/>
            <a:r>
              <a:rPr lang="en-US" sz="1100"/>
              <a:t>Executive Director</a:t>
            </a:r>
          </a:p>
        </p:txBody>
      </p:sp>
      <p:sp>
        <p:nvSpPr>
          <p:cNvPr id="11" name="Rectangle: Rounded Corners 10" descr="Collaboratory​&#10;Community Engaged Learning and Research​&#10;Global Initiatives​&#10;Merit Fellowship​&#10;Undergraduate Research​">
            <a:extLst>
              <a:ext uri="{FF2B5EF4-FFF2-40B4-BE49-F238E27FC236}">
                <a16:creationId xmlns:a16="http://schemas.microsoft.com/office/drawing/2014/main" id="{F6AC9BCC-DFF5-9B79-BC8F-9188E5DFA462}"/>
              </a:ext>
            </a:extLst>
          </p:cNvPr>
          <p:cNvSpPr/>
          <p:nvPr/>
        </p:nvSpPr>
        <p:spPr>
          <a:xfrm>
            <a:off x="7299954" y="1595693"/>
            <a:ext cx="1847850" cy="1577339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Collaboratory</a:t>
            </a:r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Community Engaged Learning and Research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Global Initiatives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Merit Fellowship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Undergraduate Research</a:t>
            </a:r>
            <a:endParaRPr lang="en-US" sz="1100"/>
          </a:p>
        </p:txBody>
      </p:sp>
      <p:sp>
        <p:nvSpPr>
          <p:cNvPr id="8" name="Rectangle: Rounded Corners 7" descr="Collaborative for​ Socio-Ecological Engagement, Director​">
            <a:extLst>
              <a:ext uri="{FF2B5EF4-FFF2-40B4-BE49-F238E27FC236}">
                <a16:creationId xmlns:a16="http://schemas.microsoft.com/office/drawing/2014/main" id="{FA84ABB9-0115-FB4C-24AA-CE00A7F7B9B1}"/>
              </a:ext>
            </a:extLst>
          </p:cNvPr>
          <p:cNvSpPr/>
          <p:nvPr/>
        </p:nvSpPr>
        <p:spPr>
          <a:xfrm>
            <a:off x="4895615" y="1656307"/>
            <a:ext cx="1821873" cy="1005839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>
                <a:ea typeface="+mn-lt"/>
                <a:cs typeface="+mn-lt"/>
              </a:rPr>
              <a:t>Collaborative for</a:t>
            </a:r>
            <a:endParaRPr lang="en-US" u="sng">
              <a:ea typeface="+mn-lt"/>
              <a:cs typeface="+mn-lt"/>
            </a:endParaRPr>
          </a:p>
          <a:p>
            <a:pPr algn="ctr"/>
            <a:r>
              <a:rPr lang="en-US" sz="1200" u="sng">
                <a:ea typeface="+mn-lt"/>
                <a:cs typeface="+mn-lt"/>
              </a:rPr>
              <a:t>Socio-Ecological Engagement</a:t>
            </a:r>
            <a:endParaRPr lang="en-US" u="sng"/>
          </a:p>
          <a:p>
            <a:pPr algn="ctr"/>
            <a:r>
              <a:rPr lang="en-US" sz="1100">
                <a:ea typeface="+mn-lt"/>
                <a:cs typeface="+mn-lt"/>
              </a:rPr>
              <a:t>Director</a:t>
            </a:r>
            <a:endParaRPr lang="en-US" sz="1100"/>
          </a:p>
        </p:txBody>
      </p:sp>
      <p:sp>
        <p:nvSpPr>
          <p:cNvPr id="7" name="Rectangle: Rounded Corners 6" descr="Executive Assistant">
            <a:extLst>
              <a:ext uri="{FF2B5EF4-FFF2-40B4-BE49-F238E27FC236}">
                <a16:creationId xmlns:a16="http://schemas.microsoft.com/office/drawing/2014/main" id="{42A9DBCB-CD57-32C2-A46D-519C4325F8C8}"/>
              </a:ext>
            </a:extLst>
          </p:cNvPr>
          <p:cNvSpPr/>
          <p:nvPr/>
        </p:nvSpPr>
        <p:spPr>
          <a:xfrm>
            <a:off x="2430662" y="1864128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Executive Assistant</a:t>
            </a:r>
            <a:endParaRPr lang="en-US" sz="1050"/>
          </a:p>
        </p:txBody>
      </p:sp>
      <p:sp>
        <p:nvSpPr>
          <p:cNvPr id="6" name="Rectangle: Rounded Corners 5" descr="Finance &amp; Operations​, Director​">
            <a:extLst>
              <a:ext uri="{FF2B5EF4-FFF2-40B4-BE49-F238E27FC236}">
                <a16:creationId xmlns:a16="http://schemas.microsoft.com/office/drawing/2014/main" id="{C0912281-F9EA-D66E-01EE-3931318DAF2A}"/>
              </a:ext>
            </a:extLst>
          </p:cNvPr>
          <p:cNvSpPr/>
          <p:nvPr/>
        </p:nvSpPr>
        <p:spPr>
          <a:xfrm>
            <a:off x="345" y="799060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Finance &amp; Operations</a:t>
            </a:r>
          </a:p>
          <a:p>
            <a:pPr algn="ctr"/>
            <a:r>
              <a:rPr lang="en-US" sz="1100"/>
              <a:t>Director</a:t>
            </a:r>
          </a:p>
        </p:txBody>
      </p:sp>
      <p:sp>
        <p:nvSpPr>
          <p:cNvPr id="10" name="Rectangle: Rounded Corners 9" descr="Central Operations​&#10;Budget Planning​&#10;Fiscal Oversight​&#10;Marketing and Communications​">
            <a:extLst>
              <a:ext uri="{FF2B5EF4-FFF2-40B4-BE49-F238E27FC236}">
                <a16:creationId xmlns:a16="http://schemas.microsoft.com/office/drawing/2014/main" id="{2C7B6D84-BF56-34A1-212B-E0689D81F6F1}"/>
              </a:ext>
            </a:extLst>
          </p:cNvPr>
          <p:cNvSpPr/>
          <p:nvPr/>
        </p:nvSpPr>
        <p:spPr>
          <a:xfrm>
            <a:off x="342" y="1595694"/>
            <a:ext cx="1847850" cy="1066453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Central Operations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Budget Planning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Fiscal Oversight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Marketing and Communications</a:t>
            </a:r>
            <a:endParaRPr lang="en-US" sz="1100"/>
          </a:p>
        </p:txBody>
      </p:sp>
      <p:sp>
        <p:nvSpPr>
          <p:cNvPr id="5" name="Rectangle: Rounded Corners 4" descr="Division of Academic Affairs​, Vice Chancellor​">
            <a:extLst>
              <a:ext uri="{FF2B5EF4-FFF2-40B4-BE49-F238E27FC236}">
                <a16:creationId xmlns:a16="http://schemas.microsoft.com/office/drawing/2014/main" id="{E61F8D60-F403-0023-1A7E-91A1B70C9424}"/>
              </a:ext>
            </a:extLst>
          </p:cNvPr>
          <p:cNvSpPr/>
          <p:nvPr/>
        </p:nvSpPr>
        <p:spPr>
          <a:xfrm>
            <a:off x="2909800" y="2424"/>
            <a:ext cx="3319895" cy="798021"/>
          </a:xfrm>
          <a:prstGeom prst="roundRect">
            <a:avLst/>
          </a:prstGeom>
          <a:solidFill>
            <a:srgbClr val="4B2E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/>
              <a:t>Division of Academic Affairs</a:t>
            </a:r>
          </a:p>
          <a:p>
            <a:pPr algn="ctr"/>
            <a:r>
              <a:rPr lang="en-US" sz="1100"/>
              <a:t>Vice Chancellor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4a4f04-fe1a-4b1e-b704-4039b5f6a34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A5EAE8CEFE9C4992196A4ECA1C6CB0" ma:contentTypeVersion="10" ma:contentTypeDescription="Create a new document." ma:contentTypeScope="" ma:versionID="058e10e458805fdb0e471200f7dfb624">
  <xsd:schema xmlns:xsd="http://www.w3.org/2001/XMLSchema" xmlns:xs="http://www.w3.org/2001/XMLSchema" xmlns:p="http://schemas.microsoft.com/office/2006/metadata/properties" xmlns:ns2="7e4a4f04-fe1a-4b1e-b704-4039b5f6a348" targetNamespace="http://schemas.microsoft.com/office/2006/metadata/properties" ma:root="true" ma:fieldsID="fdf8f7b97d325a629916fcef8ae5ffe8" ns2:_="">
    <xsd:import namespace="7e4a4f04-fe1a-4b1e-b704-4039b5f6a34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4a4f04-fe1a-4b1e-b704-4039b5f6a34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D8AA72-EF79-45D2-889D-60B365089F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3F506A-2D7D-4067-99CA-C3ED7E7E3D34}">
  <ds:schemaRefs>
    <ds:schemaRef ds:uri="http://www.w3.org/XML/1998/namespace"/>
    <ds:schemaRef ds:uri="7e4a4f04-fe1a-4b1e-b704-4039b5f6a34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06E64B-8811-4640-9C30-FBE34862B09D}">
  <ds:schemaRefs>
    <ds:schemaRef ds:uri="7e4a4f04-fe1a-4b1e-b704-4039b5f6a34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Sawyer Dedmon</dc:creator>
  <cp:lastModifiedBy>Sawyer Dedmon</cp:lastModifiedBy>
  <cp:revision>1</cp:revision>
  <dcterms:created xsi:type="dcterms:W3CDTF">2025-04-17T14:56:19Z</dcterms:created>
  <dcterms:modified xsi:type="dcterms:W3CDTF">2025-04-17T15:40:51Z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0x01010077A5EAE8CEFE9C4992196A4ECA1C6CB0</vt:lpwstr>
  </property>
  <property fmtid="{D5CDD505-2E9C-101B-9397-08002B2CF9AE}" pid="3" name="MediaServiceImageTags">
    <vt:lpwstr/>
  </property>
</Properties>
</file>